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1848E"/>
                </a:solidFill>
                <a:latin typeface="华文新魏"/>
                <a:cs typeface="华文新魏"/>
              </a:defRPr>
            </a:lvl1pPr>
          </a:lstStyle>
          <a:p>
            <a:pPr marL="6985">
              <a:lnSpc>
                <a:spcPts val="15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华文新魏"/>
                <a:cs typeface="华文新魏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华文新魏"/>
                <a:cs typeface="华文新魏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1848E"/>
                </a:solidFill>
                <a:latin typeface="华文新魏"/>
                <a:cs typeface="华文新魏"/>
              </a:defRPr>
            </a:lvl1pPr>
          </a:lstStyle>
          <a:p>
            <a:pPr marL="6985">
              <a:lnSpc>
                <a:spcPts val="15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华文新魏"/>
                <a:cs typeface="华文新魏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39495" y="1809699"/>
            <a:ext cx="3034665" cy="3714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800000"/>
                </a:solidFill>
                <a:latin typeface="华文新魏"/>
                <a:cs typeface="华文新魏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44515" y="1546986"/>
            <a:ext cx="3349625" cy="4415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华文新魏"/>
                <a:cs typeface="华文新魏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1848E"/>
                </a:solidFill>
                <a:latin typeface="华文新魏"/>
                <a:cs typeface="华文新魏"/>
              </a:defRPr>
            </a:lvl1pPr>
          </a:lstStyle>
          <a:p>
            <a:pPr marL="6985">
              <a:lnSpc>
                <a:spcPts val="15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华文新魏"/>
                <a:cs typeface="华文新魏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1848E"/>
                </a:solidFill>
                <a:latin typeface="华文新魏"/>
                <a:cs typeface="华文新魏"/>
              </a:defRPr>
            </a:lvl1pPr>
          </a:lstStyle>
          <a:p>
            <a:pPr marL="6985">
              <a:lnSpc>
                <a:spcPts val="15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1848E"/>
                </a:solidFill>
                <a:latin typeface="华文新魏"/>
                <a:cs typeface="华文新魏"/>
              </a:defRPr>
            </a:lvl1pPr>
          </a:lstStyle>
          <a:p>
            <a:pPr marL="6985">
              <a:lnSpc>
                <a:spcPts val="15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857999"/>
            <a:ext cx="9144000" cy="1905"/>
          </a:xfrm>
          <a:custGeom>
            <a:avLst/>
            <a:gdLst/>
            <a:ahLst/>
            <a:cxnLst/>
            <a:rect l="l" t="t" r="r" b="b"/>
            <a:pathLst>
              <a:path w="9144000" h="1904">
                <a:moveTo>
                  <a:pt x="0" y="0"/>
                </a:moveTo>
                <a:lnTo>
                  <a:pt x="9144000" y="1523"/>
                </a:lnTo>
              </a:path>
            </a:pathLst>
          </a:custGeom>
          <a:ln w="9144">
            <a:solidFill>
              <a:srgbClr val="001B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61" y="6401561"/>
            <a:ext cx="6400800" cy="1905"/>
          </a:xfrm>
          <a:custGeom>
            <a:avLst/>
            <a:gdLst/>
            <a:ahLst/>
            <a:cxnLst/>
            <a:rect l="l" t="t" r="r" b="b"/>
            <a:pathLst>
              <a:path w="6400800" h="1904">
                <a:moveTo>
                  <a:pt x="0" y="0"/>
                </a:moveTo>
                <a:lnTo>
                  <a:pt x="6400800" y="1523"/>
                </a:lnTo>
              </a:path>
            </a:pathLst>
          </a:custGeom>
          <a:ln w="28956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91300" y="5791198"/>
            <a:ext cx="2552699" cy="9906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61" y="6401561"/>
            <a:ext cx="6400800" cy="1905"/>
          </a:xfrm>
          <a:custGeom>
            <a:avLst/>
            <a:gdLst/>
            <a:ahLst/>
            <a:cxnLst/>
            <a:rect l="l" t="t" r="r" b="b"/>
            <a:pathLst>
              <a:path w="6400800" h="1904">
                <a:moveTo>
                  <a:pt x="0" y="0"/>
                </a:moveTo>
                <a:lnTo>
                  <a:pt x="6400800" y="1523"/>
                </a:lnTo>
              </a:path>
              <a:path w="6400800" h="1904">
                <a:moveTo>
                  <a:pt x="0" y="0"/>
                </a:moveTo>
                <a:lnTo>
                  <a:pt x="6400800" y="1523"/>
                </a:lnTo>
              </a:path>
            </a:pathLst>
          </a:custGeom>
          <a:ln w="28956">
            <a:solidFill>
              <a:srgbClr val="000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477012"/>
            <a:ext cx="9144000" cy="576580"/>
          </a:xfrm>
          <a:custGeom>
            <a:avLst/>
            <a:gdLst/>
            <a:ahLst/>
            <a:cxnLst/>
            <a:rect l="l" t="t" r="r" b="b"/>
            <a:pathLst>
              <a:path w="9144000" h="576580">
                <a:moveTo>
                  <a:pt x="9144000" y="0"/>
                </a:moveTo>
                <a:lnTo>
                  <a:pt x="0" y="0"/>
                </a:lnTo>
                <a:lnTo>
                  <a:pt x="0" y="576072"/>
                </a:lnTo>
                <a:lnTo>
                  <a:pt x="9144000" y="576072"/>
                </a:lnTo>
                <a:lnTo>
                  <a:pt x="91440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7402" y="87024"/>
            <a:ext cx="1232865" cy="33660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09004" y="60960"/>
            <a:ext cx="2558796" cy="3596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3792" y="558165"/>
            <a:ext cx="368681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华文新魏"/>
                <a:cs typeface="华文新魏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8955" y="1489303"/>
            <a:ext cx="8313420" cy="1997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华文新魏"/>
                <a:cs typeface="华文新魏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225552" y="6565188"/>
            <a:ext cx="250190" cy="210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1848E"/>
                </a:solidFill>
                <a:latin typeface="华文新魏"/>
                <a:cs typeface="华文新魏"/>
              </a:defRPr>
            </a:lvl1pPr>
          </a:lstStyle>
          <a:p>
            <a:pPr marL="6985">
              <a:lnSpc>
                <a:spcPts val="150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2.png"/><Relationship Id="rId7" Type="http://schemas.openxmlformats.org/officeDocument/2006/relationships/image" Target="../media/image10.png"/><Relationship Id="rId8" Type="http://schemas.openxmlformats.org/officeDocument/2006/relationships/image" Target="../media/image53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5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1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jpg"/><Relationship Id="rId4" Type="http://schemas.openxmlformats.org/officeDocument/2006/relationships/image" Target="../media/image80.jpg"/><Relationship Id="rId5" Type="http://schemas.openxmlformats.org/officeDocument/2006/relationships/image" Target="../media/image81.png"/><Relationship Id="rId6" Type="http://schemas.openxmlformats.org/officeDocument/2006/relationships/image" Target="../media/image82.jpg"/><Relationship Id="rId7" Type="http://schemas.openxmlformats.org/officeDocument/2006/relationships/image" Target="../media/image83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mailto:xuzhuo@xjtu.edu.cn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g"/><Relationship Id="rId3" Type="http://schemas.openxmlformats.org/officeDocument/2006/relationships/image" Target="../media/image111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jpg"/><Relationship Id="rId5" Type="http://schemas.openxmlformats.org/officeDocument/2006/relationships/image" Target="../media/image115.jpg"/><Relationship Id="rId6" Type="http://schemas.openxmlformats.org/officeDocument/2006/relationships/image" Target="../media/image11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Relationship Id="rId3" Type="http://schemas.openxmlformats.org/officeDocument/2006/relationships/image" Target="../media/image118.jpg"/><Relationship Id="rId4" Type="http://schemas.openxmlformats.org/officeDocument/2006/relationships/image" Target="../media/image119.jpg"/><Relationship Id="rId5" Type="http://schemas.openxmlformats.org/officeDocument/2006/relationships/image" Target="../media/image120.jpg"/><Relationship Id="rId6" Type="http://schemas.openxmlformats.org/officeDocument/2006/relationships/image" Target="../media/image121.jpg"/><Relationship Id="rId7" Type="http://schemas.openxmlformats.org/officeDocument/2006/relationships/image" Target="../media/image12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jpg"/><Relationship Id="rId4" Type="http://schemas.openxmlformats.org/officeDocument/2006/relationships/image" Target="../media/image1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g"/><Relationship Id="rId3" Type="http://schemas.openxmlformats.org/officeDocument/2006/relationships/image" Target="../media/image118.jpg"/><Relationship Id="rId4" Type="http://schemas.openxmlformats.org/officeDocument/2006/relationships/image" Target="../media/image127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g"/><Relationship Id="rId3" Type="http://schemas.openxmlformats.org/officeDocument/2006/relationships/image" Target="../media/image129.jpg"/><Relationship Id="rId4" Type="http://schemas.openxmlformats.org/officeDocument/2006/relationships/image" Target="../media/image130.jpg"/><Relationship Id="rId5" Type="http://schemas.openxmlformats.org/officeDocument/2006/relationships/image" Target="../media/image131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jpg"/><Relationship Id="rId3" Type="http://schemas.openxmlformats.org/officeDocument/2006/relationships/image" Target="../media/image135.jpg"/><Relationship Id="rId4" Type="http://schemas.openxmlformats.org/officeDocument/2006/relationships/image" Target="../media/image136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jpg"/><Relationship Id="rId3" Type="http://schemas.openxmlformats.org/officeDocument/2006/relationships/image" Target="../media/image138.jp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jp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13.png"/><Relationship Id="rId4" Type="http://schemas.openxmlformats.org/officeDocument/2006/relationships/image" Target="../media/image153.jpg"/><Relationship Id="rId5" Type="http://schemas.openxmlformats.org/officeDocument/2006/relationships/image" Target="../media/image154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13.png"/><Relationship Id="rId4" Type="http://schemas.openxmlformats.org/officeDocument/2006/relationships/image" Target="../media/image161.jpg"/><Relationship Id="rId5" Type="http://schemas.openxmlformats.org/officeDocument/2006/relationships/image" Target="../media/image162.jpg"/><Relationship Id="rId6" Type="http://schemas.openxmlformats.org/officeDocument/2006/relationships/image" Target="../media/image163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jpg"/><Relationship Id="rId5" Type="http://schemas.openxmlformats.org/officeDocument/2006/relationships/image" Target="../media/image167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g"/><Relationship Id="rId3" Type="http://schemas.openxmlformats.org/officeDocument/2006/relationships/image" Target="../media/image169.jpg"/><Relationship Id="rId4" Type="http://schemas.openxmlformats.org/officeDocument/2006/relationships/image" Target="../media/image170.jpg"/><Relationship Id="rId5" Type="http://schemas.openxmlformats.org/officeDocument/2006/relationships/image" Target="../media/image171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g"/><Relationship Id="rId3" Type="http://schemas.openxmlformats.org/officeDocument/2006/relationships/image" Target="../media/image173.jpg"/><Relationship Id="rId4" Type="http://schemas.openxmlformats.org/officeDocument/2006/relationships/image" Target="../media/image174.jpg"/><Relationship Id="rId5" Type="http://schemas.openxmlformats.org/officeDocument/2006/relationships/image" Target="../media/image17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jpg"/><Relationship Id="rId3" Type="http://schemas.openxmlformats.org/officeDocument/2006/relationships/image" Target="../media/image177.jpg"/><Relationship Id="rId4" Type="http://schemas.openxmlformats.org/officeDocument/2006/relationships/image" Target="../media/image178.jpg"/><Relationship Id="rId5" Type="http://schemas.openxmlformats.org/officeDocument/2006/relationships/image" Target="../media/image179.jpg"/><Relationship Id="rId6" Type="http://schemas.openxmlformats.org/officeDocument/2006/relationships/image" Target="../media/image180.jpg"/><Relationship Id="rId7" Type="http://schemas.openxmlformats.org/officeDocument/2006/relationships/image" Target="../media/image181.jpg"/><Relationship Id="rId8" Type="http://schemas.openxmlformats.org/officeDocument/2006/relationships/image" Target="../media/image182.jpg"/><Relationship Id="rId9" Type="http://schemas.openxmlformats.org/officeDocument/2006/relationships/image" Target="../media/image183.jpg"/><Relationship Id="rId10" Type="http://schemas.openxmlformats.org/officeDocument/2006/relationships/image" Target="../media/image184.jpg"/><Relationship Id="rId11" Type="http://schemas.openxmlformats.org/officeDocument/2006/relationships/image" Target="../media/image185.jpg"/><Relationship Id="rId12" Type="http://schemas.openxmlformats.org/officeDocument/2006/relationships/image" Target="../media/image186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90.png"/><Relationship Id="rId7" Type="http://schemas.openxmlformats.org/officeDocument/2006/relationships/image" Target="../media/image10.png"/><Relationship Id="rId8" Type="http://schemas.openxmlformats.org/officeDocument/2006/relationships/image" Target="../media/image19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54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jpg"/><Relationship Id="rId7" Type="http://schemas.openxmlformats.org/officeDocument/2006/relationships/image" Target="../media/image197.jpg"/><Relationship Id="rId8" Type="http://schemas.openxmlformats.org/officeDocument/2006/relationships/image" Target="../media/image198.jpg"/><Relationship Id="rId9" Type="http://schemas.openxmlformats.org/officeDocument/2006/relationships/image" Target="../media/image199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jpg"/><Relationship Id="rId4" Type="http://schemas.openxmlformats.org/officeDocument/2006/relationships/image" Target="../media/image202.jpg"/><Relationship Id="rId5" Type="http://schemas.openxmlformats.org/officeDocument/2006/relationships/image" Target="../media/image203.jpg"/><Relationship Id="rId6" Type="http://schemas.openxmlformats.org/officeDocument/2006/relationships/image" Target="../media/image204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jpg"/><Relationship Id="rId5" Type="http://schemas.openxmlformats.org/officeDocument/2006/relationships/image" Target="../media/image208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3" Type="http://schemas.openxmlformats.org/officeDocument/2006/relationships/image" Target="../media/image210.jpg"/><Relationship Id="rId4" Type="http://schemas.openxmlformats.org/officeDocument/2006/relationships/image" Target="../media/image211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jpg"/><Relationship Id="rId4" Type="http://schemas.openxmlformats.org/officeDocument/2006/relationships/image" Target="../media/image214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9.png"/><Relationship Id="rId3" Type="http://schemas.openxmlformats.org/officeDocument/2006/relationships/image" Target="../media/image220.jpg"/><Relationship Id="rId4" Type="http://schemas.openxmlformats.org/officeDocument/2006/relationships/image" Target="../media/image221.jpg"/><Relationship Id="rId5" Type="http://schemas.openxmlformats.org/officeDocument/2006/relationships/image" Target="../media/image222.jp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jpg"/><Relationship Id="rId5" Type="http://schemas.openxmlformats.org/officeDocument/2006/relationships/image" Target="../media/image23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jpg"/><Relationship Id="rId11" Type="http://schemas.openxmlformats.org/officeDocument/2006/relationships/image" Target="../media/image25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Relationship Id="rId3" Type="http://schemas.openxmlformats.org/officeDocument/2006/relationships/image" Target="../media/image240.jpg"/><Relationship Id="rId4" Type="http://schemas.openxmlformats.org/officeDocument/2006/relationships/image" Target="../media/image241.jpg"/><Relationship Id="rId5" Type="http://schemas.openxmlformats.org/officeDocument/2006/relationships/image" Target="../media/image242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157.png"/><Relationship Id="rId4" Type="http://schemas.openxmlformats.org/officeDocument/2006/relationships/image" Target="../media/image244.jpg"/><Relationship Id="rId5" Type="http://schemas.openxmlformats.org/officeDocument/2006/relationships/image" Target="../media/image245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jpg"/><Relationship Id="rId5" Type="http://schemas.openxmlformats.org/officeDocument/2006/relationships/image" Target="../media/image249.jpg"/><Relationship Id="rId6" Type="http://schemas.openxmlformats.org/officeDocument/2006/relationships/image" Target="../media/image250.jpg"/><Relationship Id="rId7" Type="http://schemas.openxmlformats.org/officeDocument/2006/relationships/image" Target="../media/image251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jpg"/><Relationship Id="rId5" Type="http://schemas.openxmlformats.org/officeDocument/2006/relationships/image" Target="../media/image255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jpg"/><Relationship Id="rId10" Type="http://schemas.openxmlformats.org/officeDocument/2006/relationships/image" Target="../media/image34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75.png"/><Relationship Id="rId7" Type="http://schemas.openxmlformats.org/officeDocument/2006/relationships/image" Target="../media/image10.png"/><Relationship Id="rId8" Type="http://schemas.openxmlformats.org/officeDocument/2006/relationships/image" Target="../media/image276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54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jpg"/><Relationship Id="rId3" Type="http://schemas.openxmlformats.org/officeDocument/2006/relationships/image" Target="../media/image278.jpg"/><Relationship Id="rId4" Type="http://schemas.openxmlformats.org/officeDocument/2006/relationships/image" Target="../media/image279.jp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291.png"/><Relationship Id="rId17" Type="http://schemas.openxmlformats.org/officeDocument/2006/relationships/image" Target="../media/image292.png"/><Relationship Id="rId18" Type="http://schemas.openxmlformats.org/officeDocument/2006/relationships/image" Target="../media/image293.png"/><Relationship Id="rId19" Type="http://schemas.openxmlformats.org/officeDocument/2006/relationships/image" Target="../media/image294.png"/><Relationship Id="rId20" Type="http://schemas.openxmlformats.org/officeDocument/2006/relationships/image" Target="../media/image295.png"/><Relationship Id="rId21" Type="http://schemas.openxmlformats.org/officeDocument/2006/relationships/image" Target="../media/image296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jpg"/><Relationship Id="rId5" Type="http://schemas.openxmlformats.org/officeDocument/2006/relationships/image" Target="../media/image300.jpg"/><Relationship Id="rId6" Type="http://schemas.openxmlformats.org/officeDocument/2006/relationships/image" Target="../media/image301.jpg"/><Relationship Id="rId7" Type="http://schemas.openxmlformats.org/officeDocument/2006/relationships/image" Target="../media/image302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jpg"/><Relationship Id="rId5" Type="http://schemas.openxmlformats.org/officeDocument/2006/relationships/image" Target="../media/image306.jpg"/><Relationship Id="rId6" Type="http://schemas.openxmlformats.org/officeDocument/2006/relationships/image" Target="../media/image307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8.png"/><Relationship Id="rId3" Type="http://schemas.openxmlformats.org/officeDocument/2006/relationships/image" Target="../media/image304.png"/><Relationship Id="rId4" Type="http://schemas.openxmlformats.org/officeDocument/2006/relationships/image" Target="../media/image309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jpg"/><Relationship Id="rId5" Type="http://schemas.openxmlformats.org/officeDocument/2006/relationships/image" Target="../media/image313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4.png"/><Relationship Id="rId3" Type="http://schemas.openxmlformats.org/officeDocument/2006/relationships/image" Target="../media/image315.jpg"/><Relationship Id="rId4" Type="http://schemas.openxmlformats.org/officeDocument/2006/relationships/image" Target="../media/image316.jpg"/><Relationship Id="rId5" Type="http://schemas.openxmlformats.org/officeDocument/2006/relationships/image" Target="../media/image311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7.png"/><Relationship Id="rId3" Type="http://schemas.openxmlformats.org/officeDocument/2006/relationships/image" Target="../media/image304.png"/><Relationship Id="rId4" Type="http://schemas.openxmlformats.org/officeDocument/2006/relationships/image" Target="../media/image318.jpg"/><Relationship Id="rId5" Type="http://schemas.openxmlformats.org/officeDocument/2006/relationships/image" Target="../media/image319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Relationship Id="rId3" Type="http://schemas.openxmlformats.org/officeDocument/2006/relationships/image" Target="../media/image304.png"/><Relationship Id="rId4" Type="http://schemas.openxmlformats.org/officeDocument/2006/relationships/image" Target="../media/image32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23.png"/><Relationship Id="rId7" Type="http://schemas.openxmlformats.org/officeDocument/2006/relationships/image" Target="../media/image10.png"/><Relationship Id="rId8" Type="http://schemas.openxmlformats.org/officeDocument/2006/relationships/image" Target="../media/image324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54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jpg"/><Relationship Id="rId5" Type="http://schemas.openxmlformats.org/officeDocument/2006/relationships/image" Target="../media/image328.jpg"/><Relationship Id="rId6" Type="http://schemas.openxmlformats.org/officeDocument/2006/relationships/image" Target="../media/image329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jpg"/><Relationship Id="rId5" Type="http://schemas.openxmlformats.org/officeDocument/2006/relationships/image" Target="../media/image333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4.png"/><Relationship Id="rId3" Type="http://schemas.openxmlformats.org/officeDocument/2006/relationships/image" Target="../media/image331.png"/><Relationship Id="rId4" Type="http://schemas.openxmlformats.org/officeDocument/2006/relationships/image" Target="../media/image335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6.png"/><Relationship Id="rId3" Type="http://schemas.openxmlformats.org/officeDocument/2006/relationships/image" Target="../media/image331.png"/><Relationship Id="rId4" Type="http://schemas.openxmlformats.org/officeDocument/2006/relationships/image" Target="../media/image337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jpg"/><Relationship Id="rId5" Type="http://schemas.openxmlformats.org/officeDocument/2006/relationships/image" Target="../media/image341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2.png"/><Relationship Id="rId3" Type="http://schemas.openxmlformats.org/officeDocument/2006/relationships/image" Target="../media/image339.png"/><Relationship Id="rId4" Type="http://schemas.openxmlformats.org/officeDocument/2006/relationships/image" Target="../media/image343.jpg"/><Relationship Id="rId5" Type="http://schemas.openxmlformats.org/officeDocument/2006/relationships/image" Target="../media/image344.jpg"/><Relationship Id="rId6" Type="http://schemas.openxmlformats.org/officeDocument/2006/relationships/image" Target="../media/image345.png"/><Relationship Id="rId7" Type="http://schemas.openxmlformats.org/officeDocument/2006/relationships/image" Target="../media/image346.jpg"/><Relationship Id="rId8" Type="http://schemas.openxmlformats.org/officeDocument/2006/relationships/image" Target="../media/image347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8.png"/><Relationship Id="rId3" Type="http://schemas.openxmlformats.org/officeDocument/2006/relationships/image" Target="../media/image339.png"/><Relationship Id="rId4" Type="http://schemas.openxmlformats.org/officeDocument/2006/relationships/image" Target="../media/image349.jpg"/><Relationship Id="rId5" Type="http://schemas.openxmlformats.org/officeDocument/2006/relationships/image" Target="../media/image350.png"/><Relationship Id="rId6" Type="http://schemas.openxmlformats.org/officeDocument/2006/relationships/image" Target="../media/image351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png"/><Relationship Id="rId3" Type="http://schemas.openxmlformats.org/officeDocument/2006/relationships/image" Target="../media/image269.png"/><Relationship Id="rId4" Type="http://schemas.openxmlformats.org/officeDocument/2006/relationships/image" Target="../media/image353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jpg"/><Relationship Id="rId5" Type="http://schemas.openxmlformats.org/officeDocument/2006/relationships/image" Target="../media/image360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jpg"/><Relationship Id="rId5" Type="http://schemas.openxmlformats.org/officeDocument/2006/relationships/image" Target="../media/image364.jpg"/><Relationship Id="rId6" Type="http://schemas.openxmlformats.org/officeDocument/2006/relationships/image" Target="../media/image365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10.png"/><Relationship Id="rId8" Type="http://schemas.openxmlformats.org/officeDocument/2006/relationships/image" Target="../media/image372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54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3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6.png"/><Relationship Id="rId3" Type="http://schemas.openxmlformats.org/officeDocument/2006/relationships/image" Target="../media/image377.jpg"/><Relationship Id="rId4" Type="http://schemas.openxmlformats.org/officeDocument/2006/relationships/image" Target="../media/image378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9.jpg"/><Relationship Id="rId3" Type="http://schemas.openxmlformats.org/officeDocument/2006/relationships/image" Target="../media/image380.png"/><Relationship Id="rId4" Type="http://schemas.openxmlformats.org/officeDocument/2006/relationships/image" Target="../media/image381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2.png"/><Relationship Id="rId3" Type="http://schemas.openxmlformats.org/officeDocument/2006/relationships/image" Target="../media/image383.jpg"/><Relationship Id="rId4" Type="http://schemas.openxmlformats.org/officeDocument/2006/relationships/image" Target="../media/image384.png"/><Relationship Id="rId5" Type="http://schemas.openxmlformats.org/officeDocument/2006/relationships/image" Target="../media/image385.jpg"/><Relationship Id="rId6" Type="http://schemas.openxmlformats.org/officeDocument/2006/relationships/image" Target="../media/image386.png"/><Relationship Id="rId7" Type="http://schemas.openxmlformats.org/officeDocument/2006/relationships/image" Target="../media/image387.jpg"/><Relationship Id="rId8" Type="http://schemas.openxmlformats.org/officeDocument/2006/relationships/image" Target="../media/image388.jpg"/><Relationship Id="rId9" Type="http://schemas.openxmlformats.org/officeDocument/2006/relationships/image" Target="../media/image389.png"/><Relationship Id="rId10" Type="http://schemas.openxmlformats.org/officeDocument/2006/relationships/image" Target="../media/image390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1.jpg"/><Relationship Id="rId3" Type="http://schemas.openxmlformats.org/officeDocument/2006/relationships/image" Target="../media/image392.jpg"/><Relationship Id="rId4" Type="http://schemas.openxmlformats.org/officeDocument/2006/relationships/image" Target="../media/image393.jpg"/><Relationship Id="rId5" Type="http://schemas.openxmlformats.org/officeDocument/2006/relationships/image" Target="../media/image394.png"/><Relationship Id="rId6" Type="http://schemas.openxmlformats.org/officeDocument/2006/relationships/image" Target="../media/image395.jpg"/><Relationship Id="rId7" Type="http://schemas.openxmlformats.org/officeDocument/2006/relationships/image" Target="../media/image396.jpg"/><Relationship Id="rId8" Type="http://schemas.openxmlformats.org/officeDocument/2006/relationships/image" Target="../media/image397.jpg"/><Relationship Id="rId9" Type="http://schemas.openxmlformats.org/officeDocument/2006/relationships/image" Target="../media/image398.png"/><Relationship Id="rId10" Type="http://schemas.openxmlformats.org/officeDocument/2006/relationships/image" Target="../media/image39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401.jpg"/><Relationship Id="rId4" Type="http://schemas.openxmlformats.org/officeDocument/2006/relationships/image" Target="../media/image402.jpg"/><Relationship Id="rId5" Type="http://schemas.openxmlformats.org/officeDocument/2006/relationships/image" Target="../media/image403.jpg"/><Relationship Id="rId6" Type="http://schemas.openxmlformats.org/officeDocument/2006/relationships/image" Target="../media/image404.png"/><Relationship Id="rId7" Type="http://schemas.openxmlformats.org/officeDocument/2006/relationships/image" Target="../media/image405.jpg"/><Relationship Id="rId8" Type="http://schemas.openxmlformats.org/officeDocument/2006/relationships/image" Target="../media/image406.png"/><Relationship Id="rId9" Type="http://schemas.openxmlformats.org/officeDocument/2006/relationships/image" Target="../media/image407.png"/><Relationship Id="rId10" Type="http://schemas.openxmlformats.org/officeDocument/2006/relationships/image" Target="../media/image408.png"/><Relationship Id="rId11" Type="http://schemas.openxmlformats.org/officeDocument/2006/relationships/image" Target="../media/image409.jpg"/><Relationship Id="rId12" Type="http://schemas.openxmlformats.org/officeDocument/2006/relationships/image" Target="../media/image410.png"/><Relationship Id="rId13" Type="http://schemas.openxmlformats.org/officeDocument/2006/relationships/image" Target="../media/image411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415.png"/><Relationship Id="rId7" Type="http://schemas.openxmlformats.org/officeDocument/2006/relationships/image" Target="../media/image10.png"/><Relationship Id="rId8" Type="http://schemas.openxmlformats.org/officeDocument/2006/relationships/image" Target="../media/image416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54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7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8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jpg"/><Relationship Id="rId6" Type="http://schemas.openxmlformats.org/officeDocument/2006/relationships/image" Target="../media/image423.jpg"/><Relationship Id="rId7" Type="http://schemas.openxmlformats.org/officeDocument/2006/relationships/image" Target="../media/image424.jpg"/><Relationship Id="rId8" Type="http://schemas.openxmlformats.org/officeDocument/2006/relationships/hyperlink" Target="mailto:xuzhuo@xjtu.edu.cn" TargetMode="External"/><Relationship Id="rId9" Type="http://schemas.openxmlformats.org/officeDocument/2006/relationships/hyperlink" Target="mailto:ful5@xjtu.edu.cn" TargetMode="External"/><Relationship Id="rId10" Type="http://schemas.openxmlformats.org/officeDocument/2006/relationships/hyperlink" Target="mailto:wdy@xjtu.edu.cn" TargetMode="External"/><Relationship Id="rId11" Type="http://schemas.openxmlformats.org/officeDocument/2006/relationships/hyperlink" Target="mailto:yanyongke@xjtu.edu.cn" TargetMode="External"/><Relationship Id="rId12" Type="http://schemas.openxmlformats.org/officeDocument/2006/relationships/hyperlink" Target="mailto:pangyongqiang@xjtu.edu.cn" TargetMode="External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91" y="1470786"/>
            <a:ext cx="9169400" cy="364744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90"/>
              </a:spcBef>
            </a:pPr>
            <a:r>
              <a:rPr dirty="0" sz="6000">
                <a:latin typeface="宋体"/>
                <a:cs typeface="宋体"/>
              </a:rPr>
              <a:t>注意：本课件只用于选修 </a:t>
            </a:r>
            <a:r>
              <a:rPr dirty="0" sz="6000" spc="-5">
                <a:latin typeface="宋体"/>
                <a:cs typeface="宋体"/>
              </a:rPr>
              <a:t>此课程的学生内部学习使 </a:t>
            </a:r>
            <a:r>
              <a:rPr dirty="0" sz="6000" spc="-5">
                <a:latin typeface="宋体"/>
                <a:cs typeface="宋体"/>
              </a:rPr>
              <a:t>用，严禁传播到网络！！！ </a:t>
            </a:r>
            <a:r>
              <a:rPr dirty="0" sz="6000">
                <a:latin typeface="宋体"/>
                <a:cs typeface="宋体"/>
              </a:rPr>
              <a:t>谢谢合作</a:t>
            </a:r>
            <a:endParaRPr sz="6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8345" y="434086"/>
            <a:ext cx="39382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华文新魏"/>
                <a:cs typeface="华文新魏"/>
              </a:rPr>
              <a:t>一、物理学</a:t>
            </a: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推动</a:t>
            </a:r>
            <a:r>
              <a:rPr dirty="0" sz="2800" spc="-5" b="1">
                <a:solidFill>
                  <a:srgbClr val="FFFFFF"/>
                </a:solidFill>
                <a:latin typeface="华文新魏"/>
                <a:cs typeface="华文新魏"/>
              </a:rPr>
              <a:t>工</a:t>
            </a: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业革命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458711" y="4181855"/>
            <a:ext cx="2454275" cy="2497455"/>
            <a:chOff x="6458711" y="4181855"/>
            <a:chExt cx="2454275" cy="2497455"/>
          </a:xfrm>
        </p:grpSpPr>
        <p:sp>
          <p:nvSpPr>
            <p:cNvPr id="4" name="object 4"/>
            <p:cNvSpPr/>
            <p:nvPr/>
          </p:nvSpPr>
          <p:spPr>
            <a:xfrm>
              <a:off x="6589014" y="4376419"/>
              <a:ext cx="2310765" cy="2153285"/>
            </a:xfrm>
            <a:custGeom>
              <a:avLst/>
              <a:gdLst/>
              <a:ahLst/>
              <a:cxnLst/>
              <a:rect l="l" t="t" r="r" b="b"/>
              <a:pathLst>
                <a:path w="2310765" h="2153284">
                  <a:moveTo>
                    <a:pt x="231038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25400"/>
                  </a:lnTo>
                  <a:lnTo>
                    <a:pt x="0" y="2153158"/>
                  </a:lnTo>
                  <a:lnTo>
                    <a:pt x="2310384" y="2153158"/>
                  </a:lnTo>
                  <a:lnTo>
                    <a:pt x="2310384" y="25400"/>
                  </a:lnTo>
                  <a:lnTo>
                    <a:pt x="2310384" y="12700"/>
                  </a:lnTo>
                  <a:lnTo>
                    <a:pt x="2310384" y="0"/>
                  </a:lnTo>
                  <a:close/>
                </a:path>
              </a:pathLst>
            </a:custGeom>
            <a:solidFill>
              <a:srgbClr val="DAEC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89013" y="4293869"/>
              <a:ext cx="2310765" cy="2235835"/>
            </a:xfrm>
            <a:custGeom>
              <a:avLst/>
              <a:gdLst/>
              <a:ahLst/>
              <a:cxnLst/>
              <a:rect l="l" t="t" r="r" b="b"/>
              <a:pathLst>
                <a:path w="2310765" h="2235834">
                  <a:moveTo>
                    <a:pt x="0" y="2235707"/>
                  </a:moveTo>
                  <a:lnTo>
                    <a:pt x="2310383" y="2235707"/>
                  </a:lnTo>
                  <a:lnTo>
                    <a:pt x="2310383" y="0"/>
                  </a:lnTo>
                  <a:lnTo>
                    <a:pt x="0" y="0"/>
                  </a:lnTo>
                  <a:lnTo>
                    <a:pt x="0" y="2235707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8711" y="4181855"/>
              <a:ext cx="2068830" cy="7871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7103" y="4550663"/>
              <a:ext cx="1809750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9747" y="4568951"/>
              <a:ext cx="823722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103" y="4953000"/>
              <a:ext cx="2250186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8711" y="5422391"/>
              <a:ext cx="1893569" cy="7871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8711" y="5891783"/>
              <a:ext cx="2250186" cy="78714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601968" y="4274947"/>
            <a:ext cx="2284730" cy="214503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66370" marR="326390" indent="-88900">
              <a:lnSpc>
                <a:spcPct val="88400"/>
              </a:lnSpc>
              <a:spcBef>
                <a:spcPts val="484"/>
              </a:spcBef>
            </a:pP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quantum  sensing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包 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括量子成像</a:t>
            </a:r>
            <a:endParaRPr sz="2800">
              <a:latin typeface="华文新魏"/>
              <a:cs typeface="华文新魏"/>
            </a:endParaRPr>
          </a:p>
          <a:p>
            <a:pPr marL="78105" marR="414655">
              <a:lnSpc>
                <a:spcPct val="110000"/>
              </a:lnSpc>
            </a:pP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量子雷达 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量子导航等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17207" y="1126236"/>
            <a:ext cx="2527300" cy="3263265"/>
          </a:xfrm>
          <a:custGeom>
            <a:avLst/>
            <a:gdLst/>
            <a:ahLst/>
            <a:cxnLst/>
            <a:rect l="l" t="t" r="r" b="b"/>
            <a:pathLst>
              <a:path w="2527300" h="3263265">
                <a:moveTo>
                  <a:pt x="2526792" y="0"/>
                </a:moveTo>
                <a:lnTo>
                  <a:pt x="0" y="0"/>
                </a:lnTo>
                <a:lnTo>
                  <a:pt x="0" y="3262884"/>
                </a:lnTo>
                <a:lnTo>
                  <a:pt x="2526792" y="3262884"/>
                </a:lnTo>
                <a:lnTo>
                  <a:pt x="2526792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713981" y="1132154"/>
            <a:ext cx="2334260" cy="2738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95"/>
              </a:spcBef>
              <a:buSzPct val="96428"/>
              <a:buFont typeface=""/>
              <a:buChar char="•"/>
              <a:tabLst>
                <a:tab pos="191135" algn="l"/>
              </a:tabLst>
            </a:pPr>
            <a:r>
              <a:rPr dirty="0" sz="2800" spc="-10">
                <a:solidFill>
                  <a:srgbClr val="0000FF"/>
                </a:solidFill>
                <a:latin typeface="华文新魏"/>
                <a:cs typeface="华文新魏"/>
              </a:rPr>
              <a:t>第二代量子技 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术即量子信息</a:t>
            </a:r>
            <a:endParaRPr sz="2800">
              <a:latin typeface="华文新魏"/>
              <a:cs typeface="华文新魏"/>
            </a:endParaRPr>
          </a:p>
          <a:p>
            <a:pPr marL="899160">
              <a:lnSpc>
                <a:spcPct val="100000"/>
              </a:lnSpc>
              <a:spcBef>
                <a:spcPts val="5"/>
              </a:spcBef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技术</a:t>
            </a:r>
            <a:endParaRPr sz="2800">
              <a:latin typeface="华文新魏"/>
              <a:cs typeface="华文新魏"/>
            </a:endParaRPr>
          </a:p>
          <a:p>
            <a:pPr marL="190500" indent="-178435">
              <a:lnSpc>
                <a:spcPct val="100000"/>
              </a:lnSpc>
              <a:spcBef>
                <a:spcPts val="600"/>
              </a:spcBef>
              <a:buSzPct val="96428"/>
              <a:buFont typeface=""/>
              <a:buChar char="•"/>
              <a:tabLst>
                <a:tab pos="191135" algn="l"/>
              </a:tabLst>
            </a:pPr>
            <a:r>
              <a:rPr dirty="0" sz="2800" spc="-10">
                <a:solidFill>
                  <a:srgbClr val="0000FF"/>
                </a:solidFill>
                <a:latin typeface="华文新魏"/>
                <a:cs typeface="华文新魏"/>
              </a:rPr>
              <a:t>物理基础是量</a:t>
            </a:r>
            <a:endParaRPr sz="2800">
              <a:latin typeface="华文新魏"/>
              <a:cs typeface="华文新魏"/>
            </a:endParaRPr>
          </a:p>
          <a:p>
            <a:pPr marL="722630">
              <a:lnSpc>
                <a:spcPct val="100000"/>
              </a:lnSpc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子关联</a:t>
            </a:r>
            <a:endParaRPr sz="2800">
              <a:latin typeface="华文新魏"/>
              <a:cs typeface="华文新魏"/>
            </a:endParaRPr>
          </a:p>
          <a:p>
            <a:pPr marL="189230" indent="-175895">
              <a:lnSpc>
                <a:spcPct val="100000"/>
              </a:lnSpc>
              <a:spcBef>
                <a:spcPts val="600"/>
              </a:spcBef>
              <a:buFont typeface="Times New Roman"/>
              <a:buChar char="•"/>
              <a:tabLst>
                <a:tab pos="189865" algn="l"/>
              </a:tabLst>
            </a:pP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量子纠缠与量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24166" y="3848557"/>
            <a:ext cx="10909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FF0000"/>
                </a:solidFill>
                <a:latin typeface="华文新魏"/>
                <a:cs typeface="华文新魏"/>
              </a:rPr>
              <a:t>子失谐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3923" y="1165860"/>
            <a:ext cx="6408420" cy="5023485"/>
            <a:chOff x="153923" y="1165860"/>
            <a:chExt cx="6408420" cy="502348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923" y="1165860"/>
              <a:ext cx="6408420" cy="502310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53562" y="5756148"/>
              <a:ext cx="24130" cy="22860"/>
            </a:xfrm>
            <a:custGeom>
              <a:avLst/>
              <a:gdLst/>
              <a:ahLst/>
              <a:cxnLst/>
              <a:rect l="l" t="t" r="r" b="b"/>
              <a:pathLst>
                <a:path w="24129" h="22860">
                  <a:moveTo>
                    <a:pt x="0" y="0"/>
                  </a:moveTo>
                  <a:lnTo>
                    <a:pt x="0" y="22859"/>
                  </a:lnTo>
                  <a:lnTo>
                    <a:pt x="23622" y="22859"/>
                  </a:lnTo>
                  <a:lnTo>
                    <a:pt x="21770" y="13962"/>
                  </a:lnTo>
                  <a:lnTo>
                    <a:pt x="16716" y="6696"/>
                  </a:lnTo>
                  <a:lnTo>
                    <a:pt x="9209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67278" y="5802630"/>
              <a:ext cx="2008505" cy="1905"/>
            </a:xfrm>
            <a:custGeom>
              <a:avLst/>
              <a:gdLst/>
              <a:ahLst/>
              <a:cxnLst/>
              <a:rect l="l" t="t" r="r" b="b"/>
              <a:pathLst>
                <a:path w="2008504" h="1904">
                  <a:moveTo>
                    <a:pt x="0" y="0"/>
                  </a:moveTo>
                  <a:lnTo>
                    <a:pt x="2008124" y="1587"/>
                  </a:lnTo>
                </a:path>
              </a:pathLst>
            </a:custGeom>
            <a:ln w="3200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965704" y="1165860"/>
            <a:ext cx="3469004" cy="523240"/>
          </a:xfrm>
          <a:prstGeom prst="rect">
            <a:avLst/>
          </a:prstGeom>
          <a:solidFill>
            <a:srgbClr val="006FC0">
              <a:alpha val="36077"/>
            </a:srgbClr>
          </a:solidFill>
        </p:spPr>
        <p:txBody>
          <a:bodyPr wrap="square" lIns="0" tIns="36830" rIns="0" bIns="0" rtlCol="0" vert="horz">
            <a:spAutoFit/>
          </a:bodyPr>
          <a:lstStyle/>
          <a:p>
            <a:pPr marL="668020">
              <a:lnSpc>
                <a:spcPct val="100000"/>
              </a:lnSpc>
              <a:spcBef>
                <a:spcPts val="290"/>
              </a:spcBef>
            </a:pPr>
            <a:r>
              <a:rPr dirty="0" sz="2800" spc="-5">
                <a:solidFill>
                  <a:srgbClr val="F8F8F8"/>
                </a:solidFill>
                <a:latin typeface="宋体"/>
                <a:cs typeface="宋体"/>
              </a:rPr>
              <a:t>两代量子技术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3923" y="6240779"/>
            <a:ext cx="6426835" cy="518159"/>
          </a:xfrm>
          <a:custGeom>
            <a:avLst/>
            <a:gdLst/>
            <a:ahLst/>
            <a:cxnLst/>
            <a:rect l="l" t="t" r="r" b="b"/>
            <a:pathLst>
              <a:path w="6426834" h="518159">
                <a:moveTo>
                  <a:pt x="6426708" y="0"/>
                </a:moveTo>
                <a:lnTo>
                  <a:pt x="0" y="0"/>
                </a:lnTo>
                <a:lnTo>
                  <a:pt x="0" y="518160"/>
                </a:lnTo>
                <a:lnTo>
                  <a:pt x="6426708" y="518160"/>
                </a:lnTo>
                <a:lnTo>
                  <a:pt x="6426708" y="0"/>
                </a:lnTo>
                <a:close/>
              </a:path>
            </a:pathLst>
          </a:custGeom>
          <a:solidFill>
            <a:srgbClr val="FFC000">
              <a:alpha val="2313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35686" y="6247587"/>
            <a:ext cx="60636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量子保密通信和量子计算机已经商</a:t>
            </a:r>
            <a:r>
              <a:rPr dirty="0" sz="2800">
                <a:solidFill>
                  <a:srgbClr val="FF0000"/>
                </a:solidFill>
                <a:latin typeface="华文新魏"/>
                <a:cs typeface="华文新魏"/>
              </a:rPr>
              <a:t>业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化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1" y="5037582"/>
            <a:ext cx="2966085" cy="911860"/>
          </a:xfrm>
          <a:custGeom>
            <a:avLst/>
            <a:gdLst/>
            <a:ahLst/>
            <a:cxnLst/>
            <a:rect l="l" t="t" r="r" b="b"/>
            <a:pathLst>
              <a:path w="2966085" h="911860">
                <a:moveTo>
                  <a:pt x="0" y="455676"/>
                </a:moveTo>
                <a:lnTo>
                  <a:pt x="6408" y="413021"/>
                </a:lnTo>
                <a:lnTo>
                  <a:pt x="25254" y="371478"/>
                </a:lnTo>
                <a:lnTo>
                  <a:pt x="55967" y="331220"/>
                </a:lnTo>
                <a:lnTo>
                  <a:pt x="97978" y="292421"/>
                </a:lnTo>
                <a:lnTo>
                  <a:pt x="150718" y="255258"/>
                </a:lnTo>
                <a:lnTo>
                  <a:pt x="213616" y="219905"/>
                </a:lnTo>
                <a:lnTo>
                  <a:pt x="248696" y="202962"/>
                </a:lnTo>
                <a:lnTo>
                  <a:pt x="286103" y="186537"/>
                </a:lnTo>
                <a:lnTo>
                  <a:pt x="325764" y="170652"/>
                </a:lnTo>
                <a:lnTo>
                  <a:pt x="367610" y="155329"/>
                </a:lnTo>
                <a:lnTo>
                  <a:pt x="411567" y="140589"/>
                </a:lnTo>
                <a:lnTo>
                  <a:pt x="457566" y="126455"/>
                </a:lnTo>
                <a:lnTo>
                  <a:pt x="505534" y="112948"/>
                </a:lnTo>
                <a:lnTo>
                  <a:pt x="555402" y="100090"/>
                </a:lnTo>
                <a:lnTo>
                  <a:pt x="607097" y="87904"/>
                </a:lnTo>
                <a:lnTo>
                  <a:pt x="660549" y="76410"/>
                </a:lnTo>
                <a:lnTo>
                  <a:pt x="715685" y="65632"/>
                </a:lnTo>
                <a:lnTo>
                  <a:pt x="772436" y="55590"/>
                </a:lnTo>
                <a:lnTo>
                  <a:pt x="830729" y="46306"/>
                </a:lnTo>
                <a:lnTo>
                  <a:pt x="890494" y="37803"/>
                </a:lnTo>
                <a:lnTo>
                  <a:pt x="951660" y="30102"/>
                </a:lnTo>
                <a:lnTo>
                  <a:pt x="1014154" y="23225"/>
                </a:lnTo>
                <a:lnTo>
                  <a:pt x="1077907" y="17194"/>
                </a:lnTo>
                <a:lnTo>
                  <a:pt x="1142846" y="12032"/>
                </a:lnTo>
                <a:lnTo>
                  <a:pt x="1208901" y="7758"/>
                </a:lnTo>
                <a:lnTo>
                  <a:pt x="1276000" y="4397"/>
                </a:lnTo>
                <a:lnTo>
                  <a:pt x="1344072" y="1968"/>
                </a:lnTo>
                <a:lnTo>
                  <a:pt x="1413047" y="495"/>
                </a:lnTo>
                <a:lnTo>
                  <a:pt x="1482852" y="0"/>
                </a:lnTo>
                <a:lnTo>
                  <a:pt x="1552651" y="495"/>
                </a:lnTo>
                <a:lnTo>
                  <a:pt x="1621621" y="1968"/>
                </a:lnTo>
                <a:lnTo>
                  <a:pt x="1689689" y="4397"/>
                </a:lnTo>
                <a:lnTo>
                  <a:pt x="1756785" y="7758"/>
                </a:lnTo>
                <a:lnTo>
                  <a:pt x="1822837" y="12032"/>
                </a:lnTo>
                <a:lnTo>
                  <a:pt x="1887774" y="17194"/>
                </a:lnTo>
                <a:lnTo>
                  <a:pt x="1951524" y="23225"/>
                </a:lnTo>
                <a:lnTo>
                  <a:pt x="2014017" y="30102"/>
                </a:lnTo>
                <a:lnTo>
                  <a:pt x="2075181" y="37803"/>
                </a:lnTo>
                <a:lnTo>
                  <a:pt x="2134946" y="46306"/>
                </a:lnTo>
                <a:lnTo>
                  <a:pt x="2193239" y="55590"/>
                </a:lnTo>
                <a:lnTo>
                  <a:pt x="2249989" y="65632"/>
                </a:lnTo>
                <a:lnTo>
                  <a:pt x="2305126" y="76410"/>
                </a:lnTo>
                <a:lnTo>
                  <a:pt x="2358578" y="87904"/>
                </a:lnTo>
                <a:lnTo>
                  <a:pt x="2410274" y="100090"/>
                </a:lnTo>
                <a:lnTo>
                  <a:pt x="2460143" y="112948"/>
                </a:lnTo>
                <a:lnTo>
                  <a:pt x="2508113" y="126455"/>
                </a:lnTo>
                <a:lnTo>
                  <a:pt x="2554113" y="140589"/>
                </a:lnTo>
                <a:lnTo>
                  <a:pt x="2598072" y="155329"/>
                </a:lnTo>
                <a:lnTo>
                  <a:pt x="2639919" y="170652"/>
                </a:lnTo>
                <a:lnTo>
                  <a:pt x="2679582" y="186537"/>
                </a:lnTo>
                <a:lnTo>
                  <a:pt x="2716990" y="202962"/>
                </a:lnTo>
                <a:lnTo>
                  <a:pt x="2752072" y="219905"/>
                </a:lnTo>
                <a:lnTo>
                  <a:pt x="2814974" y="255258"/>
                </a:lnTo>
                <a:lnTo>
                  <a:pt x="2867717" y="292421"/>
                </a:lnTo>
                <a:lnTo>
                  <a:pt x="2909731" y="331220"/>
                </a:lnTo>
                <a:lnTo>
                  <a:pt x="2940447" y="371478"/>
                </a:lnTo>
                <a:lnTo>
                  <a:pt x="2959294" y="413021"/>
                </a:lnTo>
                <a:lnTo>
                  <a:pt x="2965704" y="455676"/>
                </a:lnTo>
                <a:lnTo>
                  <a:pt x="2964089" y="477126"/>
                </a:lnTo>
                <a:lnTo>
                  <a:pt x="2951390" y="519240"/>
                </a:lnTo>
                <a:lnTo>
                  <a:pt x="2926537" y="560158"/>
                </a:lnTo>
                <a:lnTo>
                  <a:pt x="2890101" y="599704"/>
                </a:lnTo>
                <a:lnTo>
                  <a:pt x="2842651" y="637705"/>
                </a:lnTo>
                <a:lnTo>
                  <a:pt x="2784757" y="673984"/>
                </a:lnTo>
                <a:lnTo>
                  <a:pt x="2716990" y="708366"/>
                </a:lnTo>
                <a:lnTo>
                  <a:pt x="2679582" y="724792"/>
                </a:lnTo>
                <a:lnTo>
                  <a:pt x="2639919" y="740678"/>
                </a:lnTo>
                <a:lnTo>
                  <a:pt x="2598072" y="756002"/>
                </a:lnTo>
                <a:lnTo>
                  <a:pt x="2554113" y="770743"/>
                </a:lnTo>
                <a:lnTo>
                  <a:pt x="2508113" y="784878"/>
                </a:lnTo>
                <a:lnTo>
                  <a:pt x="2460143" y="798386"/>
                </a:lnTo>
                <a:lnTo>
                  <a:pt x="2410274" y="811245"/>
                </a:lnTo>
                <a:lnTo>
                  <a:pt x="2358578" y="823433"/>
                </a:lnTo>
                <a:lnTo>
                  <a:pt x="2305126" y="834928"/>
                </a:lnTo>
                <a:lnTo>
                  <a:pt x="2249989" y="845708"/>
                </a:lnTo>
                <a:lnTo>
                  <a:pt x="2193239" y="855751"/>
                </a:lnTo>
                <a:lnTo>
                  <a:pt x="2134946" y="865036"/>
                </a:lnTo>
                <a:lnTo>
                  <a:pt x="2075181" y="873541"/>
                </a:lnTo>
                <a:lnTo>
                  <a:pt x="2014017" y="881243"/>
                </a:lnTo>
                <a:lnTo>
                  <a:pt x="1951524" y="888121"/>
                </a:lnTo>
                <a:lnTo>
                  <a:pt x="1887774" y="894153"/>
                </a:lnTo>
                <a:lnTo>
                  <a:pt x="1822837" y="899317"/>
                </a:lnTo>
                <a:lnTo>
                  <a:pt x="1756785" y="903591"/>
                </a:lnTo>
                <a:lnTo>
                  <a:pt x="1689689" y="906953"/>
                </a:lnTo>
                <a:lnTo>
                  <a:pt x="1621621" y="909382"/>
                </a:lnTo>
                <a:lnTo>
                  <a:pt x="1552651" y="910856"/>
                </a:lnTo>
                <a:lnTo>
                  <a:pt x="1482852" y="911352"/>
                </a:lnTo>
                <a:lnTo>
                  <a:pt x="1413047" y="910856"/>
                </a:lnTo>
                <a:lnTo>
                  <a:pt x="1344072" y="909382"/>
                </a:lnTo>
                <a:lnTo>
                  <a:pt x="1276000" y="906953"/>
                </a:lnTo>
                <a:lnTo>
                  <a:pt x="1208901" y="903591"/>
                </a:lnTo>
                <a:lnTo>
                  <a:pt x="1142846" y="899317"/>
                </a:lnTo>
                <a:lnTo>
                  <a:pt x="1077907" y="894153"/>
                </a:lnTo>
                <a:lnTo>
                  <a:pt x="1014154" y="888121"/>
                </a:lnTo>
                <a:lnTo>
                  <a:pt x="951660" y="881243"/>
                </a:lnTo>
                <a:lnTo>
                  <a:pt x="890494" y="873541"/>
                </a:lnTo>
                <a:lnTo>
                  <a:pt x="830729" y="865036"/>
                </a:lnTo>
                <a:lnTo>
                  <a:pt x="772436" y="855751"/>
                </a:lnTo>
                <a:lnTo>
                  <a:pt x="715685" y="845708"/>
                </a:lnTo>
                <a:lnTo>
                  <a:pt x="660549" y="834928"/>
                </a:lnTo>
                <a:lnTo>
                  <a:pt x="607097" y="823433"/>
                </a:lnTo>
                <a:lnTo>
                  <a:pt x="555402" y="811245"/>
                </a:lnTo>
                <a:lnTo>
                  <a:pt x="505534" y="798386"/>
                </a:lnTo>
                <a:lnTo>
                  <a:pt x="457566" y="784878"/>
                </a:lnTo>
                <a:lnTo>
                  <a:pt x="411567" y="770743"/>
                </a:lnTo>
                <a:lnTo>
                  <a:pt x="367610" y="756002"/>
                </a:lnTo>
                <a:lnTo>
                  <a:pt x="325764" y="740678"/>
                </a:lnTo>
                <a:lnTo>
                  <a:pt x="286103" y="724792"/>
                </a:lnTo>
                <a:lnTo>
                  <a:pt x="248696" y="708366"/>
                </a:lnTo>
                <a:lnTo>
                  <a:pt x="213616" y="691423"/>
                </a:lnTo>
                <a:lnTo>
                  <a:pt x="150718" y="656070"/>
                </a:lnTo>
                <a:lnTo>
                  <a:pt x="97978" y="618909"/>
                </a:lnTo>
                <a:lnTo>
                  <a:pt x="55967" y="580114"/>
                </a:lnTo>
                <a:lnTo>
                  <a:pt x="25254" y="539860"/>
                </a:lnTo>
                <a:lnTo>
                  <a:pt x="6408" y="498322"/>
                </a:lnTo>
                <a:lnTo>
                  <a:pt x="0" y="45567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2336" y="1117091"/>
            <a:ext cx="8068945" cy="1964055"/>
            <a:chOff x="402336" y="1117091"/>
            <a:chExt cx="8068945" cy="19640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254" y="1326403"/>
              <a:ext cx="232918" cy="2365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472" y="1117091"/>
              <a:ext cx="4738878" cy="7871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244" y="1117091"/>
              <a:ext cx="982218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5356" y="1117091"/>
              <a:ext cx="2955798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472" y="1629155"/>
              <a:ext cx="5093970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336" y="2311908"/>
              <a:ext cx="698754" cy="7277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472" y="2293619"/>
              <a:ext cx="1180338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7047" y="2293619"/>
              <a:ext cx="5093970" cy="78714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94766" y="1106004"/>
            <a:ext cx="7644765" cy="4814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42900">
              <a:lnSpc>
                <a:spcPct val="120100"/>
              </a:lnSpc>
              <a:spcBef>
                <a:spcPts val="100"/>
              </a:spcBef>
              <a:buClr>
                <a:srgbClr val="51848E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第四次工业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革命也称为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工</a:t>
            </a:r>
            <a:r>
              <a:rPr dirty="0" sz="2800" spc="20" b="1">
                <a:solidFill>
                  <a:srgbClr val="FF0000"/>
                </a:solidFill>
                <a:latin typeface="华文新魏"/>
                <a:cs typeface="华文新魏"/>
              </a:rPr>
              <a:t>业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4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.</a:t>
            </a:r>
            <a:r>
              <a:rPr dirty="0" sz="2800" spc="5" b="1">
                <a:solidFill>
                  <a:srgbClr val="FF0000"/>
                </a:solidFill>
                <a:latin typeface="华文新魏"/>
                <a:cs typeface="华文新魏"/>
              </a:rPr>
              <a:t>0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，是包含量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子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信 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息技术的一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次新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的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工业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革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命。</a:t>
            </a:r>
            <a:endParaRPr sz="28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870"/>
              </a:spcBef>
              <a:buClr>
                <a:srgbClr val="51848E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量</a:t>
            </a:r>
            <a:r>
              <a:rPr dirty="0" sz="2800" spc="675" b="1">
                <a:solidFill>
                  <a:srgbClr val="0000FF"/>
                </a:solidFill>
                <a:latin typeface="华文新魏"/>
                <a:cs typeface="华文新魏"/>
              </a:rPr>
              <a:t>子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信息技术主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要包括以下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领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域：</a:t>
            </a:r>
            <a:endParaRPr sz="2800">
              <a:latin typeface="华文新魏"/>
              <a:cs typeface="华文新魏"/>
            </a:endParaRPr>
          </a:p>
          <a:p>
            <a:pPr lvl="1" marL="756285" marR="501015" indent="-287020">
              <a:lnSpc>
                <a:spcPct val="120000"/>
              </a:lnSpc>
              <a:spcBef>
                <a:spcPts val="1270"/>
              </a:spcBef>
              <a:buClr>
                <a:srgbClr val="0080FF"/>
              </a:buClr>
              <a:buFont typeface="Wingdings"/>
              <a:buChar char=""/>
              <a:tabLst>
                <a:tab pos="756920" algn="l"/>
              </a:tabLst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量子计算与量子计算机</a:t>
            </a:r>
            <a:r>
              <a:rPr dirty="0" sz="2400" spc="-35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华文新魏"/>
                <a:cs typeface="华文新魏"/>
              </a:rPr>
              <a:t>quantum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华文新魏"/>
                <a:cs typeface="华文新魏"/>
              </a:rPr>
              <a:t>computing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 and  quantum</a:t>
            </a:r>
            <a:r>
              <a:rPr dirty="0" sz="2400" spc="20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computer</a:t>
            </a:r>
            <a:endParaRPr sz="2400">
              <a:latin typeface="华文新魏"/>
              <a:cs typeface="华文新魏"/>
            </a:endParaRPr>
          </a:p>
          <a:p>
            <a:pPr lvl="1" marL="756285" indent="-287655">
              <a:lnSpc>
                <a:spcPct val="100000"/>
              </a:lnSpc>
              <a:spcBef>
                <a:spcPts val="1775"/>
              </a:spcBef>
              <a:buClr>
                <a:srgbClr val="0080FF"/>
              </a:buClr>
              <a:buFont typeface="Wingdings"/>
              <a:buChar char=""/>
              <a:tabLst>
                <a:tab pos="756920" algn="l"/>
              </a:tabLst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量子密钥与量子通</a:t>
            </a:r>
            <a:r>
              <a:rPr dirty="0" sz="2400" spc="-20">
                <a:solidFill>
                  <a:srgbClr val="0000FF"/>
                </a:solidFill>
                <a:latin typeface="华文新魏"/>
                <a:cs typeface="华文新魏"/>
              </a:rPr>
              <a:t>信</a:t>
            </a:r>
            <a:r>
              <a:rPr dirty="0" sz="2400" spc="-5">
                <a:solidFill>
                  <a:srgbClr val="0000FF"/>
                </a:solidFill>
                <a:latin typeface="华文新魏"/>
                <a:cs typeface="华文新魏"/>
              </a:rPr>
              <a:t>quantum</a:t>
            </a:r>
            <a:r>
              <a:rPr dirty="0" sz="2400" spc="10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华文新魏"/>
                <a:cs typeface="华文新魏"/>
              </a:rPr>
              <a:t>cryptography</a:t>
            </a:r>
            <a:r>
              <a:rPr dirty="0" sz="2400" spc="15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and</a:t>
            </a:r>
            <a:endParaRPr sz="2400">
              <a:latin typeface="华文新魏"/>
              <a:cs typeface="华文新魏"/>
            </a:endParaRPr>
          </a:p>
          <a:p>
            <a:pPr marL="756285">
              <a:lnSpc>
                <a:spcPct val="100000"/>
              </a:lnSpc>
              <a:spcBef>
                <a:spcPts val="580"/>
              </a:spcBef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quantum</a:t>
            </a:r>
            <a:r>
              <a:rPr dirty="0" sz="2400" spc="20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communication</a:t>
            </a:r>
            <a:endParaRPr sz="2400">
              <a:latin typeface="华文新魏"/>
              <a:cs typeface="华文新魏"/>
            </a:endParaRPr>
          </a:p>
          <a:p>
            <a:pPr lvl="1" marL="756285" marR="847725" indent="-287020">
              <a:lnSpc>
                <a:spcPct val="120000"/>
              </a:lnSpc>
              <a:spcBef>
                <a:spcPts val="1200"/>
              </a:spcBef>
              <a:buClr>
                <a:srgbClr val="0080FF"/>
              </a:buClr>
              <a:buFont typeface="Wingdings"/>
              <a:buChar char=""/>
              <a:tabLst>
                <a:tab pos="756920" algn="l"/>
              </a:tabLst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量子计量与量子感知</a:t>
            </a:r>
            <a:r>
              <a:rPr dirty="0" sz="2400" spc="-30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华文新魏"/>
                <a:cs typeface="华文新魏"/>
              </a:rPr>
              <a:t>quantum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华文新魏"/>
                <a:cs typeface="华文新魏"/>
              </a:rPr>
              <a:t>metrology</a:t>
            </a:r>
            <a:r>
              <a:rPr dirty="0" sz="2400" spc="-20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and  quantum</a:t>
            </a:r>
            <a:r>
              <a:rPr dirty="0" sz="2400" spc="10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sensing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68955" y="481965"/>
            <a:ext cx="39319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latin typeface="华文新魏"/>
                <a:cs typeface="华文新魏"/>
              </a:rPr>
              <a:t>一</a:t>
            </a:r>
            <a:r>
              <a:rPr dirty="0" sz="2800" spc="-10" b="0">
                <a:latin typeface="华文新魏"/>
                <a:cs typeface="华文新魏"/>
              </a:rPr>
              <a:t>、</a:t>
            </a:r>
            <a:r>
              <a:rPr dirty="0" sz="2800" spc="-5" b="0">
                <a:latin typeface="华文新魏"/>
                <a:cs typeface="华文新魏"/>
              </a:rPr>
              <a:t>物理学推动工业革命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2416" y="5373623"/>
            <a:ext cx="6697980" cy="935990"/>
          </a:xfrm>
          <a:custGeom>
            <a:avLst/>
            <a:gdLst/>
            <a:ahLst/>
            <a:cxnLst/>
            <a:rect l="l" t="t" r="r" b="b"/>
            <a:pathLst>
              <a:path w="6697980" h="935989">
                <a:moveTo>
                  <a:pt x="6697980" y="0"/>
                </a:moveTo>
                <a:lnTo>
                  <a:pt x="0" y="0"/>
                </a:lnTo>
                <a:lnTo>
                  <a:pt x="0" y="935735"/>
                </a:lnTo>
                <a:lnTo>
                  <a:pt x="6697980" y="935735"/>
                </a:lnTo>
                <a:lnTo>
                  <a:pt x="669798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20546" y="5593181"/>
            <a:ext cx="64325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量子信息技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术是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量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子力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学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与信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息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论的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交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叉</a:t>
            </a:r>
            <a:endParaRPr sz="2800">
              <a:latin typeface="华文新魏"/>
              <a:cs typeface="华文新魏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981455"/>
            <a:ext cx="7776972" cy="46649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3195" y="415290"/>
            <a:ext cx="39319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latin typeface="华文新魏"/>
                <a:cs typeface="华文新魏"/>
              </a:rPr>
              <a:t>一、物理学推动工业革命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7865" y="481965"/>
            <a:ext cx="91249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目</a:t>
            </a:r>
            <a:r>
              <a:rPr dirty="0" sz="2800" spc="615" b="1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录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82624" y="1984248"/>
            <a:ext cx="464820" cy="413384"/>
            <a:chOff x="1182624" y="1984248"/>
            <a:chExt cx="464820" cy="413384"/>
          </a:xfrm>
        </p:grpSpPr>
        <p:sp>
          <p:nvSpPr>
            <p:cNvPr id="4" name="object 4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1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59"/>
                  </a:lnTo>
                  <a:lnTo>
                    <a:pt x="403097" y="403859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1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1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59"/>
                  </a:lnTo>
                  <a:lnTo>
                    <a:pt x="52616" y="403859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1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500" y="2098167"/>
              <a:ext cx="123316" cy="18427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82624" y="2776727"/>
            <a:ext cx="464820" cy="413384"/>
            <a:chOff x="1182624" y="2776727"/>
            <a:chExt cx="464820" cy="413384"/>
          </a:xfrm>
        </p:grpSpPr>
        <p:sp>
          <p:nvSpPr>
            <p:cNvPr id="8" name="object 8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2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60"/>
                  </a:lnTo>
                  <a:lnTo>
                    <a:pt x="403097" y="403860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2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2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60"/>
                  </a:lnTo>
                  <a:lnTo>
                    <a:pt x="52616" y="403860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500" y="2890392"/>
              <a:ext cx="123316" cy="1842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532" y="2801111"/>
              <a:ext cx="414528" cy="16459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110996" y="4072128"/>
            <a:ext cx="609600" cy="585470"/>
            <a:chOff x="1110996" y="4072128"/>
            <a:chExt cx="609600" cy="585470"/>
          </a:xfrm>
        </p:grpSpPr>
        <p:sp>
          <p:nvSpPr>
            <p:cNvPr id="13" name="object 13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525399" y="0"/>
                  </a:moveTo>
                  <a:lnTo>
                    <a:pt x="75044" y="0"/>
                  </a:lnTo>
                  <a:lnTo>
                    <a:pt x="45836" y="5905"/>
                  </a:lnTo>
                  <a:lnTo>
                    <a:pt x="21982" y="22002"/>
                  </a:lnTo>
                  <a:lnTo>
                    <a:pt x="5898" y="45862"/>
                  </a:lnTo>
                  <a:lnTo>
                    <a:pt x="0" y="75056"/>
                  </a:lnTo>
                  <a:lnTo>
                    <a:pt x="0" y="501014"/>
                  </a:lnTo>
                  <a:lnTo>
                    <a:pt x="5898" y="530209"/>
                  </a:lnTo>
                  <a:lnTo>
                    <a:pt x="21982" y="554069"/>
                  </a:lnTo>
                  <a:lnTo>
                    <a:pt x="45836" y="570166"/>
                  </a:lnTo>
                  <a:lnTo>
                    <a:pt x="75044" y="576072"/>
                  </a:lnTo>
                  <a:lnTo>
                    <a:pt x="525399" y="576072"/>
                  </a:lnTo>
                  <a:lnTo>
                    <a:pt x="554593" y="570166"/>
                  </a:lnTo>
                  <a:lnTo>
                    <a:pt x="578453" y="554069"/>
                  </a:lnTo>
                  <a:lnTo>
                    <a:pt x="594550" y="530209"/>
                  </a:lnTo>
                  <a:lnTo>
                    <a:pt x="600456" y="501014"/>
                  </a:lnTo>
                  <a:lnTo>
                    <a:pt x="600456" y="75056"/>
                  </a:lnTo>
                  <a:lnTo>
                    <a:pt x="594550" y="45862"/>
                  </a:lnTo>
                  <a:lnTo>
                    <a:pt x="578453" y="22002"/>
                  </a:lnTo>
                  <a:lnTo>
                    <a:pt x="554593" y="5905"/>
                  </a:lnTo>
                  <a:lnTo>
                    <a:pt x="52539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0" y="75056"/>
                  </a:moveTo>
                  <a:lnTo>
                    <a:pt x="5898" y="45862"/>
                  </a:lnTo>
                  <a:lnTo>
                    <a:pt x="21982" y="22002"/>
                  </a:lnTo>
                  <a:lnTo>
                    <a:pt x="45836" y="5905"/>
                  </a:lnTo>
                  <a:lnTo>
                    <a:pt x="75044" y="0"/>
                  </a:lnTo>
                  <a:lnTo>
                    <a:pt x="525399" y="0"/>
                  </a:lnTo>
                  <a:lnTo>
                    <a:pt x="554593" y="5905"/>
                  </a:lnTo>
                  <a:lnTo>
                    <a:pt x="578453" y="22002"/>
                  </a:lnTo>
                  <a:lnTo>
                    <a:pt x="594550" y="45862"/>
                  </a:lnTo>
                  <a:lnTo>
                    <a:pt x="600456" y="75056"/>
                  </a:lnTo>
                  <a:lnTo>
                    <a:pt x="600456" y="501014"/>
                  </a:lnTo>
                  <a:lnTo>
                    <a:pt x="594550" y="530209"/>
                  </a:lnTo>
                  <a:lnTo>
                    <a:pt x="578453" y="554069"/>
                  </a:lnTo>
                  <a:lnTo>
                    <a:pt x="554593" y="570166"/>
                  </a:lnTo>
                  <a:lnTo>
                    <a:pt x="525399" y="576072"/>
                  </a:lnTo>
                  <a:lnTo>
                    <a:pt x="75044" y="576072"/>
                  </a:lnTo>
                  <a:lnTo>
                    <a:pt x="45836" y="570166"/>
                  </a:lnTo>
                  <a:lnTo>
                    <a:pt x="21982" y="554069"/>
                  </a:lnTo>
                  <a:lnTo>
                    <a:pt x="5898" y="530209"/>
                  </a:lnTo>
                  <a:lnTo>
                    <a:pt x="0" y="501014"/>
                  </a:lnTo>
                  <a:lnTo>
                    <a:pt x="0" y="750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08481" y="4232656"/>
              <a:ext cx="162560" cy="263525"/>
            </a:xfrm>
            <a:custGeom>
              <a:avLst/>
              <a:gdLst/>
              <a:ahLst/>
              <a:cxnLst/>
              <a:rect l="l" t="t" r="r" b="b"/>
              <a:pathLst>
                <a:path w="162559" h="263525">
                  <a:moveTo>
                    <a:pt x="152907" y="0"/>
                  </a:moveTo>
                  <a:lnTo>
                    <a:pt x="24130" y="0"/>
                  </a:lnTo>
                  <a:lnTo>
                    <a:pt x="6984" y="139065"/>
                  </a:lnTo>
                  <a:lnTo>
                    <a:pt x="53212" y="147955"/>
                  </a:lnTo>
                  <a:lnTo>
                    <a:pt x="57531" y="141478"/>
                  </a:lnTo>
                  <a:lnTo>
                    <a:pt x="61594" y="137033"/>
                  </a:lnTo>
                  <a:lnTo>
                    <a:pt x="70103" y="131064"/>
                  </a:lnTo>
                  <a:lnTo>
                    <a:pt x="75184" y="129413"/>
                  </a:lnTo>
                  <a:lnTo>
                    <a:pt x="88646" y="129413"/>
                  </a:lnTo>
                  <a:lnTo>
                    <a:pt x="107221" y="163282"/>
                  </a:lnTo>
                  <a:lnTo>
                    <a:pt x="107696" y="174117"/>
                  </a:lnTo>
                  <a:lnTo>
                    <a:pt x="107223" y="184683"/>
                  </a:lnTo>
                  <a:lnTo>
                    <a:pt x="89153" y="219456"/>
                  </a:lnTo>
                  <a:lnTo>
                    <a:pt x="74803" y="219456"/>
                  </a:lnTo>
                  <a:lnTo>
                    <a:pt x="54863" y="183769"/>
                  </a:lnTo>
                  <a:lnTo>
                    <a:pt x="0" y="191770"/>
                  </a:lnTo>
                  <a:lnTo>
                    <a:pt x="13168" y="228054"/>
                  </a:lnTo>
                  <a:lnTo>
                    <a:pt x="42404" y="255682"/>
                  </a:lnTo>
                  <a:lnTo>
                    <a:pt x="82168" y="263271"/>
                  </a:lnTo>
                  <a:lnTo>
                    <a:pt x="95001" y="262509"/>
                  </a:lnTo>
                  <a:lnTo>
                    <a:pt x="134405" y="244294"/>
                  </a:lnTo>
                  <a:lnTo>
                    <a:pt x="157001" y="204053"/>
                  </a:lnTo>
                  <a:lnTo>
                    <a:pt x="162306" y="167513"/>
                  </a:lnTo>
                  <a:lnTo>
                    <a:pt x="161162" y="150461"/>
                  </a:lnTo>
                  <a:lnTo>
                    <a:pt x="144018" y="108331"/>
                  </a:lnTo>
                  <a:lnTo>
                    <a:pt x="110478" y="86310"/>
                  </a:lnTo>
                  <a:lnTo>
                    <a:pt x="96519" y="84836"/>
                  </a:lnTo>
                  <a:lnTo>
                    <a:pt x="90678" y="84836"/>
                  </a:lnTo>
                  <a:lnTo>
                    <a:pt x="84835" y="85852"/>
                  </a:lnTo>
                  <a:lnTo>
                    <a:pt x="73025" y="89535"/>
                  </a:lnTo>
                  <a:lnTo>
                    <a:pt x="67056" y="92456"/>
                  </a:lnTo>
                  <a:lnTo>
                    <a:pt x="61087" y="96139"/>
                  </a:lnTo>
                  <a:lnTo>
                    <a:pt x="65785" y="57277"/>
                  </a:lnTo>
                  <a:lnTo>
                    <a:pt x="152907" y="57277"/>
                  </a:lnTo>
                  <a:lnTo>
                    <a:pt x="152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000" y="4102608"/>
              <a:ext cx="545592" cy="23774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051304" y="1915667"/>
            <a:ext cx="5328285" cy="46990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超材料概念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及内涵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8048" y="2781300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超材料物理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特性及典型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应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用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51304" y="4005071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5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制备</a:t>
            </a: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技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术</a:t>
            </a:r>
            <a:endParaRPr sz="2800">
              <a:latin typeface="华文新魏"/>
              <a:cs typeface="华文新魏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182433" y="4864417"/>
            <a:ext cx="514350" cy="514350"/>
            <a:chOff x="1182433" y="4864417"/>
            <a:chExt cx="514350" cy="514350"/>
          </a:xfrm>
        </p:grpSpPr>
        <p:sp>
          <p:nvSpPr>
            <p:cNvPr id="22" name="object 22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438784" y="0"/>
                  </a:moveTo>
                  <a:lnTo>
                    <a:pt x="65722" y="0"/>
                  </a:lnTo>
                  <a:lnTo>
                    <a:pt x="40140" y="5169"/>
                  </a:lnTo>
                  <a:lnTo>
                    <a:pt x="19250" y="19256"/>
                  </a:lnTo>
                  <a:lnTo>
                    <a:pt x="5164" y="40130"/>
                  </a:lnTo>
                  <a:lnTo>
                    <a:pt x="0" y="65659"/>
                  </a:lnTo>
                  <a:lnTo>
                    <a:pt x="0" y="438785"/>
                  </a:lnTo>
                  <a:lnTo>
                    <a:pt x="5164" y="464313"/>
                  </a:lnTo>
                  <a:lnTo>
                    <a:pt x="19250" y="485187"/>
                  </a:lnTo>
                  <a:lnTo>
                    <a:pt x="40140" y="499274"/>
                  </a:lnTo>
                  <a:lnTo>
                    <a:pt x="65722" y="504444"/>
                  </a:lnTo>
                  <a:lnTo>
                    <a:pt x="438784" y="504444"/>
                  </a:lnTo>
                  <a:lnTo>
                    <a:pt x="464313" y="499274"/>
                  </a:lnTo>
                  <a:lnTo>
                    <a:pt x="485187" y="485187"/>
                  </a:lnTo>
                  <a:lnTo>
                    <a:pt x="499274" y="464313"/>
                  </a:lnTo>
                  <a:lnTo>
                    <a:pt x="504443" y="438785"/>
                  </a:lnTo>
                  <a:lnTo>
                    <a:pt x="504443" y="65659"/>
                  </a:lnTo>
                  <a:lnTo>
                    <a:pt x="499274" y="40130"/>
                  </a:lnTo>
                  <a:lnTo>
                    <a:pt x="485187" y="19256"/>
                  </a:lnTo>
                  <a:lnTo>
                    <a:pt x="464313" y="5169"/>
                  </a:lnTo>
                  <a:lnTo>
                    <a:pt x="4387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65659"/>
                  </a:moveTo>
                  <a:lnTo>
                    <a:pt x="5164" y="40130"/>
                  </a:lnTo>
                  <a:lnTo>
                    <a:pt x="19250" y="19256"/>
                  </a:lnTo>
                  <a:lnTo>
                    <a:pt x="40140" y="5169"/>
                  </a:lnTo>
                  <a:lnTo>
                    <a:pt x="65722" y="0"/>
                  </a:lnTo>
                  <a:lnTo>
                    <a:pt x="438784" y="0"/>
                  </a:lnTo>
                  <a:lnTo>
                    <a:pt x="464313" y="5169"/>
                  </a:lnTo>
                  <a:lnTo>
                    <a:pt x="485187" y="19256"/>
                  </a:lnTo>
                  <a:lnTo>
                    <a:pt x="499274" y="40130"/>
                  </a:lnTo>
                  <a:lnTo>
                    <a:pt x="504443" y="65659"/>
                  </a:lnTo>
                  <a:lnTo>
                    <a:pt x="504443" y="438785"/>
                  </a:lnTo>
                  <a:lnTo>
                    <a:pt x="499274" y="464313"/>
                  </a:lnTo>
                  <a:lnTo>
                    <a:pt x="485187" y="485187"/>
                  </a:lnTo>
                  <a:lnTo>
                    <a:pt x="464313" y="499274"/>
                  </a:lnTo>
                  <a:lnTo>
                    <a:pt x="438784" y="504444"/>
                  </a:lnTo>
                  <a:lnTo>
                    <a:pt x="65722" y="504444"/>
                  </a:lnTo>
                  <a:lnTo>
                    <a:pt x="40140" y="499274"/>
                  </a:lnTo>
                  <a:lnTo>
                    <a:pt x="19250" y="485187"/>
                  </a:lnTo>
                  <a:lnTo>
                    <a:pt x="5164" y="464313"/>
                  </a:lnTo>
                  <a:lnTo>
                    <a:pt x="0" y="438785"/>
                  </a:lnTo>
                  <a:lnTo>
                    <a:pt x="0" y="6565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363725" y="496646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580" y="4893564"/>
            <a:ext cx="458724" cy="20574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979676" y="4797552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超材料应用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前景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51304" y="5516879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结束语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82624" y="5585459"/>
            <a:ext cx="464820" cy="411480"/>
            <a:chOff x="1182624" y="5585459"/>
            <a:chExt cx="464820" cy="411480"/>
          </a:xfrm>
        </p:grpSpPr>
        <p:sp>
          <p:nvSpPr>
            <p:cNvPr id="29" name="object 29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403225" y="0"/>
                  </a:moveTo>
                  <a:lnTo>
                    <a:pt x="52412" y="0"/>
                  </a:lnTo>
                  <a:lnTo>
                    <a:pt x="32012" y="4119"/>
                  </a:lnTo>
                  <a:lnTo>
                    <a:pt x="15352" y="15352"/>
                  </a:lnTo>
                  <a:lnTo>
                    <a:pt x="4119" y="32012"/>
                  </a:lnTo>
                  <a:lnTo>
                    <a:pt x="0" y="52412"/>
                  </a:lnTo>
                  <a:lnTo>
                    <a:pt x="0" y="349923"/>
                  </a:lnTo>
                  <a:lnTo>
                    <a:pt x="4119" y="370323"/>
                  </a:lnTo>
                  <a:lnTo>
                    <a:pt x="15352" y="386983"/>
                  </a:lnTo>
                  <a:lnTo>
                    <a:pt x="32012" y="398216"/>
                  </a:lnTo>
                  <a:lnTo>
                    <a:pt x="52412" y="402336"/>
                  </a:lnTo>
                  <a:lnTo>
                    <a:pt x="403225" y="402336"/>
                  </a:lnTo>
                  <a:lnTo>
                    <a:pt x="423636" y="398216"/>
                  </a:lnTo>
                  <a:lnTo>
                    <a:pt x="440309" y="386983"/>
                  </a:lnTo>
                  <a:lnTo>
                    <a:pt x="451552" y="370323"/>
                  </a:lnTo>
                  <a:lnTo>
                    <a:pt x="455676" y="349923"/>
                  </a:lnTo>
                  <a:lnTo>
                    <a:pt x="455676" y="52412"/>
                  </a:lnTo>
                  <a:lnTo>
                    <a:pt x="451552" y="32012"/>
                  </a:lnTo>
                  <a:lnTo>
                    <a:pt x="440309" y="15352"/>
                  </a:lnTo>
                  <a:lnTo>
                    <a:pt x="423636" y="4119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0" y="52412"/>
                  </a:moveTo>
                  <a:lnTo>
                    <a:pt x="4119" y="32012"/>
                  </a:lnTo>
                  <a:lnTo>
                    <a:pt x="15352" y="15352"/>
                  </a:lnTo>
                  <a:lnTo>
                    <a:pt x="32012" y="4119"/>
                  </a:lnTo>
                  <a:lnTo>
                    <a:pt x="52412" y="0"/>
                  </a:lnTo>
                  <a:lnTo>
                    <a:pt x="403225" y="0"/>
                  </a:lnTo>
                  <a:lnTo>
                    <a:pt x="423636" y="4119"/>
                  </a:lnTo>
                  <a:lnTo>
                    <a:pt x="440309" y="15352"/>
                  </a:lnTo>
                  <a:lnTo>
                    <a:pt x="451552" y="32012"/>
                  </a:lnTo>
                  <a:lnTo>
                    <a:pt x="455676" y="52412"/>
                  </a:lnTo>
                  <a:lnTo>
                    <a:pt x="455676" y="349923"/>
                  </a:lnTo>
                  <a:lnTo>
                    <a:pt x="451552" y="370323"/>
                  </a:lnTo>
                  <a:lnTo>
                    <a:pt x="440309" y="386983"/>
                  </a:lnTo>
                  <a:lnTo>
                    <a:pt x="423636" y="398216"/>
                  </a:lnTo>
                  <a:lnTo>
                    <a:pt x="403225" y="402336"/>
                  </a:lnTo>
                  <a:lnTo>
                    <a:pt x="52412" y="402336"/>
                  </a:lnTo>
                  <a:lnTo>
                    <a:pt x="32012" y="398216"/>
                  </a:lnTo>
                  <a:lnTo>
                    <a:pt x="15352" y="386983"/>
                  </a:lnTo>
                  <a:lnTo>
                    <a:pt x="4119" y="370323"/>
                  </a:lnTo>
                  <a:lnTo>
                    <a:pt x="0" y="349923"/>
                  </a:lnTo>
                  <a:lnTo>
                    <a:pt x="0" y="524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0" y="5698680"/>
              <a:ext cx="123316" cy="18423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8532" y="5608319"/>
              <a:ext cx="414528" cy="166116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979676" y="1196339"/>
            <a:ext cx="5328285" cy="469900"/>
          </a:xfrm>
          <a:prstGeom prst="rect"/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>
                <a:solidFill>
                  <a:srgbClr val="0000FF"/>
                </a:solidFill>
              </a:rPr>
              <a:t>物理学推动</a:t>
            </a:r>
            <a:r>
              <a:rPr dirty="0" sz="2800" spc="-5">
                <a:solidFill>
                  <a:srgbClr val="0000FF"/>
                </a:solidFill>
              </a:rPr>
              <a:t>工业革命</a:t>
            </a:r>
            <a:endParaRPr sz="2800"/>
          </a:p>
        </p:txBody>
      </p:sp>
      <p:grpSp>
        <p:nvGrpSpPr>
          <p:cNvPr id="34" name="object 34"/>
          <p:cNvGrpSpPr/>
          <p:nvPr/>
        </p:nvGrpSpPr>
        <p:grpSpPr>
          <a:xfrm>
            <a:off x="1182624" y="1263396"/>
            <a:ext cx="464820" cy="441959"/>
            <a:chOff x="1182624" y="1263396"/>
            <a:chExt cx="464820" cy="441959"/>
          </a:xfrm>
        </p:grpSpPr>
        <p:sp>
          <p:nvSpPr>
            <p:cNvPr id="35" name="object 35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399288" y="0"/>
                  </a:moveTo>
                  <a:lnTo>
                    <a:pt x="56387" y="0"/>
                  </a:lnTo>
                  <a:lnTo>
                    <a:pt x="34440" y="4435"/>
                  </a:lnTo>
                  <a:lnTo>
                    <a:pt x="16516" y="16525"/>
                  </a:lnTo>
                  <a:lnTo>
                    <a:pt x="4431" y="34450"/>
                  </a:lnTo>
                  <a:lnTo>
                    <a:pt x="0" y="56387"/>
                  </a:lnTo>
                  <a:lnTo>
                    <a:pt x="0" y="376428"/>
                  </a:lnTo>
                  <a:lnTo>
                    <a:pt x="4431" y="398365"/>
                  </a:lnTo>
                  <a:lnTo>
                    <a:pt x="16516" y="416290"/>
                  </a:lnTo>
                  <a:lnTo>
                    <a:pt x="34440" y="428380"/>
                  </a:lnTo>
                  <a:lnTo>
                    <a:pt x="56387" y="432816"/>
                  </a:lnTo>
                  <a:lnTo>
                    <a:pt x="399288" y="432816"/>
                  </a:lnTo>
                  <a:lnTo>
                    <a:pt x="421225" y="428380"/>
                  </a:lnTo>
                  <a:lnTo>
                    <a:pt x="439150" y="416290"/>
                  </a:lnTo>
                  <a:lnTo>
                    <a:pt x="451240" y="398365"/>
                  </a:lnTo>
                  <a:lnTo>
                    <a:pt x="455676" y="376428"/>
                  </a:lnTo>
                  <a:lnTo>
                    <a:pt x="455676" y="56387"/>
                  </a:lnTo>
                  <a:lnTo>
                    <a:pt x="451240" y="34450"/>
                  </a:lnTo>
                  <a:lnTo>
                    <a:pt x="439150" y="16525"/>
                  </a:lnTo>
                  <a:lnTo>
                    <a:pt x="421225" y="4435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0" y="56387"/>
                  </a:moveTo>
                  <a:lnTo>
                    <a:pt x="4431" y="34450"/>
                  </a:lnTo>
                  <a:lnTo>
                    <a:pt x="16516" y="16525"/>
                  </a:lnTo>
                  <a:lnTo>
                    <a:pt x="34440" y="4435"/>
                  </a:lnTo>
                  <a:lnTo>
                    <a:pt x="56387" y="0"/>
                  </a:lnTo>
                  <a:lnTo>
                    <a:pt x="399288" y="0"/>
                  </a:lnTo>
                  <a:lnTo>
                    <a:pt x="421225" y="4435"/>
                  </a:lnTo>
                  <a:lnTo>
                    <a:pt x="439150" y="16525"/>
                  </a:lnTo>
                  <a:lnTo>
                    <a:pt x="451240" y="34450"/>
                  </a:lnTo>
                  <a:lnTo>
                    <a:pt x="455676" y="56387"/>
                  </a:lnTo>
                  <a:lnTo>
                    <a:pt x="455676" y="376428"/>
                  </a:lnTo>
                  <a:lnTo>
                    <a:pt x="451240" y="398365"/>
                  </a:lnTo>
                  <a:lnTo>
                    <a:pt x="439150" y="416290"/>
                  </a:lnTo>
                  <a:lnTo>
                    <a:pt x="421225" y="428380"/>
                  </a:lnTo>
                  <a:lnTo>
                    <a:pt x="399288" y="432816"/>
                  </a:lnTo>
                  <a:lnTo>
                    <a:pt x="56387" y="432816"/>
                  </a:lnTo>
                  <a:lnTo>
                    <a:pt x="34440" y="428380"/>
                  </a:lnTo>
                  <a:lnTo>
                    <a:pt x="16516" y="416290"/>
                  </a:lnTo>
                  <a:lnTo>
                    <a:pt x="4431" y="398365"/>
                  </a:lnTo>
                  <a:lnTo>
                    <a:pt x="0" y="376428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339341" y="132867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82624" y="3352800"/>
            <a:ext cx="504825" cy="440690"/>
            <a:chOff x="1182624" y="3352800"/>
            <a:chExt cx="504825" cy="440690"/>
          </a:xfrm>
        </p:grpSpPr>
        <p:sp>
          <p:nvSpPr>
            <p:cNvPr id="39" name="object 39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439166" y="0"/>
                  </a:moveTo>
                  <a:lnTo>
                    <a:pt x="56184" y="0"/>
                  </a:lnTo>
                  <a:lnTo>
                    <a:pt x="34316" y="4413"/>
                  </a:lnTo>
                  <a:lnTo>
                    <a:pt x="16457" y="16446"/>
                  </a:lnTo>
                  <a:lnTo>
                    <a:pt x="4415" y="34289"/>
                  </a:lnTo>
                  <a:lnTo>
                    <a:pt x="0" y="56133"/>
                  </a:lnTo>
                  <a:lnTo>
                    <a:pt x="0" y="375157"/>
                  </a:lnTo>
                  <a:lnTo>
                    <a:pt x="4415" y="397001"/>
                  </a:lnTo>
                  <a:lnTo>
                    <a:pt x="16457" y="414845"/>
                  </a:lnTo>
                  <a:lnTo>
                    <a:pt x="34316" y="426878"/>
                  </a:lnTo>
                  <a:lnTo>
                    <a:pt x="56184" y="431291"/>
                  </a:lnTo>
                  <a:lnTo>
                    <a:pt x="439166" y="431291"/>
                  </a:lnTo>
                  <a:lnTo>
                    <a:pt x="461009" y="426878"/>
                  </a:lnTo>
                  <a:lnTo>
                    <a:pt x="478853" y="414845"/>
                  </a:lnTo>
                  <a:lnTo>
                    <a:pt x="490886" y="397001"/>
                  </a:lnTo>
                  <a:lnTo>
                    <a:pt x="495299" y="375157"/>
                  </a:lnTo>
                  <a:lnTo>
                    <a:pt x="495299" y="56133"/>
                  </a:lnTo>
                  <a:lnTo>
                    <a:pt x="490886" y="34289"/>
                  </a:lnTo>
                  <a:lnTo>
                    <a:pt x="478853" y="16446"/>
                  </a:lnTo>
                  <a:lnTo>
                    <a:pt x="461009" y="4413"/>
                  </a:lnTo>
                  <a:lnTo>
                    <a:pt x="4391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0" y="56133"/>
                  </a:moveTo>
                  <a:lnTo>
                    <a:pt x="4415" y="34289"/>
                  </a:lnTo>
                  <a:lnTo>
                    <a:pt x="16457" y="16446"/>
                  </a:lnTo>
                  <a:lnTo>
                    <a:pt x="34316" y="4413"/>
                  </a:lnTo>
                  <a:lnTo>
                    <a:pt x="56184" y="0"/>
                  </a:lnTo>
                  <a:lnTo>
                    <a:pt x="439166" y="0"/>
                  </a:lnTo>
                  <a:lnTo>
                    <a:pt x="461009" y="4413"/>
                  </a:lnTo>
                  <a:lnTo>
                    <a:pt x="478853" y="16446"/>
                  </a:lnTo>
                  <a:lnTo>
                    <a:pt x="490886" y="34289"/>
                  </a:lnTo>
                  <a:lnTo>
                    <a:pt x="495299" y="56133"/>
                  </a:lnTo>
                  <a:lnTo>
                    <a:pt x="495299" y="375157"/>
                  </a:lnTo>
                  <a:lnTo>
                    <a:pt x="490886" y="397001"/>
                  </a:lnTo>
                  <a:lnTo>
                    <a:pt x="478853" y="414845"/>
                  </a:lnTo>
                  <a:lnTo>
                    <a:pt x="461009" y="426878"/>
                  </a:lnTo>
                  <a:lnTo>
                    <a:pt x="439166" y="431291"/>
                  </a:lnTo>
                  <a:lnTo>
                    <a:pt x="56184" y="431291"/>
                  </a:lnTo>
                  <a:lnTo>
                    <a:pt x="34316" y="426878"/>
                  </a:lnTo>
                  <a:lnTo>
                    <a:pt x="16457" y="414845"/>
                  </a:lnTo>
                  <a:lnTo>
                    <a:pt x="4415" y="397001"/>
                  </a:lnTo>
                  <a:lnTo>
                    <a:pt x="0" y="375157"/>
                  </a:lnTo>
                  <a:lnTo>
                    <a:pt x="0" y="561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327" y="3474338"/>
              <a:ext cx="133984" cy="1973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532" y="3378707"/>
              <a:ext cx="451104" cy="17678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203195" y="3363544"/>
            <a:ext cx="3227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设计方法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1168" y="6554037"/>
            <a:ext cx="27432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 sz="1400">
                <a:solidFill>
                  <a:srgbClr val="51848E"/>
                </a:solidFill>
                <a:latin typeface="Arial"/>
                <a:cs typeface="Arial"/>
              </a:rPr>
              <a:t>13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05754" y="6549160"/>
            <a:ext cx="90678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6136" y="4216908"/>
            <a:ext cx="7324090" cy="2067560"/>
            <a:chOff x="326136" y="4216908"/>
            <a:chExt cx="7324090" cy="20675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54" y="4458203"/>
              <a:ext cx="268977" cy="2639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24" y="4216908"/>
              <a:ext cx="5819394" cy="8968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136" y="4820412"/>
              <a:ext cx="797814" cy="8328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124" y="4802124"/>
              <a:ext cx="7038594" cy="8968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136" y="5405628"/>
              <a:ext cx="797814" cy="8328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124" y="5387340"/>
              <a:ext cx="5819394" cy="89687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083902" y="3638133"/>
            <a:ext cx="576580" cy="421005"/>
            <a:chOff x="2083902" y="3638133"/>
            <a:chExt cx="576580" cy="421005"/>
          </a:xfrm>
        </p:grpSpPr>
        <p:sp>
          <p:nvSpPr>
            <p:cNvPr id="11" name="object 11"/>
            <p:cNvSpPr/>
            <p:nvPr/>
          </p:nvSpPr>
          <p:spPr>
            <a:xfrm>
              <a:off x="2090674" y="3899805"/>
              <a:ext cx="41910" cy="24765"/>
            </a:xfrm>
            <a:custGeom>
              <a:avLst/>
              <a:gdLst/>
              <a:ahLst/>
              <a:cxnLst/>
              <a:rect l="l" t="t" r="r" b="b"/>
              <a:pathLst>
                <a:path w="41910" h="24764">
                  <a:moveTo>
                    <a:pt x="0" y="24195"/>
                  </a:moveTo>
                  <a:lnTo>
                    <a:pt x="41897" y="0"/>
                  </a:lnTo>
                </a:path>
              </a:pathLst>
            </a:custGeom>
            <a:ln w="13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32572" y="3906807"/>
              <a:ext cx="61594" cy="138430"/>
            </a:xfrm>
            <a:custGeom>
              <a:avLst/>
              <a:gdLst/>
              <a:ahLst/>
              <a:cxnLst/>
              <a:rect l="l" t="t" r="r" b="b"/>
              <a:pathLst>
                <a:path w="61594" h="138429">
                  <a:moveTo>
                    <a:pt x="0" y="0"/>
                  </a:moveTo>
                  <a:lnTo>
                    <a:pt x="61178" y="138177"/>
                  </a:lnTo>
                </a:path>
              </a:pathLst>
            </a:custGeom>
            <a:ln w="27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00396" y="3645105"/>
              <a:ext cx="459740" cy="400050"/>
            </a:xfrm>
            <a:custGeom>
              <a:avLst/>
              <a:gdLst/>
              <a:ahLst/>
              <a:cxnLst/>
              <a:rect l="l" t="t" r="r" b="b"/>
              <a:pathLst>
                <a:path w="459739" h="400050">
                  <a:moveTo>
                    <a:pt x="0" y="399880"/>
                  </a:moveTo>
                  <a:lnTo>
                    <a:pt x="81142" y="0"/>
                  </a:lnTo>
                </a:path>
                <a:path w="459739" h="400050">
                  <a:moveTo>
                    <a:pt x="81142" y="0"/>
                  </a:moveTo>
                  <a:lnTo>
                    <a:pt x="459479" y="0"/>
                  </a:lnTo>
                </a:path>
              </a:pathLst>
            </a:custGeom>
            <a:ln w="13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490948" y="3638133"/>
            <a:ext cx="575945" cy="421005"/>
            <a:chOff x="3490948" y="3638133"/>
            <a:chExt cx="575945" cy="421005"/>
          </a:xfrm>
        </p:grpSpPr>
        <p:sp>
          <p:nvSpPr>
            <p:cNvPr id="15" name="object 15"/>
            <p:cNvSpPr/>
            <p:nvPr/>
          </p:nvSpPr>
          <p:spPr>
            <a:xfrm>
              <a:off x="3497720" y="3899805"/>
              <a:ext cx="41910" cy="24765"/>
            </a:xfrm>
            <a:custGeom>
              <a:avLst/>
              <a:gdLst/>
              <a:ahLst/>
              <a:cxnLst/>
              <a:rect l="l" t="t" r="r" b="b"/>
              <a:pathLst>
                <a:path w="41910" h="24764">
                  <a:moveTo>
                    <a:pt x="0" y="24195"/>
                  </a:moveTo>
                  <a:lnTo>
                    <a:pt x="41897" y="0"/>
                  </a:lnTo>
                </a:path>
              </a:pathLst>
            </a:custGeom>
            <a:ln w="13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39618" y="3906807"/>
              <a:ext cx="61594" cy="138430"/>
            </a:xfrm>
            <a:custGeom>
              <a:avLst/>
              <a:gdLst/>
              <a:ahLst/>
              <a:cxnLst/>
              <a:rect l="l" t="t" r="r" b="b"/>
              <a:pathLst>
                <a:path w="61595" h="138429">
                  <a:moveTo>
                    <a:pt x="0" y="0"/>
                  </a:moveTo>
                  <a:lnTo>
                    <a:pt x="61178" y="138177"/>
                  </a:lnTo>
                </a:path>
              </a:pathLst>
            </a:custGeom>
            <a:ln w="270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607442" y="3645105"/>
              <a:ext cx="459740" cy="400050"/>
            </a:xfrm>
            <a:custGeom>
              <a:avLst/>
              <a:gdLst/>
              <a:ahLst/>
              <a:cxnLst/>
              <a:rect l="l" t="t" r="r" b="b"/>
              <a:pathLst>
                <a:path w="459739" h="400050">
                  <a:moveTo>
                    <a:pt x="0" y="399880"/>
                  </a:moveTo>
                  <a:lnTo>
                    <a:pt x="81115" y="0"/>
                  </a:lnTo>
                </a:path>
                <a:path w="459739" h="400050">
                  <a:moveTo>
                    <a:pt x="81115" y="0"/>
                  </a:moveTo>
                  <a:lnTo>
                    <a:pt x="459370" y="0"/>
                  </a:lnTo>
                </a:path>
              </a:pathLst>
            </a:custGeom>
            <a:ln w="136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88392" y="477393"/>
            <a:ext cx="7308215" cy="551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spc="5" b="1">
                <a:solidFill>
                  <a:srgbClr val="FFFFFF"/>
                </a:solidFill>
                <a:latin typeface="华文新魏"/>
                <a:cs typeface="华文新魏"/>
              </a:rPr>
              <a:t>二、</a:t>
            </a:r>
            <a:r>
              <a:rPr dirty="0" sz="3200" b="1">
                <a:solidFill>
                  <a:srgbClr val="FFFFFF"/>
                </a:solidFill>
                <a:latin typeface="华文新魏"/>
                <a:cs typeface="华文新魏"/>
              </a:rPr>
              <a:t>超材</a:t>
            </a:r>
            <a:r>
              <a:rPr dirty="0" sz="3200" spc="-15" b="1">
                <a:solidFill>
                  <a:srgbClr val="FFFFFF"/>
                </a:solidFill>
                <a:latin typeface="华文新魏"/>
                <a:cs typeface="华文新魏"/>
              </a:rPr>
              <a:t>料</a:t>
            </a:r>
            <a:r>
              <a:rPr dirty="0" sz="3200" b="1">
                <a:solidFill>
                  <a:srgbClr val="FFFFFF"/>
                </a:solidFill>
                <a:latin typeface="华文新魏"/>
                <a:cs typeface="华文新魏"/>
              </a:rPr>
              <a:t>概念</a:t>
            </a:r>
            <a:r>
              <a:rPr dirty="0" sz="3200" spc="-15" b="1">
                <a:solidFill>
                  <a:srgbClr val="FFFFFF"/>
                </a:solidFill>
                <a:latin typeface="华文新魏"/>
                <a:cs typeface="华文新魏"/>
              </a:rPr>
              <a:t>及</a:t>
            </a:r>
            <a:r>
              <a:rPr dirty="0" sz="3200" b="1">
                <a:solidFill>
                  <a:srgbClr val="FFFFFF"/>
                </a:solidFill>
                <a:latin typeface="华文新魏"/>
                <a:cs typeface="华文新魏"/>
              </a:rPr>
              <a:t>内涵</a:t>
            </a:r>
            <a:endParaRPr sz="32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华文新魏"/>
              <a:cs typeface="华文新魏"/>
            </a:endParaRPr>
          </a:p>
          <a:p>
            <a:pPr marL="974725">
              <a:lnSpc>
                <a:spcPct val="100000"/>
              </a:lnSpc>
            </a:pPr>
            <a:r>
              <a:rPr dirty="0" sz="2800" spc="-10">
                <a:solidFill>
                  <a:srgbClr val="800000"/>
                </a:solidFill>
                <a:latin typeface="华文新魏"/>
                <a:cs typeface="华文新魏"/>
              </a:rPr>
              <a:t>大学物理教科书总是这样说：</a:t>
            </a:r>
            <a:endParaRPr sz="2800">
              <a:latin typeface="华文新魏"/>
              <a:cs typeface="华文新魏"/>
            </a:endParaRPr>
          </a:p>
          <a:p>
            <a:pPr marL="974725">
              <a:lnSpc>
                <a:spcPct val="100000"/>
              </a:lnSpc>
              <a:spcBef>
                <a:spcPts val="2370"/>
              </a:spcBef>
            </a:pP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介电常数和磁导率可以都为正</a:t>
            </a:r>
            <a:endParaRPr sz="2400">
              <a:latin typeface="华文新魏"/>
              <a:cs typeface="华文新魏"/>
            </a:endParaRPr>
          </a:p>
          <a:p>
            <a:pPr algn="ctr" marR="2059939">
              <a:lnSpc>
                <a:spcPct val="100000"/>
              </a:lnSpc>
              <a:spcBef>
                <a:spcPts val="2130"/>
              </a:spcBef>
            </a:pPr>
            <a:r>
              <a:rPr dirty="0" sz="3350" spc="114" i="1">
                <a:latin typeface="Times New Roman"/>
                <a:cs typeface="Times New Roman"/>
              </a:rPr>
              <a:t>n</a:t>
            </a:r>
            <a:r>
              <a:rPr dirty="0" baseline="42735" sz="2925" spc="172">
                <a:latin typeface="Times New Roman"/>
                <a:cs typeface="Times New Roman"/>
              </a:rPr>
              <a:t>2 </a:t>
            </a:r>
            <a:r>
              <a:rPr dirty="0" sz="3350" spc="60">
                <a:latin typeface="Symbol"/>
                <a:cs typeface="Symbol"/>
              </a:rPr>
              <a:t></a:t>
            </a:r>
            <a:r>
              <a:rPr dirty="0" sz="3350" spc="-390">
                <a:latin typeface="Times New Roman"/>
                <a:cs typeface="Times New Roman"/>
              </a:rPr>
              <a:t> </a:t>
            </a:r>
            <a:r>
              <a:rPr dirty="0" sz="3550" spc="200" i="1">
                <a:latin typeface="Symbol"/>
                <a:cs typeface="Symbol"/>
              </a:rPr>
              <a:t></a:t>
            </a:r>
            <a:endParaRPr sz="3550">
              <a:latin typeface="Symbol"/>
              <a:cs typeface="Symbol"/>
            </a:endParaRPr>
          </a:p>
          <a:p>
            <a:pPr algn="ctr" marR="2012314">
              <a:lnSpc>
                <a:spcPct val="100000"/>
              </a:lnSpc>
              <a:spcBef>
                <a:spcPts val="2750"/>
              </a:spcBef>
              <a:tabLst>
                <a:tab pos="904875" algn="l"/>
                <a:tab pos="2310765" algn="l"/>
              </a:tabLst>
            </a:pPr>
            <a:r>
              <a:rPr dirty="0" sz="2600" spc="70" i="1">
                <a:latin typeface="Times New Roman"/>
                <a:cs typeface="Times New Roman"/>
              </a:rPr>
              <a:t>n</a:t>
            </a:r>
            <a:r>
              <a:rPr dirty="0" sz="2600" spc="-114" i="1">
                <a:latin typeface="Times New Roman"/>
                <a:cs typeface="Times New Roman"/>
              </a:rPr>
              <a:t> </a:t>
            </a:r>
            <a:r>
              <a:rPr dirty="0" sz="2600" spc="75">
                <a:latin typeface="Symbol"/>
                <a:cs typeface="Symbol"/>
              </a:rPr>
              <a:t></a:t>
            </a:r>
            <a:r>
              <a:rPr dirty="0" sz="2600" spc="-125">
                <a:latin typeface="Times New Roman"/>
                <a:cs typeface="Times New Roman"/>
              </a:rPr>
              <a:t> </a:t>
            </a:r>
            <a:r>
              <a:rPr dirty="0" sz="2600" spc="75">
                <a:latin typeface="Symbol"/>
                <a:cs typeface="Symbol"/>
              </a:rPr>
              <a:t></a:t>
            </a:r>
            <a:r>
              <a:rPr dirty="0" sz="2600" spc="75">
                <a:latin typeface="Times New Roman"/>
                <a:cs typeface="Times New Roman"/>
              </a:rPr>
              <a:t>	</a:t>
            </a:r>
            <a:r>
              <a:rPr dirty="0" sz="2750" spc="80" i="1">
                <a:latin typeface="Symbol"/>
                <a:cs typeface="Symbol"/>
              </a:rPr>
              <a:t></a:t>
            </a:r>
            <a:r>
              <a:rPr dirty="0" sz="2600" spc="80">
                <a:latin typeface="Times New Roman"/>
                <a:cs typeface="Times New Roman"/>
              </a:rPr>
              <a:t>,</a:t>
            </a:r>
            <a:r>
              <a:rPr dirty="0" sz="2600" spc="-540">
                <a:latin typeface="Times New Roman"/>
                <a:cs typeface="Times New Roman"/>
              </a:rPr>
              <a:t> </a:t>
            </a:r>
            <a:r>
              <a:rPr dirty="0" sz="2600" spc="70" i="1">
                <a:latin typeface="Times New Roman"/>
                <a:cs typeface="Times New Roman"/>
              </a:rPr>
              <a:t>n </a:t>
            </a:r>
            <a:r>
              <a:rPr dirty="0" sz="2600" spc="75">
                <a:latin typeface="Symbol"/>
                <a:cs typeface="Symbol"/>
              </a:rPr>
              <a:t></a:t>
            </a:r>
            <a:r>
              <a:rPr dirty="0" sz="2600" spc="-125">
                <a:latin typeface="Times New Roman"/>
                <a:cs typeface="Times New Roman"/>
              </a:rPr>
              <a:t> </a:t>
            </a:r>
            <a:r>
              <a:rPr dirty="0" sz="2600" spc="75">
                <a:latin typeface="Symbol"/>
                <a:cs typeface="Symbol"/>
              </a:rPr>
              <a:t></a:t>
            </a:r>
            <a:r>
              <a:rPr dirty="0" sz="2600" spc="75">
                <a:latin typeface="Times New Roman"/>
                <a:cs typeface="Times New Roman"/>
              </a:rPr>
              <a:t>	</a:t>
            </a:r>
            <a:r>
              <a:rPr dirty="0" sz="2750" spc="135" i="1">
                <a:latin typeface="Symbol"/>
                <a:cs typeface="Symbol"/>
              </a:rPr>
              <a:t></a:t>
            </a:r>
            <a:endParaRPr sz="2750">
              <a:latin typeface="Symbol"/>
              <a:cs typeface="Symbol"/>
            </a:endParaRPr>
          </a:p>
          <a:p>
            <a:pPr marL="775335" indent="-304800">
              <a:lnSpc>
                <a:spcPct val="100000"/>
              </a:lnSpc>
              <a:spcBef>
                <a:spcPts val="2235"/>
              </a:spcBef>
              <a:buClr>
                <a:srgbClr val="51848E"/>
              </a:buClr>
              <a:buSzPct val="96875"/>
              <a:buFont typeface="Wingdings"/>
              <a:buChar char=""/>
              <a:tabLst>
                <a:tab pos="775970" algn="l"/>
              </a:tabLst>
            </a:pPr>
            <a:r>
              <a:rPr dirty="0" sz="3200" spc="5" b="1">
                <a:solidFill>
                  <a:srgbClr val="0000FF"/>
                </a:solidFill>
                <a:latin typeface="华文新魏"/>
                <a:cs typeface="华文新魏"/>
              </a:rPr>
              <a:t>那么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折射</a:t>
            </a:r>
            <a:r>
              <a:rPr dirty="0" sz="3200" spc="-15" b="1">
                <a:solidFill>
                  <a:srgbClr val="0000FF"/>
                </a:solidFill>
                <a:latin typeface="华文新魏"/>
                <a:cs typeface="华文新魏"/>
              </a:rPr>
              <a:t>率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就有</a:t>
            </a:r>
            <a:r>
              <a:rPr dirty="0" sz="3200" spc="-15" b="1">
                <a:solidFill>
                  <a:srgbClr val="0000FF"/>
                </a:solidFill>
                <a:latin typeface="华文新魏"/>
                <a:cs typeface="华文新魏"/>
              </a:rPr>
              <a:t>正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负两</a:t>
            </a:r>
            <a:r>
              <a:rPr dirty="0" sz="3200" spc="-15" b="1">
                <a:solidFill>
                  <a:srgbClr val="0000FF"/>
                </a:solidFill>
                <a:latin typeface="华文新魏"/>
                <a:cs typeface="华文新魏"/>
              </a:rPr>
              <a:t>个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根：</a:t>
            </a:r>
            <a:endParaRPr sz="3200">
              <a:latin typeface="华文新魏"/>
              <a:cs typeface="华文新魏"/>
            </a:endParaRPr>
          </a:p>
          <a:p>
            <a:pPr marL="775970" indent="-305435">
              <a:lnSpc>
                <a:spcPct val="100000"/>
              </a:lnSpc>
              <a:spcBef>
                <a:spcPts val="770"/>
              </a:spcBef>
              <a:buClr>
                <a:srgbClr val="51848E"/>
              </a:buClr>
              <a:buSzPct val="96875"/>
              <a:buFont typeface="Wingdings"/>
              <a:buChar char=""/>
              <a:tabLst>
                <a:tab pos="776605" algn="l"/>
              </a:tabLst>
            </a:pP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我</a:t>
            </a:r>
            <a:r>
              <a:rPr dirty="0" sz="3200" spc="15" b="1">
                <a:solidFill>
                  <a:srgbClr val="0000FF"/>
                </a:solidFill>
                <a:latin typeface="华文新魏"/>
                <a:cs typeface="华文新魏"/>
              </a:rPr>
              <a:t>们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习惯</a:t>
            </a:r>
            <a:r>
              <a:rPr dirty="0" sz="3200" spc="-20" b="1">
                <a:solidFill>
                  <a:srgbClr val="0000FF"/>
                </a:solidFill>
                <a:latin typeface="华文新魏"/>
                <a:cs typeface="华文新魏"/>
              </a:rPr>
              <a:t>上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舍弃</a:t>
            </a:r>
            <a:r>
              <a:rPr dirty="0" sz="3200" spc="-20" b="1">
                <a:solidFill>
                  <a:srgbClr val="0000FF"/>
                </a:solidFill>
                <a:latin typeface="华文新魏"/>
                <a:cs typeface="华文新魏"/>
              </a:rPr>
              <a:t>负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根，</a:t>
            </a:r>
            <a:r>
              <a:rPr dirty="0" sz="3200" spc="-20" b="1">
                <a:solidFill>
                  <a:srgbClr val="0000FF"/>
                </a:solidFill>
                <a:latin typeface="华文新魏"/>
                <a:cs typeface="华文新魏"/>
              </a:rPr>
              <a:t>只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保留</a:t>
            </a:r>
            <a:r>
              <a:rPr dirty="0" sz="3200" spc="-20" b="1">
                <a:solidFill>
                  <a:srgbClr val="0000FF"/>
                </a:solidFill>
                <a:latin typeface="华文新魏"/>
                <a:cs typeface="华文新魏"/>
              </a:rPr>
              <a:t>正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根。</a:t>
            </a:r>
            <a:endParaRPr sz="3200">
              <a:latin typeface="华文新魏"/>
              <a:cs typeface="华文新魏"/>
            </a:endParaRPr>
          </a:p>
          <a:p>
            <a:pPr marL="775335" indent="-304800">
              <a:lnSpc>
                <a:spcPct val="100000"/>
              </a:lnSpc>
              <a:spcBef>
                <a:spcPts val="770"/>
              </a:spcBef>
              <a:buClr>
                <a:srgbClr val="51848E"/>
              </a:buClr>
              <a:buSzPct val="96875"/>
              <a:buFont typeface="Wingdings"/>
              <a:buChar char=""/>
              <a:tabLst>
                <a:tab pos="775970" algn="l"/>
              </a:tabLst>
            </a:pPr>
            <a:r>
              <a:rPr dirty="0" sz="3200" spc="5" b="1">
                <a:solidFill>
                  <a:srgbClr val="0000FF"/>
                </a:solidFill>
                <a:latin typeface="华文新魏"/>
                <a:cs typeface="华文新魏"/>
              </a:rPr>
              <a:t>什么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情况</a:t>
            </a:r>
            <a:r>
              <a:rPr dirty="0" sz="3200" spc="-15" b="1">
                <a:solidFill>
                  <a:srgbClr val="0000FF"/>
                </a:solidFill>
                <a:latin typeface="华文新魏"/>
                <a:cs typeface="华文新魏"/>
              </a:rPr>
              <a:t>下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折射</a:t>
            </a:r>
            <a:r>
              <a:rPr dirty="0" sz="3200" spc="-15" b="1">
                <a:solidFill>
                  <a:srgbClr val="0000FF"/>
                </a:solidFill>
                <a:latin typeface="华文新魏"/>
                <a:cs typeface="华文新魏"/>
              </a:rPr>
              <a:t>率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才取</a:t>
            </a:r>
            <a:r>
              <a:rPr dirty="0" sz="3200" spc="-15" b="1">
                <a:solidFill>
                  <a:srgbClr val="0000FF"/>
                </a:solidFill>
                <a:latin typeface="华文新魏"/>
                <a:cs typeface="华文新魏"/>
              </a:rPr>
              <a:t>负</a:t>
            </a:r>
            <a:r>
              <a:rPr dirty="0" sz="3200" b="1">
                <a:solidFill>
                  <a:srgbClr val="0000FF"/>
                </a:solidFill>
                <a:latin typeface="华文新魏"/>
                <a:cs typeface="华文新魏"/>
              </a:rPr>
              <a:t>值？</a:t>
            </a:r>
            <a:endParaRPr sz="3200">
              <a:latin typeface="华文新魏"/>
              <a:cs typeface="华文新魏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1168" y="6554037"/>
            <a:ext cx="27432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 sz="1400">
                <a:solidFill>
                  <a:srgbClr val="51848E"/>
                </a:solidFill>
                <a:latin typeface="Arial"/>
                <a:cs typeface="Arial"/>
              </a:rPr>
              <a:t>13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05754" y="6549160"/>
            <a:ext cx="90678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477393"/>
            <a:ext cx="40938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5"/>
              <a:t>二、</a:t>
            </a:r>
            <a:r>
              <a:rPr dirty="0" sz="3200"/>
              <a:t>超材</a:t>
            </a:r>
            <a:r>
              <a:rPr dirty="0" sz="3200" spc="-15"/>
              <a:t>料</a:t>
            </a:r>
            <a:r>
              <a:rPr dirty="0" sz="3200"/>
              <a:t>概念</a:t>
            </a:r>
            <a:r>
              <a:rPr dirty="0" sz="3200" spc="-15"/>
              <a:t>及</a:t>
            </a:r>
            <a:r>
              <a:rPr dirty="0" sz="3200"/>
              <a:t>内涵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7467" y="3265836"/>
            <a:ext cx="64418" cy="710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3269" y="3249231"/>
            <a:ext cx="95043" cy="8947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154707" y="3237242"/>
            <a:ext cx="103505" cy="118110"/>
          </a:xfrm>
          <a:custGeom>
            <a:avLst/>
            <a:gdLst/>
            <a:ahLst/>
            <a:cxnLst/>
            <a:rect l="l" t="t" r="r" b="b"/>
            <a:pathLst>
              <a:path w="103505" h="118110">
                <a:moveTo>
                  <a:pt x="67322" y="47967"/>
                </a:moveTo>
                <a:lnTo>
                  <a:pt x="54546" y="6616"/>
                </a:lnTo>
                <a:lnTo>
                  <a:pt x="52539" y="5321"/>
                </a:lnTo>
                <a:lnTo>
                  <a:pt x="52539" y="51663"/>
                </a:lnTo>
                <a:lnTo>
                  <a:pt x="52184" y="61493"/>
                </a:lnTo>
                <a:lnTo>
                  <a:pt x="40652" y="93179"/>
                </a:lnTo>
                <a:lnTo>
                  <a:pt x="27724" y="93179"/>
                </a:lnTo>
                <a:lnTo>
                  <a:pt x="15036" y="51663"/>
                </a:lnTo>
                <a:lnTo>
                  <a:pt x="14909" y="35979"/>
                </a:lnTo>
                <a:lnTo>
                  <a:pt x="15875" y="30264"/>
                </a:lnTo>
                <a:lnTo>
                  <a:pt x="29692" y="5524"/>
                </a:lnTo>
                <a:lnTo>
                  <a:pt x="37617" y="5524"/>
                </a:lnTo>
                <a:lnTo>
                  <a:pt x="40652" y="7391"/>
                </a:lnTo>
                <a:lnTo>
                  <a:pt x="43561" y="10147"/>
                </a:lnTo>
                <a:lnTo>
                  <a:pt x="46596" y="12915"/>
                </a:lnTo>
                <a:lnTo>
                  <a:pt x="52539" y="51663"/>
                </a:lnTo>
                <a:lnTo>
                  <a:pt x="52539" y="5321"/>
                </a:lnTo>
                <a:lnTo>
                  <a:pt x="48755" y="2882"/>
                </a:lnTo>
                <a:lnTo>
                  <a:pt x="41859" y="711"/>
                </a:lnTo>
                <a:lnTo>
                  <a:pt x="33655" y="0"/>
                </a:lnTo>
                <a:lnTo>
                  <a:pt x="28778" y="0"/>
                </a:lnTo>
                <a:lnTo>
                  <a:pt x="24815" y="927"/>
                </a:lnTo>
                <a:lnTo>
                  <a:pt x="20853" y="2768"/>
                </a:lnTo>
                <a:lnTo>
                  <a:pt x="15836" y="4610"/>
                </a:lnTo>
                <a:lnTo>
                  <a:pt x="12928" y="7391"/>
                </a:lnTo>
                <a:lnTo>
                  <a:pt x="9893" y="12001"/>
                </a:lnTo>
                <a:lnTo>
                  <a:pt x="6997" y="15684"/>
                </a:lnTo>
                <a:lnTo>
                  <a:pt x="3962" y="21209"/>
                </a:lnTo>
                <a:lnTo>
                  <a:pt x="3035" y="27673"/>
                </a:lnTo>
                <a:lnTo>
                  <a:pt x="1054" y="34137"/>
                </a:lnTo>
                <a:lnTo>
                  <a:pt x="0" y="41516"/>
                </a:lnTo>
                <a:lnTo>
                  <a:pt x="38" y="51663"/>
                </a:lnTo>
                <a:lnTo>
                  <a:pt x="546" y="62344"/>
                </a:lnTo>
                <a:lnTo>
                  <a:pt x="18440" y="96748"/>
                </a:lnTo>
                <a:lnTo>
                  <a:pt x="32740" y="99631"/>
                </a:lnTo>
                <a:lnTo>
                  <a:pt x="40932" y="98780"/>
                </a:lnTo>
                <a:lnTo>
                  <a:pt x="66776" y="60248"/>
                </a:lnTo>
                <a:lnTo>
                  <a:pt x="67322" y="47967"/>
                </a:lnTo>
                <a:close/>
              </a:path>
              <a:path w="103505" h="118110">
                <a:moveTo>
                  <a:pt x="102958" y="88569"/>
                </a:moveTo>
                <a:lnTo>
                  <a:pt x="102031" y="84874"/>
                </a:lnTo>
                <a:lnTo>
                  <a:pt x="102031" y="82105"/>
                </a:lnTo>
                <a:lnTo>
                  <a:pt x="88176" y="82105"/>
                </a:lnTo>
                <a:lnTo>
                  <a:pt x="88176" y="85801"/>
                </a:lnTo>
                <a:lnTo>
                  <a:pt x="89103" y="89484"/>
                </a:lnTo>
                <a:lnTo>
                  <a:pt x="89103" y="95948"/>
                </a:lnTo>
                <a:lnTo>
                  <a:pt x="88176" y="98704"/>
                </a:lnTo>
                <a:lnTo>
                  <a:pt x="88176" y="101473"/>
                </a:lnTo>
                <a:lnTo>
                  <a:pt x="87122" y="104254"/>
                </a:lnTo>
                <a:lnTo>
                  <a:pt x="86194" y="106095"/>
                </a:lnTo>
                <a:lnTo>
                  <a:pt x="85140" y="107937"/>
                </a:lnTo>
                <a:lnTo>
                  <a:pt x="84213" y="109778"/>
                </a:lnTo>
                <a:lnTo>
                  <a:pt x="79197" y="114388"/>
                </a:lnTo>
                <a:lnTo>
                  <a:pt x="84213" y="118084"/>
                </a:lnTo>
                <a:lnTo>
                  <a:pt x="88176" y="115316"/>
                </a:lnTo>
                <a:lnTo>
                  <a:pt x="95046" y="108864"/>
                </a:lnTo>
                <a:lnTo>
                  <a:pt x="98082" y="106095"/>
                </a:lnTo>
                <a:lnTo>
                  <a:pt x="100063" y="103327"/>
                </a:lnTo>
                <a:lnTo>
                  <a:pt x="100977" y="100545"/>
                </a:lnTo>
                <a:lnTo>
                  <a:pt x="102031" y="97790"/>
                </a:lnTo>
                <a:lnTo>
                  <a:pt x="102958" y="95021"/>
                </a:lnTo>
                <a:lnTo>
                  <a:pt x="102958" y="885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83464" y="3267680"/>
            <a:ext cx="83295" cy="968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28141" y="3249231"/>
            <a:ext cx="95043" cy="894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889580" y="3237242"/>
            <a:ext cx="103505" cy="118110"/>
          </a:xfrm>
          <a:custGeom>
            <a:avLst/>
            <a:gdLst/>
            <a:ahLst/>
            <a:cxnLst/>
            <a:rect l="l" t="t" r="r" b="b"/>
            <a:pathLst>
              <a:path w="103505" h="118110">
                <a:moveTo>
                  <a:pt x="67322" y="47967"/>
                </a:moveTo>
                <a:lnTo>
                  <a:pt x="54559" y="6616"/>
                </a:lnTo>
                <a:lnTo>
                  <a:pt x="52400" y="5194"/>
                </a:lnTo>
                <a:lnTo>
                  <a:pt x="52400" y="51663"/>
                </a:lnTo>
                <a:lnTo>
                  <a:pt x="52260" y="59029"/>
                </a:lnTo>
                <a:lnTo>
                  <a:pt x="40525" y="93179"/>
                </a:lnTo>
                <a:lnTo>
                  <a:pt x="27724" y="93179"/>
                </a:lnTo>
                <a:lnTo>
                  <a:pt x="14897" y="51663"/>
                </a:lnTo>
                <a:lnTo>
                  <a:pt x="14782" y="41516"/>
                </a:lnTo>
                <a:lnTo>
                  <a:pt x="15722" y="36563"/>
                </a:lnTo>
                <a:lnTo>
                  <a:pt x="15836" y="30441"/>
                </a:lnTo>
                <a:lnTo>
                  <a:pt x="16764" y="24917"/>
                </a:lnTo>
                <a:lnTo>
                  <a:pt x="17818" y="21209"/>
                </a:lnTo>
                <a:lnTo>
                  <a:pt x="18745" y="17526"/>
                </a:lnTo>
                <a:lnTo>
                  <a:pt x="20726" y="13843"/>
                </a:lnTo>
                <a:lnTo>
                  <a:pt x="24688" y="8305"/>
                </a:lnTo>
                <a:lnTo>
                  <a:pt x="27724" y="6464"/>
                </a:lnTo>
                <a:lnTo>
                  <a:pt x="30619" y="5524"/>
                </a:lnTo>
                <a:lnTo>
                  <a:pt x="37617" y="5524"/>
                </a:lnTo>
                <a:lnTo>
                  <a:pt x="52247" y="43726"/>
                </a:lnTo>
                <a:lnTo>
                  <a:pt x="52400" y="51663"/>
                </a:lnTo>
                <a:lnTo>
                  <a:pt x="52400" y="5194"/>
                </a:lnTo>
                <a:lnTo>
                  <a:pt x="48869" y="2882"/>
                </a:lnTo>
                <a:lnTo>
                  <a:pt x="42252" y="711"/>
                </a:lnTo>
                <a:lnTo>
                  <a:pt x="34582" y="0"/>
                </a:lnTo>
                <a:lnTo>
                  <a:pt x="29692" y="0"/>
                </a:lnTo>
                <a:lnTo>
                  <a:pt x="24688" y="927"/>
                </a:lnTo>
                <a:lnTo>
                  <a:pt x="20726" y="2768"/>
                </a:lnTo>
                <a:lnTo>
                  <a:pt x="15836" y="4610"/>
                </a:lnTo>
                <a:lnTo>
                  <a:pt x="12801" y="7391"/>
                </a:lnTo>
                <a:lnTo>
                  <a:pt x="9893" y="12001"/>
                </a:lnTo>
                <a:lnTo>
                  <a:pt x="6858" y="15684"/>
                </a:lnTo>
                <a:lnTo>
                  <a:pt x="3962" y="21209"/>
                </a:lnTo>
                <a:lnTo>
                  <a:pt x="2895" y="27673"/>
                </a:lnTo>
                <a:lnTo>
                  <a:pt x="927" y="34137"/>
                </a:lnTo>
                <a:lnTo>
                  <a:pt x="0" y="41516"/>
                </a:lnTo>
                <a:lnTo>
                  <a:pt x="38" y="51663"/>
                </a:lnTo>
                <a:lnTo>
                  <a:pt x="533" y="62344"/>
                </a:lnTo>
                <a:lnTo>
                  <a:pt x="18427" y="96748"/>
                </a:lnTo>
                <a:lnTo>
                  <a:pt x="32600" y="99631"/>
                </a:lnTo>
                <a:lnTo>
                  <a:pt x="40805" y="98780"/>
                </a:lnTo>
                <a:lnTo>
                  <a:pt x="47701" y="96291"/>
                </a:lnTo>
                <a:lnTo>
                  <a:pt x="52146" y="93179"/>
                </a:lnTo>
                <a:lnTo>
                  <a:pt x="53492" y="92240"/>
                </a:lnTo>
                <a:lnTo>
                  <a:pt x="58343" y="86728"/>
                </a:lnTo>
                <a:lnTo>
                  <a:pt x="62255" y="79629"/>
                </a:lnTo>
                <a:lnTo>
                  <a:pt x="65062" y="70802"/>
                </a:lnTo>
                <a:lnTo>
                  <a:pt x="66751" y="60248"/>
                </a:lnTo>
                <a:lnTo>
                  <a:pt x="67322" y="47967"/>
                </a:lnTo>
                <a:close/>
              </a:path>
              <a:path w="103505" h="118110">
                <a:moveTo>
                  <a:pt x="102958" y="88569"/>
                </a:moveTo>
                <a:lnTo>
                  <a:pt x="101904" y="84874"/>
                </a:lnTo>
                <a:lnTo>
                  <a:pt x="101904" y="82105"/>
                </a:lnTo>
                <a:lnTo>
                  <a:pt x="88049" y="82105"/>
                </a:lnTo>
                <a:lnTo>
                  <a:pt x="89103" y="85801"/>
                </a:lnTo>
                <a:lnTo>
                  <a:pt x="89103" y="95948"/>
                </a:lnTo>
                <a:lnTo>
                  <a:pt x="88049" y="98704"/>
                </a:lnTo>
                <a:lnTo>
                  <a:pt x="88049" y="101473"/>
                </a:lnTo>
                <a:lnTo>
                  <a:pt x="87122" y="104254"/>
                </a:lnTo>
                <a:lnTo>
                  <a:pt x="87122" y="106095"/>
                </a:lnTo>
                <a:lnTo>
                  <a:pt x="85140" y="107937"/>
                </a:lnTo>
                <a:lnTo>
                  <a:pt x="84086" y="109778"/>
                </a:lnTo>
                <a:lnTo>
                  <a:pt x="82105" y="111620"/>
                </a:lnTo>
                <a:lnTo>
                  <a:pt x="80124" y="114388"/>
                </a:lnTo>
                <a:lnTo>
                  <a:pt x="84086" y="118084"/>
                </a:lnTo>
                <a:lnTo>
                  <a:pt x="89103" y="115316"/>
                </a:lnTo>
                <a:lnTo>
                  <a:pt x="92011" y="111620"/>
                </a:lnTo>
                <a:lnTo>
                  <a:pt x="95046" y="108864"/>
                </a:lnTo>
                <a:lnTo>
                  <a:pt x="97942" y="106095"/>
                </a:lnTo>
                <a:lnTo>
                  <a:pt x="99923" y="103327"/>
                </a:lnTo>
                <a:lnTo>
                  <a:pt x="100977" y="100545"/>
                </a:lnTo>
                <a:lnTo>
                  <a:pt x="101904" y="97790"/>
                </a:lnTo>
                <a:lnTo>
                  <a:pt x="102958" y="95021"/>
                </a:lnTo>
                <a:lnTo>
                  <a:pt x="102958" y="885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3141054" y="3112692"/>
            <a:ext cx="1557020" cy="328930"/>
            <a:chOff x="3141054" y="3112692"/>
            <a:chExt cx="1557020" cy="32893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1054" y="3265836"/>
              <a:ext cx="87123" cy="710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61830" y="3264915"/>
              <a:ext cx="123825" cy="36195"/>
            </a:xfrm>
            <a:custGeom>
              <a:avLst/>
              <a:gdLst/>
              <a:ahLst/>
              <a:cxnLst/>
              <a:rect l="l" t="t" r="r" b="b"/>
              <a:pathLst>
                <a:path w="123825" h="36195">
                  <a:moveTo>
                    <a:pt x="115900" y="29527"/>
                  </a:moveTo>
                  <a:lnTo>
                    <a:pt x="1054" y="29527"/>
                  </a:lnTo>
                  <a:lnTo>
                    <a:pt x="0" y="35979"/>
                  </a:lnTo>
                  <a:lnTo>
                    <a:pt x="113919" y="35979"/>
                  </a:lnTo>
                  <a:lnTo>
                    <a:pt x="115900" y="29527"/>
                  </a:lnTo>
                  <a:close/>
                </a:path>
                <a:path w="123825" h="36195">
                  <a:moveTo>
                    <a:pt x="123825" y="0"/>
                  </a:moveTo>
                  <a:lnTo>
                    <a:pt x="8978" y="0"/>
                  </a:lnTo>
                  <a:lnTo>
                    <a:pt x="7924" y="6464"/>
                  </a:lnTo>
                  <a:lnTo>
                    <a:pt x="121843" y="6464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2357" y="3228017"/>
              <a:ext cx="118804" cy="10976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52113" y="3112693"/>
              <a:ext cx="1146175" cy="328930"/>
            </a:xfrm>
            <a:custGeom>
              <a:avLst/>
              <a:gdLst/>
              <a:ahLst/>
              <a:cxnLst/>
              <a:rect l="l" t="t" r="r" b="b"/>
              <a:pathLst>
                <a:path w="1146175" h="328929">
                  <a:moveTo>
                    <a:pt x="1145806" y="1854"/>
                  </a:moveTo>
                  <a:lnTo>
                    <a:pt x="121704" y="1854"/>
                  </a:lnTo>
                  <a:lnTo>
                    <a:pt x="121704" y="0"/>
                  </a:lnTo>
                  <a:lnTo>
                    <a:pt x="97942" y="0"/>
                  </a:lnTo>
                  <a:lnTo>
                    <a:pt x="66268" y="302590"/>
                  </a:lnTo>
                  <a:lnTo>
                    <a:pt x="33718" y="247243"/>
                  </a:lnTo>
                  <a:lnTo>
                    <a:pt x="26657" y="235254"/>
                  </a:lnTo>
                  <a:lnTo>
                    <a:pt x="0" y="248170"/>
                  </a:lnTo>
                  <a:lnTo>
                    <a:pt x="2908" y="253695"/>
                  </a:lnTo>
                  <a:lnTo>
                    <a:pt x="17818" y="247243"/>
                  </a:lnTo>
                  <a:lnTo>
                    <a:pt x="65341" y="328434"/>
                  </a:lnTo>
                  <a:lnTo>
                    <a:pt x="72199" y="328434"/>
                  </a:lnTo>
                  <a:lnTo>
                    <a:pt x="75018" y="302590"/>
                  </a:lnTo>
                  <a:lnTo>
                    <a:pt x="106921" y="9232"/>
                  </a:lnTo>
                  <a:lnTo>
                    <a:pt x="115760" y="9232"/>
                  </a:lnTo>
                  <a:lnTo>
                    <a:pt x="115760" y="13843"/>
                  </a:lnTo>
                  <a:lnTo>
                    <a:pt x="1145806" y="13843"/>
                  </a:lnTo>
                  <a:lnTo>
                    <a:pt x="1145806" y="18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3769004" y="3224326"/>
            <a:ext cx="372110" cy="116839"/>
          </a:xfrm>
          <a:custGeom>
            <a:avLst/>
            <a:gdLst/>
            <a:ahLst/>
            <a:cxnLst/>
            <a:rect l="l" t="t" r="r" b="b"/>
            <a:pathLst>
              <a:path w="372110" h="116839">
                <a:moveTo>
                  <a:pt x="59397" y="914"/>
                </a:moveTo>
                <a:lnTo>
                  <a:pt x="55435" y="3695"/>
                </a:lnTo>
                <a:lnTo>
                  <a:pt x="45529" y="9232"/>
                </a:lnTo>
                <a:lnTo>
                  <a:pt x="38125" y="13728"/>
                </a:lnTo>
                <a:lnTo>
                  <a:pt x="6604" y="46482"/>
                </a:lnTo>
                <a:lnTo>
                  <a:pt x="0" y="72148"/>
                </a:lnTo>
                <a:lnTo>
                  <a:pt x="203" y="79679"/>
                </a:lnTo>
                <a:lnTo>
                  <a:pt x="25730" y="113461"/>
                </a:lnTo>
                <a:lnTo>
                  <a:pt x="28638" y="115328"/>
                </a:lnTo>
                <a:lnTo>
                  <a:pt x="29692" y="115328"/>
                </a:lnTo>
                <a:lnTo>
                  <a:pt x="30619" y="114388"/>
                </a:lnTo>
                <a:lnTo>
                  <a:pt x="28638" y="111620"/>
                </a:lnTo>
                <a:lnTo>
                  <a:pt x="23749" y="107010"/>
                </a:lnTo>
                <a:lnTo>
                  <a:pt x="18732" y="102400"/>
                </a:lnTo>
                <a:lnTo>
                  <a:pt x="14782" y="96862"/>
                </a:lnTo>
                <a:lnTo>
                  <a:pt x="10820" y="89484"/>
                </a:lnTo>
                <a:lnTo>
                  <a:pt x="9182" y="83578"/>
                </a:lnTo>
                <a:lnTo>
                  <a:pt x="8636" y="76796"/>
                </a:lnTo>
                <a:lnTo>
                  <a:pt x="9182" y="68986"/>
                </a:lnTo>
                <a:lnTo>
                  <a:pt x="27711" y="28600"/>
                </a:lnTo>
                <a:lnTo>
                  <a:pt x="59397" y="3695"/>
                </a:lnTo>
                <a:lnTo>
                  <a:pt x="59397" y="914"/>
                </a:lnTo>
                <a:close/>
              </a:path>
              <a:path w="372110" h="116839">
                <a:moveTo>
                  <a:pt x="208953" y="52590"/>
                </a:moveTo>
                <a:lnTo>
                  <a:pt x="91998" y="52590"/>
                </a:lnTo>
                <a:lnTo>
                  <a:pt x="90017" y="59969"/>
                </a:lnTo>
                <a:lnTo>
                  <a:pt x="206971" y="59969"/>
                </a:lnTo>
                <a:lnTo>
                  <a:pt x="208953" y="52590"/>
                </a:lnTo>
                <a:close/>
              </a:path>
              <a:path w="372110" h="116839">
                <a:moveTo>
                  <a:pt x="286181" y="45199"/>
                </a:moveTo>
                <a:lnTo>
                  <a:pt x="283146" y="43357"/>
                </a:lnTo>
                <a:lnTo>
                  <a:pt x="280238" y="42443"/>
                </a:lnTo>
                <a:lnTo>
                  <a:pt x="274294" y="42443"/>
                </a:lnTo>
                <a:lnTo>
                  <a:pt x="271259" y="41516"/>
                </a:lnTo>
                <a:lnTo>
                  <a:pt x="261366" y="41516"/>
                </a:lnTo>
                <a:lnTo>
                  <a:pt x="256476" y="42443"/>
                </a:lnTo>
                <a:lnTo>
                  <a:pt x="246583" y="46126"/>
                </a:lnTo>
                <a:lnTo>
                  <a:pt x="241566" y="48895"/>
                </a:lnTo>
                <a:lnTo>
                  <a:pt x="238658" y="52590"/>
                </a:lnTo>
                <a:lnTo>
                  <a:pt x="234696" y="55359"/>
                </a:lnTo>
                <a:lnTo>
                  <a:pt x="222821" y="81178"/>
                </a:lnTo>
                <a:lnTo>
                  <a:pt x="222821" y="96862"/>
                </a:lnTo>
                <a:lnTo>
                  <a:pt x="224802" y="102400"/>
                </a:lnTo>
                <a:lnTo>
                  <a:pt x="228752" y="106095"/>
                </a:lnTo>
                <a:lnTo>
                  <a:pt x="232714" y="110705"/>
                </a:lnTo>
                <a:lnTo>
                  <a:pt x="238658" y="112547"/>
                </a:lnTo>
                <a:lnTo>
                  <a:pt x="256476" y="112547"/>
                </a:lnTo>
                <a:lnTo>
                  <a:pt x="264401" y="110705"/>
                </a:lnTo>
                <a:lnTo>
                  <a:pt x="268363" y="108864"/>
                </a:lnTo>
                <a:lnTo>
                  <a:pt x="273240" y="107937"/>
                </a:lnTo>
                <a:lnTo>
                  <a:pt x="271259" y="101485"/>
                </a:lnTo>
                <a:lnTo>
                  <a:pt x="267296" y="103327"/>
                </a:lnTo>
                <a:lnTo>
                  <a:pt x="264401" y="104254"/>
                </a:lnTo>
                <a:lnTo>
                  <a:pt x="261366" y="104254"/>
                </a:lnTo>
                <a:lnTo>
                  <a:pt x="258457" y="105168"/>
                </a:lnTo>
                <a:lnTo>
                  <a:pt x="245516" y="105168"/>
                </a:lnTo>
                <a:lnTo>
                  <a:pt x="241566" y="104254"/>
                </a:lnTo>
                <a:lnTo>
                  <a:pt x="238658" y="101485"/>
                </a:lnTo>
                <a:lnTo>
                  <a:pt x="236677" y="98717"/>
                </a:lnTo>
                <a:lnTo>
                  <a:pt x="234696" y="94094"/>
                </a:lnTo>
                <a:lnTo>
                  <a:pt x="234696" y="85801"/>
                </a:lnTo>
                <a:lnTo>
                  <a:pt x="235623" y="83959"/>
                </a:lnTo>
                <a:lnTo>
                  <a:pt x="235623" y="80251"/>
                </a:lnTo>
                <a:lnTo>
                  <a:pt x="236677" y="79336"/>
                </a:lnTo>
                <a:lnTo>
                  <a:pt x="275221" y="79336"/>
                </a:lnTo>
                <a:lnTo>
                  <a:pt x="277202" y="71958"/>
                </a:lnTo>
                <a:lnTo>
                  <a:pt x="238658" y="71958"/>
                </a:lnTo>
                <a:lnTo>
                  <a:pt x="240639" y="64579"/>
                </a:lnTo>
                <a:lnTo>
                  <a:pt x="244602" y="59042"/>
                </a:lnTo>
                <a:lnTo>
                  <a:pt x="249478" y="55359"/>
                </a:lnTo>
                <a:lnTo>
                  <a:pt x="254495" y="50749"/>
                </a:lnTo>
                <a:lnTo>
                  <a:pt x="261366" y="48895"/>
                </a:lnTo>
                <a:lnTo>
                  <a:pt x="273240" y="48895"/>
                </a:lnTo>
                <a:lnTo>
                  <a:pt x="278257" y="49809"/>
                </a:lnTo>
                <a:lnTo>
                  <a:pt x="284200" y="51663"/>
                </a:lnTo>
                <a:lnTo>
                  <a:pt x="286181" y="45199"/>
                </a:lnTo>
                <a:close/>
              </a:path>
              <a:path w="372110" h="116839">
                <a:moveTo>
                  <a:pt x="371665" y="42900"/>
                </a:moveTo>
                <a:lnTo>
                  <a:pt x="350469" y="6464"/>
                </a:lnTo>
                <a:lnTo>
                  <a:pt x="341617" y="0"/>
                </a:lnTo>
                <a:lnTo>
                  <a:pt x="340563" y="914"/>
                </a:lnTo>
                <a:lnTo>
                  <a:pt x="340563" y="1841"/>
                </a:lnTo>
                <a:lnTo>
                  <a:pt x="342544" y="4622"/>
                </a:lnTo>
                <a:lnTo>
                  <a:pt x="347560" y="9232"/>
                </a:lnTo>
                <a:lnTo>
                  <a:pt x="351523" y="13843"/>
                </a:lnTo>
                <a:lnTo>
                  <a:pt x="362356" y="48564"/>
                </a:lnTo>
                <a:lnTo>
                  <a:pt x="361416" y="57200"/>
                </a:lnTo>
                <a:lnTo>
                  <a:pt x="338061" y="94449"/>
                </a:lnTo>
                <a:lnTo>
                  <a:pt x="313905" y="111620"/>
                </a:lnTo>
                <a:lnTo>
                  <a:pt x="309943" y="114388"/>
                </a:lnTo>
                <a:lnTo>
                  <a:pt x="309943" y="116243"/>
                </a:lnTo>
                <a:lnTo>
                  <a:pt x="314820" y="114388"/>
                </a:lnTo>
                <a:lnTo>
                  <a:pt x="323799" y="109778"/>
                </a:lnTo>
                <a:lnTo>
                  <a:pt x="330454" y="106514"/>
                </a:lnTo>
                <a:lnTo>
                  <a:pt x="362127" y="77495"/>
                </a:lnTo>
                <a:lnTo>
                  <a:pt x="371386" y="51549"/>
                </a:lnTo>
                <a:lnTo>
                  <a:pt x="371665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38866" y="3224326"/>
            <a:ext cx="385445" cy="140335"/>
          </a:xfrm>
          <a:custGeom>
            <a:avLst/>
            <a:gdLst/>
            <a:ahLst/>
            <a:cxnLst/>
            <a:rect l="l" t="t" r="r" b="b"/>
            <a:pathLst>
              <a:path w="385445" h="140335">
                <a:moveTo>
                  <a:pt x="59867" y="914"/>
                </a:moveTo>
                <a:lnTo>
                  <a:pt x="54978" y="3695"/>
                </a:lnTo>
                <a:lnTo>
                  <a:pt x="45085" y="9232"/>
                </a:lnTo>
                <a:lnTo>
                  <a:pt x="37820" y="13728"/>
                </a:lnTo>
                <a:lnTo>
                  <a:pt x="6819" y="46482"/>
                </a:lnTo>
                <a:lnTo>
                  <a:pt x="0" y="79679"/>
                </a:lnTo>
                <a:lnTo>
                  <a:pt x="1485" y="86360"/>
                </a:lnTo>
                <a:lnTo>
                  <a:pt x="29248" y="115328"/>
                </a:lnTo>
                <a:lnTo>
                  <a:pt x="30162" y="115328"/>
                </a:lnTo>
                <a:lnTo>
                  <a:pt x="31216" y="114388"/>
                </a:lnTo>
                <a:lnTo>
                  <a:pt x="29248" y="111620"/>
                </a:lnTo>
                <a:lnTo>
                  <a:pt x="23304" y="107010"/>
                </a:lnTo>
                <a:lnTo>
                  <a:pt x="18288" y="102400"/>
                </a:lnTo>
                <a:lnTo>
                  <a:pt x="14325" y="96862"/>
                </a:lnTo>
                <a:lnTo>
                  <a:pt x="11417" y="89484"/>
                </a:lnTo>
                <a:lnTo>
                  <a:pt x="9182" y="83578"/>
                </a:lnTo>
                <a:lnTo>
                  <a:pt x="8318" y="76796"/>
                </a:lnTo>
                <a:lnTo>
                  <a:pt x="8750" y="68986"/>
                </a:lnTo>
                <a:lnTo>
                  <a:pt x="27266" y="28600"/>
                </a:lnTo>
                <a:lnTo>
                  <a:pt x="59867" y="3695"/>
                </a:lnTo>
                <a:lnTo>
                  <a:pt x="59867" y="914"/>
                </a:lnTo>
                <a:close/>
              </a:path>
              <a:path w="385445" h="140335">
                <a:moveTo>
                  <a:pt x="208508" y="52590"/>
                </a:moveTo>
                <a:lnTo>
                  <a:pt x="91554" y="52590"/>
                </a:lnTo>
                <a:lnTo>
                  <a:pt x="89573" y="59969"/>
                </a:lnTo>
                <a:lnTo>
                  <a:pt x="206527" y="59969"/>
                </a:lnTo>
                <a:lnTo>
                  <a:pt x="208508" y="52590"/>
                </a:lnTo>
                <a:close/>
              </a:path>
              <a:path w="385445" h="140335">
                <a:moveTo>
                  <a:pt x="298526" y="102400"/>
                </a:moveTo>
                <a:lnTo>
                  <a:pt x="294576" y="98717"/>
                </a:lnTo>
                <a:lnTo>
                  <a:pt x="290614" y="102400"/>
                </a:lnTo>
                <a:lnTo>
                  <a:pt x="288632" y="103327"/>
                </a:lnTo>
                <a:lnTo>
                  <a:pt x="287705" y="104254"/>
                </a:lnTo>
                <a:lnTo>
                  <a:pt x="281762" y="104254"/>
                </a:lnTo>
                <a:lnTo>
                  <a:pt x="281762" y="103327"/>
                </a:lnTo>
                <a:lnTo>
                  <a:pt x="280708" y="102400"/>
                </a:lnTo>
                <a:lnTo>
                  <a:pt x="280708" y="93179"/>
                </a:lnTo>
                <a:lnTo>
                  <a:pt x="281762" y="88569"/>
                </a:lnTo>
                <a:lnTo>
                  <a:pt x="293649" y="43357"/>
                </a:lnTo>
                <a:lnTo>
                  <a:pt x="279793" y="43357"/>
                </a:lnTo>
                <a:lnTo>
                  <a:pt x="271868" y="76568"/>
                </a:lnTo>
                <a:lnTo>
                  <a:pt x="271868" y="79336"/>
                </a:lnTo>
                <a:lnTo>
                  <a:pt x="269887" y="83959"/>
                </a:lnTo>
                <a:lnTo>
                  <a:pt x="263944" y="93179"/>
                </a:lnTo>
                <a:lnTo>
                  <a:pt x="260908" y="96862"/>
                </a:lnTo>
                <a:lnTo>
                  <a:pt x="256946" y="99644"/>
                </a:lnTo>
                <a:lnTo>
                  <a:pt x="254050" y="102400"/>
                </a:lnTo>
                <a:lnTo>
                  <a:pt x="250088" y="104254"/>
                </a:lnTo>
                <a:lnTo>
                  <a:pt x="245071" y="104254"/>
                </a:lnTo>
                <a:lnTo>
                  <a:pt x="241109" y="102400"/>
                </a:lnTo>
                <a:lnTo>
                  <a:pt x="239128" y="98717"/>
                </a:lnTo>
                <a:lnTo>
                  <a:pt x="239128" y="92252"/>
                </a:lnTo>
                <a:lnTo>
                  <a:pt x="240182" y="90411"/>
                </a:lnTo>
                <a:lnTo>
                  <a:pt x="240182" y="87642"/>
                </a:lnTo>
                <a:lnTo>
                  <a:pt x="241109" y="84874"/>
                </a:lnTo>
                <a:lnTo>
                  <a:pt x="241109" y="82105"/>
                </a:lnTo>
                <a:lnTo>
                  <a:pt x="251015" y="43357"/>
                </a:lnTo>
                <a:lnTo>
                  <a:pt x="238201" y="43357"/>
                </a:lnTo>
                <a:lnTo>
                  <a:pt x="220383" y="119926"/>
                </a:lnTo>
                <a:lnTo>
                  <a:pt x="217347" y="128231"/>
                </a:lnTo>
                <a:lnTo>
                  <a:pt x="215366" y="135610"/>
                </a:lnTo>
                <a:lnTo>
                  <a:pt x="219329" y="140220"/>
                </a:lnTo>
                <a:lnTo>
                  <a:pt x="229235" y="140220"/>
                </a:lnTo>
                <a:lnTo>
                  <a:pt x="230289" y="135610"/>
                </a:lnTo>
                <a:lnTo>
                  <a:pt x="230289" y="123621"/>
                </a:lnTo>
                <a:lnTo>
                  <a:pt x="231203" y="119011"/>
                </a:lnTo>
                <a:lnTo>
                  <a:pt x="231203" y="114388"/>
                </a:lnTo>
                <a:lnTo>
                  <a:pt x="232270" y="109778"/>
                </a:lnTo>
                <a:lnTo>
                  <a:pt x="232270" y="107010"/>
                </a:lnTo>
                <a:lnTo>
                  <a:pt x="236220" y="110705"/>
                </a:lnTo>
                <a:lnTo>
                  <a:pt x="238201" y="110705"/>
                </a:lnTo>
                <a:lnTo>
                  <a:pt x="240182" y="111620"/>
                </a:lnTo>
                <a:lnTo>
                  <a:pt x="248107" y="111620"/>
                </a:lnTo>
                <a:lnTo>
                  <a:pt x="252069" y="110705"/>
                </a:lnTo>
                <a:lnTo>
                  <a:pt x="256032" y="107937"/>
                </a:lnTo>
                <a:lnTo>
                  <a:pt x="264871" y="99644"/>
                </a:lnTo>
                <a:lnTo>
                  <a:pt x="269887" y="93179"/>
                </a:lnTo>
                <a:lnTo>
                  <a:pt x="270814" y="93179"/>
                </a:lnTo>
                <a:lnTo>
                  <a:pt x="268833" y="96862"/>
                </a:lnTo>
                <a:lnTo>
                  <a:pt x="268833" y="105168"/>
                </a:lnTo>
                <a:lnTo>
                  <a:pt x="269887" y="107937"/>
                </a:lnTo>
                <a:lnTo>
                  <a:pt x="270814" y="109778"/>
                </a:lnTo>
                <a:lnTo>
                  <a:pt x="272796" y="111620"/>
                </a:lnTo>
                <a:lnTo>
                  <a:pt x="275831" y="112547"/>
                </a:lnTo>
                <a:lnTo>
                  <a:pt x="282689" y="112547"/>
                </a:lnTo>
                <a:lnTo>
                  <a:pt x="290614" y="108864"/>
                </a:lnTo>
                <a:lnTo>
                  <a:pt x="293649" y="107010"/>
                </a:lnTo>
                <a:lnTo>
                  <a:pt x="298526" y="102400"/>
                </a:lnTo>
                <a:close/>
              </a:path>
              <a:path w="385445" h="140335">
                <a:moveTo>
                  <a:pt x="385076" y="42900"/>
                </a:moveTo>
                <a:lnTo>
                  <a:pt x="363880" y="6464"/>
                </a:lnTo>
                <a:lnTo>
                  <a:pt x="353974" y="0"/>
                </a:lnTo>
                <a:lnTo>
                  <a:pt x="353974" y="914"/>
                </a:lnTo>
                <a:lnTo>
                  <a:pt x="353047" y="1841"/>
                </a:lnTo>
                <a:lnTo>
                  <a:pt x="355955" y="4622"/>
                </a:lnTo>
                <a:lnTo>
                  <a:pt x="359918" y="9232"/>
                </a:lnTo>
                <a:lnTo>
                  <a:pt x="364934" y="13843"/>
                </a:lnTo>
                <a:lnTo>
                  <a:pt x="368896" y="19380"/>
                </a:lnTo>
                <a:lnTo>
                  <a:pt x="372846" y="27673"/>
                </a:lnTo>
                <a:lnTo>
                  <a:pt x="374650" y="33718"/>
                </a:lnTo>
                <a:lnTo>
                  <a:pt x="375539" y="40703"/>
                </a:lnTo>
                <a:lnTo>
                  <a:pt x="375323" y="48564"/>
                </a:lnTo>
                <a:lnTo>
                  <a:pt x="357009" y="88569"/>
                </a:lnTo>
                <a:lnTo>
                  <a:pt x="326250" y="111620"/>
                </a:lnTo>
                <a:lnTo>
                  <a:pt x="323354" y="114388"/>
                </a:lnTo>
                <a:lnTo>
                  <a:pt x="323354" y="116243"/>
                </a:lnTo>
                <a:lnTo>
                  <a:pt x="337210" y="109778"/>
                </a:lnTo>
                <a:lnTo>
                  <a:pt x="370052" y="84759"/>
                </a:lnTo>
                <a:lnTo>
                  <a:pt x="384797" y="51549"/>
                </a:lnTo>
                <a:lnTo>
                  <a:pt x="385076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73468" y="3647763"/>
            <a:ext cx="63500" cy="70485"/>
          </a:xfrm>
          <a:custGeom>
            <a:avLst/>
            <a:gdLst/>
            <a:ahLst/>
            <a:cxnLst/>
            <a:rect l="l" t="t" r="r" b="b"/>
            <a:pathLst>
              <a:path w="63500" h="70485">
                <a:moveTo>
                  <a:pt x="54518" y="0"/>
                </a:moveTo>
                <a:lnTo>
                  <a:pt x="11880" y="13839"/>
                </a:lnTo>
                <a:lnTo>
                  <a:pt x="3960" y="25835"/>
                </a:lnTo>
                <a:lnTo>
                  <a:pt x="1980" y="29522"/>
                </a:lnTo>
                <a:lnTo>
                  <a:pt x="0" y="38740"/>
                </a:lnTo>
                <a:lnTo>
                  <a:pt x="0" y="54423"/>
                </a:lnTo>
                <a:lnTo>
                  <a:pt x="1980" y="59967"/>
                </a:lnTo>
                <a:lnTo>
                  <a:pt x="5940" y="64576"/>
                </a:lnTo>
                <a:lnTo>
                  <a:pt x="9900" y="68263"/>
                </a:lnTo>
                <a:lnTo>
                  <a:pt x="15840" y="70107"/>
                </a:lnTo>
                <a:lnTo>
                  <a:pt x="33661" y="70107"/>
                </a:lnTo>
                <a:lnTo>
                  <a:pt x="45541" y="67341"/>
                </a:lnTo>
                <a:lnTo>
                  <a:pt x="50557" y="65498"/>
                </a:lnTo>
                <a:lnTo>
                  <a:pt x="48577" y="59967"/>
                </a:lnTo>
                <a:lnTo>
                  <a:pt x="44617" y="60888"/>
                </a:lnTo>
                <a:lnTo>
                  <a:pt x="38677" y="62732"/>
                </a:lnTo>
                <a:lnTo>
                  <a:pt x="22836" y="62732"/>
                </a:lnTo>
                <a:lnTo>
                  <a:pt x="18876" y="61810"/>
                </a:lnTo>
                <a:lnTo>
                  <a:pt x="16896" y="59045"/>
                </a:lnTo>
                <a:lnTo>
                  <a:pt x="13860" y="56267"/>
                </a:lnTo>
                <a:lnTo>
                  <a:pt x="11880" y="52580"/>
                </a:lnTo>
                <a:lnTo>
                  <a:pt x="11880" y="45205"/>
                </a:lnTo>
                <a:lnTo>
                  <a:pt x="12936" y="43362"/>
                </a:lnTo>
                <a:lnTo>
                  <a:pt x="12936" y="37819"/>
                </a:lnTo>
                <a:lnTo>
                  <a:pt x="52538" y="37819"/>
                </a:lnTo>
                <a:lnTo>
                  <a:pt x="54518" y="29522"/>
                </a:lnTo>
                <a:lnTo>
                  <a:pt x="15840" y="29522"/>
                </a:lnTo>
                <a:lnTo>
                  <a:pt x="17820" y="22135"/>
                </a:lnTo>
                <a:lnTo>
                  <a:pt x="21780" y="16604"/>
                </a:lnTo>
                <a:lnTo>
                  <a:pt x="31681" y="9218"/>
                </a:lnTo>
                <a:lnTo>
                  <a:pt x="38677" y="7374"/>
                </a:lnTo>
                <a:lnTo>
                  <a:pt x="55442" y="7374"/>
                </a:lnTo>
                <a:lnTo>
                  <a:pt x="61382" y="9218"/>
                </a:lnTo>
                <a:lnTo>
                  <a:pt x="63362" y="2765"/>
                </a:lnTo>
                <a:lnTo>
                  <a:pt x="545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99269" y="3631158"/>
            <a:ext cx="95043" cy="88555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2260701" y="3618242"/>
            <a:ext cx="102235" cy="119380"/>
          </a:xfrm>
          <a:custGeom>
            <a:avLst/>
            <a:gdLst/>
            <a:ahLst/>
            <a:cxnLst/>
            <a:rect l="l" t="t" r="r" b="b"/>
            <a:pathLst>
              <a:path w="102235" h="119379">
                <a:moveTo>
                  <a:pt x="67322" y="48895"/>
                </a:moveTo>
                <a:lnTo>
                  <a:pt x="53949" y="6616"/>
                </a:lnTo>
                <a:lnTo>
                  <a:pt x="52412" y="5613"/>
                </a:lnTo>
                <a:lnTo>
                  <a:pt x="52412" y="51663"/>
                </a:lnTo>
                <a:lnTo>
                  <a:pt x="52133" y="59804"/>
                </a:lnTo>
                <a:lnTo>
                  <a:pt x="39611" y="94107"/>
                </a:lnTo>
                <a:lnTo>
                  <a:pt x="27724" y="94107"/>
                </a:lnTo>
                <a:lnTo>
                  <a:pt x="14846" y="51663"/>
                </a:lnTo>
                <a:lnTo>
                  <a:pt x="14782" y="35979"/>
                </a:lnTo>
                <a:lnTo>
                  <a:pt x="15811" y="30657"/>
                </a:lnTo>
                <a:lnTo>
                  <a:pt x="15849" y="25844"/>
                </a:lnTo>
                <a:lnTo>
                  <a:pt x="17818" y="21221"/>
                </a:lnTo>
                <a:lnTo>
                  <a:pt x="18745" y="17526"/>
                </a:lnTo>
                <a:lnTo>
                  <a:pt x="19799" y="13843"/>
                </a:lnTo>
                <a:lnTo>
                  <a:pt x="21780" y="11074"/>
                </a:lnTo>
                <a:lnTo>
                  <a:pt x="24688" y="9232"/>
                </a:lnTo>
                <a:lnTo>
                  <a:pt x="26670" y="7391"/>
                </a:lnTo>
                <a:lnTo>
                  <a:pt x="29705" y="6451"/>
                </a:lnTo>
                <a:lnTo>
                  <a:pt x="37630" y="6451"/>
                </a:lnTo>
                <a:lnTo>
                  <a:pt x="49504" y="24917"/>
                </a:lnTo>
                <a:lnTo>
                  <a:pt x="50800" y="30657"/>
                </a:lnTo>
                <a:lnTo>
                  <a:pt x="51701" y="36906"/>
                </a:lnTo>
                <a:lnTo>
                  <a:pt x="52235" y="43853"/>
                </a:lnTo>
                <a:lnTo>
                  <a:pt x="52412" y="51663"/>
                </a:lnTo>
                <a:lnTo>
                  <a:pt x="52412" y="5613"/>
                </a:lnTo>
                <a:lnTo>
                  <a:pt x="48234" y="2882"/>
                </a:lnTo>
                <a:lnTo>
                  <a:pt x="41402" y="711"/>
                </a:lnTo>
                <a:lnTo>
                  <a:pt x="33667" y="0"/>
                </a:lnTo>
                <a:lnTo>
                  <a:pt x="28651" y="0"/>
                </a:lnTo>
                <a:lnTo>
                  <a:pt x="1981" y="27686"/>
                </a:lnTo>
                <a:lnTo>
                  <a:pt x="0" y="42443"/>
                </a:lnTo>
                <a:lnTo>
                  <a:pt x="38" y="51663"/>
                </a:lnTo>
                <a:lnTo>
                  <a:pt x="12319" y="93027"/>
                </a:lnTo>
                <a:lnTo>
                  <a:pt x="32613" y="99631"/>
                </a:lnTo>
                <a:lnTo>
                  <a:pt x="40424" y="98907"/>
                </a:lnTo>
                <a:lnTo>
                  <a:pt x="66763" y="60642"/>
                </a:lnTo>
                <a:lnTo>
                  <a:pt x="67322" y="48895"/>
                </a:lnTo>
                <a:close/>
              </a:path>
              <a:path w="102235" h="119379">
                <a:moveTo>
                  <a:pt x="101917" y="85788"/>
                </a:moveTo>
                <a:lnTo>
                  <a:pt x="100990" y="82105"/>
                </a:lnTo>
                <a:lnTo>
                  <a:pt x="88049" y="82105"/>
                </a:lnTo>
                <a:lnTo>
                  <a:pt x="88049" y="101473"/>
                </a:lnTo>
                <a:lnTo>
                  <a:pt x="87122" y="104254"/>
                </a:lnTo>
                <a:lnTo>
                  <a:pt x="86067" y="106095"/>
                </a:lnTo>
                <a:lnTo>
                  <a:pt x="85140" y="107937"/>
                </a:lnTo>
                <a:lnTo>
                  <a:pt x="84086" y="109791"/>
                </a:lnTo>
                <a:lnTo>
                  <a:pt x="79209" y="114401"/>
                </a:lnTo>
                <a:lnTo>
                  <a:pt x="83172" y="119011"/>
                </a:lnTo>
                <a:lnTo>
                  <a:pt x="88049" y="115316"/>
                </a:lnTo>
                <a:lnTo>
                  <a:pt x="92011" y="112547"/>
                </a:lnTo>
                <a:lnTo>
                  <a:pt x="95046" y="109791"/>
                </a:lnTo>
                <a:lnTo>
                  <a:pt x="100990" y="101473"/>
                </a:lnTo>
                <a:lnTo>
                  <a:pt x="101917" y="98717"/>
                </a:lnTo>
                <a:lnTo>
                  <a:pt x="101917" y="85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96400" y="3631158"/>
            <a:ext cx="95043" cy="8855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50798" y="3648685"/>
            <a:ext cx="83163" cy="96864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2757843" y="3618242"/>
            <a:ext cx="103505" cy="119380"/>
          </a:xfrm>
          <a:custGeom>
            <a:avLst/>
            <a:gdLst/>
            <a:ahLst/>
            <a:cxnLst/>
            <a:rect l="l" t="t" r="r" b="b"/>
            <a:pathLst>
              <a:path w="103505" h="119379">
                <a:moveTo>
                  <a:pt x="67310" y="48895"/>
                </a:moveTo>
                <a:lnTo>
                  <a:pt x="54533" y="6616"/>
                </a:lnTo>
                <a:lnTo>
                  <a:pt x="52400" y="5245"/>
                </a:lnTo>
                <a:lnTo>
                  <a:pt x="52400" y="51663"/>
                </a:lnTo>
                <a:lnTo>
                  <a:pt x="52120" y="59804"/>
                </a:lnTo>
                <a:lnTo>
                  <a:pt x="40513" y="94107"/>
                </a:lnTo>
                <a:lnTo>
                  <a:pt x="27711" y="94107"/>
                </a:lnTo>
                <a:lnTo>
                  <a:pt x="14871" y="51663"/>
                </a:lnTo>
                <a:lnTo>
                  <a:pt x="14782" y="35979"/>
                </a:lnTo>
                <a:lnTo>
                  <a:pt x="15836" y="30454"/>
                </a:lnTo>
                <a:lnTo>
                  <a:pt x="29692" y="6451"/>
                </a:lnTo>
                <a:lnTo>
                  <a:pt x="37617" y="6451"/>
                </a:lnTo>
                <a:lnTo>
                  <a:pt x="49491" y="24917"/>
                </a:lnTo>
                <a:lnTo>
                  <a:pt x="50787" y="30657"/>
                </a:lnTo>
                <a:lnTo>
                  <a:pt x="51689" y="36906"/>
                </a:lnTo>
                <a:lnTo>
                  <a:pt x="52222" y="43853"/>
                </a:lnTo>
                <a:lnTo>
                  <a:pt x="52400" y="51663"/>
                </a:lnTo>
                <a:lnTo>
                  <a:pt x="52400" y="5245"/>
                </a:lnTo>
                <a:lnTo>
                  <a:pt x="48755" y="2882"/>
                </a:lnTo>
                <a:lnTo>
                  <a:pt x="41859" y="711"/>
                </a:lnTo>
                <a:lnTo>
                  <a:pt x="33655" y="0"/>
                </a:lnTo>
                <a:lnTo>
                  <a:pt x="28638" y="0"/>
                </a:lnTo>
                <a:lnTo>
                  <a:pt x="9893" y="12001"/>
                </a:lnTo>
                <a:lnTo>
                  <a:pt x="5930" y="16611"/>
                </a:lnTo>
                <a:lnTo>
                  <a:pt x="1968" y="27686"/>
                </a:lnTo>
                <a:lnTo>
                  <a:pt x="914" y="34137"/>
                </a:lnTo>
                <a:lnTo>
                  <a:pt x="0" y="42443"/>
                </a:lnTo>
                <a:lnTo>
                  <a:pt x="38" y="51663"/>
                </a:lnTo>
                <a:lnTo>
                  <a:pt x="12750" y="93027"/>
                </a:lnTo>
                <a:lnTo>
                  <a:pt x="32600" y="99631"/>
                </a:lnTo>
                <a:lnTo>
                  <a:pt x="40411" y="98907"/>
                </a:lnTo>
                <a:lnTo>
                  <a:pt x="66763" y="60642"/>
                </a:lnTo>
                <a:lnTo>
                  <a:pt x="67310" y="48895"/>
                </a:lnTo>
                <a:close/>
              </a:path>
              <a:path w="103505" h="119379">
                <a:moveTo>
                  <a:pt x="102958" y="88569"/>
                </a:moveTo>
                <a:lnTo>
                  <a:pt x="102031" y="85788"/>
                </a:lnTo>
                <a:lnTo>
                  <a:pt x="102031" y="82105"/>
                </a:lnTo>
                <a:lnTo>
                  <a:pt x="88176" y="82105"/>
                </a:lnTo>
                <a:lnTo>
                  <a:pt x="88176" y="101473"/>
                </a:lnTo>
                <a:lnTo>
                  <a:pt x="87122" y="104254"/>
                </a:lnTo>
                <a:lnTo>
                  <a:pt x="86194" y="106095"/>
                </a:lnTo>
                <a:lnTo>
                  <a:pt x="85140" y="107937"/>
                </a:lnTo>
                <a:lnTo>
                  <a:pt x="84213" y="109791"/>
                </a:lnTo>
                <a:lnTo>
                  <a:pt x="79197" y="114401"/>
                </a:lnTo>
                <a:lnTo>
                  <a:pt x="84213" y="119011"/>
                </a:lnTo>
                <a:lnTo>
                  <a:pt x="88176" y="115316"/>
                </a:lnTo>
                <a:lnTo>
                  <a:pt x="92138" y="112547"/>
                </a:lnTo>
                <a:lnTo>
                  <a:pt x="95034" y="109791"/>
                </a:lnTo>
                <a:lnTo>
                  <a:pt x="98069" y="107022"/>
                </a:lnTo>
                <a:lnTo>
                  <a:pt x="98996" y="104254"/>
                </a:lnTo>
                <a:lnTo>
                  <a:pt x="100977" y="101473"/>
                </a:lnTo>
                <a:lnTo>
                  <a:pt x="102031" y="98717"/>
                </a:lnTo>
                <a:lnTo>
                  <a:pt x="102958" y="95021"/>
                </a:lnTo>
                <a:lnTo>
                  <a:pt x="102958" y="885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09312" y="3647763"/>
            <a:ext cx="87255" cy="70107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156889" y="3655148"/>
            <a:ext cx="94615" cy="40005"/>
          </a:xfrm>
          <a:custGeom>
            <a:avLst/>
            <a:gdLst/>
            <a:ahLst/>
            <a:cxnLst/>
            <a:rect l="l" t="t" r="r" b="b"/>
            <a:pathLst>
              <a:path w="94614" h="40004">
                <a:moveTo>
                  <a:pt x="94119" y="30441"/>
                </a:moveTo>
                <a:lnTo>
                  <a:pt x="0" y="30441"/>
                </a:lnTo>
                <a:lnTo>
                  <a:pt x="0" y="39674"/>
                </a:lnTo>
                <a:lnTo>
                  <a:pt x="94119" y="39674"/>
                </a:lnTo>
                <a:lnTo>
                  <a:pt x="94119" y="30441"/>
                </a:lnTo>
                <a:close/>
              </a:path>
              <a:path w="94614" h="40004">
                <a:moveTo>
                  <a:pt x="94119" y="0"/>
                </a:moveTo>
                <a:lnTo>
                  <a:pt x="0" y="0"/>
                </a:lnTo>
                <a:lnTo>
                  <a:pt x="0" y="10147"/>
                </a:lnTo>
                <a:lnTo>
                  <a:pt x="94119" y="10147"/>
                </a:lnTo>
                <a:lnTo>
                  <a:pt x="94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05530" y="3493706"/>
            <a:ext cx="1327150" cy="329565"/>
          </a:xfrm>
          <a:custGeom>
            <a:avLst/>
            <a:gdLst/>
            <a:ahLst/>
            <a:cxnLst/>
            <a:rect l="l" t="t" r="r" b="b"/>
            <a:pathLst>
              <a:path w="1327150" h="329564">
                <a:moveTo>
                  <a:pt x="143484" y="180822"/>
                </a:moveTo>
                <a:lnTo>
                  <a:pt x="0" y="180822"/>
                </a:lnTo>
                <a:lnTo>
                  <a:pt x="0" y="190042"/>
                </a:lnTo>
                <a:lnTo>
                  <a:pt x="143484" y="190042"/>
                </a:lnTo>
                <a:lnTo>
                  <a:pt x="143484" y="180822"/>
                </a:lnTo>
                <a:close/>
              </a:path>
              <a:path w="1327150" h="329564">
                <a:moveTo>
                  <a:pt x="1326908" y="1841"/>
                </a:moveTo>
                <a:lnTo>
                  <a:pt x="302945" y="1841"/>
                </a:lnTo>
                <a:lnTo>
                  <a:pt x="302945" y="0"/>
                </a:lnTo>
                <a:lnTo>
                  <a:pt x="278257" y="0"/>
                </a:lnTo>
                <a:lnTo>
                  <a:pt x="246583" y="302590"/>
                </a:lnTo>
                <a:lnTo>
                  <a:pt x="214350" y="247243"/>
                </a:lnTo>
                <a:lnTo>
                  <a:pt x="207899" y="236169"/>
                </a:lnTo>
                <a:lnTo>
                  <a:pt x="181102" y="249085"/>
                </a:lnTo>
                <a:lnTo>
                  <a:pt x="184137" y="253695"/>
                </a:lnTo>
                <a:lnTo>
                  <a:pt x="198005" y="247243"/>
                </a:lnTo>
                <a:lnTo>
                  <a:pt x="245529" y="329349"/>
                </a:lnTo>
                <a:lnTo>
                  <a:pt x="252526" y="329349"/>
                </a:lnTo>
                <a:lnTo>
                  <a:pt x="255409" y="302590"/>
                </a:lnTo>
                <a:lnTo>
                  <a:pt x="287108" y="9232"/>
                </a:lnTo>
                <a:lnTo>
                  <a:pt x="297002" y="9232"/>
                </a:lnTo>
                <a:lnTo>
                  <a:pt x="297002" y="14757"/>
                </a:lnTo>
                <a:lnTo>
                  <a:pt x="1326908" y="14757"/>
                </a:lnTo>
                <a:lnTo>
                  <a:pt x="1326908" y="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04602" y="3605326"/>
            <a:ext cx="372745" cy="116839"/>
          </a:xfrm>
          <a:custGeom>
            <a:avLst/>
            <a:gdLst/>
            <a:ahLst/>
            <a:cxnLst/>
            <a:rect l="l" t="t" r="r" b="b"/>
            <a:pathLst>
              <a:path w="372745" h="116839">
                <a:moveTo>
                  <a:pt x="60439" y="1841"/>
                </a:moveTo>
                <a:lnTo>
                  <a:pt x="24460" y="25184"/>
                </a:lnTo>
                <a:lnTo>
                  <a:pt x="901" y="63652"/>
                </a:lnTo>
                <a:lnTo>
                  <a:pt x="0" y="72148"/>
                </a:lnTo>
                <a:lnTo>
                  <a:pt x="304" y="79692"/>
                </a:lnTo>
                <a:lnTo>
                  <a:pt x="25717" y="114388"/>
                </a:lnTo>
                <a:lnTo>
                  <a:pt x="29679" y="116255"/>
                </a:lnTo>
                <a:lnTo>
                  <a:pt x="30734" y="115316"/>
                </a:lnTo>
                <a:lnTo>
                  <a:pt x="31661" y="114388"/>
                </a:lnTo>
                <a:lnTo>
                  <a:pt x="29679" y="111633"/>
                </a:lnTo>
                <a:lnTo>
                  <a:pt x="23736" y="107022"/>
                </a:lnTo>
                <a:lnTo>
                  <a:pt x="18719" y="102412"/>
                </a:lnTo>
                <a:lnTo>
                  <a:pt x="14757" y="96862"/>
                </a:lnTo>
                <a:lnTo>
                  <a:pt x="10795" y="89496"/>
                </a:lnTo>
                <a:lnTo>
                  <a:pt x="9169" y="83972"/>
                </a:lnTo>
                <a:lnTo>
                  <a:pt x="8623" y="77152"/>
                </a:lnTo>
                <a:lnTo>
                  <a:pt x="9169" y="69126"/>
                </a:lnTo>
                <a:lnTo>
                  <a:pt x="27698" y="29527"/>
                </a:lnTo>
                <a:lnTo>
                  <a:pt x="49479" y="11074"/>
                </a:lnTo>
                <a:lnTo>
                  <a:pt x="56476" y="6464"/>
                </a:lnTo>
                <a:lnTo>
                  <a:pt x="60439" y="3695"/>
                </a:lnTo>
                <a:lnTo>
                  <a:pt x="60439" y="1841"/>
                </a:lnTo>
                <a:close/>
              </a:path>
              <a:path w="372745" h="116839">
                <a:moveTo>
                  <a:pt x="208940" y="53517"/>
                </a:moveTo>
                <a:lnTo>
                  <a:pt x="92113" y="53517"/>
                </a:lnTo>
                <a:lnTo>
                  <a:pt x="90131" y="59969"/>
                </a:lnTo>
                <a:lnTo>
                  <a:pt x="206959" y="59969"/>
                </a:lnTo>
                <a:lnTo>
                  <a:pt x="208940" y="53517"/>
                </a:lnTo>
                <a:close/>
              </a:path>
              <a:path w="372745" h="116839">
                <a:moveTo>
                  <a:pt x="287223" y="45212"/>
                </a:moveTo>
                <a:lnTo>
                  <a:pt x="283260" y="44284"/>
                </a:lnTo>
                <a:lnTo>
                  <a:pt x="280225" y="43370"/>
                </a:lnTo>
                <a:lnTo>
                  <a:pt x="277317" y="42443"/>
                </a:lnTo>
                <a:lnTo>
                  <a:pt x="262407" y="42443"/>
                </a:lnTo>
                <a:lnTo>
                  <a:pt x="229666" y="63652"/>
                </a:lnTo>
                <a:lnTo>
                  <a:pt x="226758" y="68275"/>
                </a:lnTo>
                <a:lnTo>
                  <a:pt x="225704" y="71970"/>
                </a:lnTo>
                <a:lnTo>
                  <a:pt x="223723" y="76568"/>
                </a:lnTo>
                <a:lnTo>
                  <a:pt x="222796" y="81178"/>
                </a:lnTo>
                <a:lnTo>
                  <a:pt x="222796" y="96862"/>
                </a:lnTo>
                <a:lnTo>
                  <a:pt x="224777" y="102412"/>
                </a:lnTo>
                <a:lnTo>
                  <a:pt x="228739" y="107022"/>
                </a:lnTo>
                <a:lnTo>
                  <a:pt x="232702" y="110705"/>
                </a:lnTo>
                <a:lnTo>
                  <a:pt x="239560" y="112547"/>
                </a:lnTo>
                <a:lnTo>
                  <a:pt x="256463" y="112547"/>
                </a:lnTo>
                <a:lnTo>
                  <a:pt x="268338" y="109778"/>
                </a:lnTo>
                <a:lnTo>
                  <a:pt x="273354" y="107937"/>
                </a:lnTo>
                <a:lnTo>
                  <a:pt x="272364" y="105181"/>
                </a:lnTo>
                <a:lnTo>
                  <a:pt x="271373" y="102412"/>
                </a:lnTo>
                <a:lnTo>
                  <a:pt x="268338" y="103327"/>
                </a:lnTo>
                <a:lnTo>
                  <a:pt x="264375" y="104254"/>
                </a:lnTo>
                <a:lnTo>
                  <a:pt x="261480" y="105181"/>
                </a:lnTo>
                <a:lnTo>
                  <a:pt x="245503" y="105181"/>
                </a:lnTo>
                <a:lnTo>
                  <a:pt x="242595" y="104254"/>
                </a:lnTo>
                <a:lnTo>
                  <a:pt x="239560" y="101485"/>
                </a:lnTo>
                <a:lnTo>
                  <a:pt x="236664" y="98704"/>
                </a:lnTo>
                <a:lnTo>
                  <a:pt x="235610" y="95021"/>
                </a:lnTo>
                <a:lnTo>
                  <a:pt x="235610" y="82105"/>
                </a:lnTo>
                <a:lnTo>
                  <a:pt x="236664" y="80264"/>
                </a:lnTo>
                <a:lnTo>
                  <a:pt x="275336" y="80264"/>
                </a:lnTo>
                <a:lnTo>
                  <a:pt x="277317" y="71970"/>
                </a:lnTo>
                <a:lnTo>
                  <a:pt x="238645" y="71970"/>
                </a:lnTo>
                <a:lnTo>
                  <a:pt x="240626" y="64579"/>
                </a:lnTo>
                <a:lnTo>
                  <a:pt x="244576" y="59042"/>
                </a:lnTo>
                <a:lnTo>
                  <a:pt x="249466" y="55359"/>
                </a:lnTo>
                <a:lnTo>
                  <a:pt x="255409" y="51663"/>
                </a:lnTo>
                <a:lnTo>
                  <a:pt x="261480" y="49822"/>
                </a:lnTo>
                <a:lnTo>
                  <a:pt x="279298" y="49822"/>
                </a:lnTo>
                <a:lnTo>
                  <a:pt x="284187" y="51663"/>
                </a:lnTo>
                <a:lnTo>
                  <a:pt x="285051" y="49822"/>
                </a:lnTo>
                <a:lnTo>
                  <a:pt x="287223" y="45212"/>
                </a:lnTo>
                <a:close/>
              </a:path>
              <a:path w="372745" h="116839">
                <a:moveTo>
                  <a:pt x="372313" y="42900"/>
                </a:moveTo>
                <a:lnTo>
                  <a:pt x="351510" y="6464"/>
                </a:lnTo>
                <a:lnTo>
                  <a:pt x="341604" y="0"/>
                </a:lnTo>
                <a:lnTo>
                  <a:pt x="341604" y="927"/>
                </a:lnTo>
                <a:lnTo>
                  <a:pt x="340677" y="1841"/>
                </a:lnTo>
                <a:lnTo>
                  <a:pt x="342658" y="4622"/>
                </a:lnTo>
                <a:lnTo>
                  <a:pt x="347548" y="9232"/>
                </a:lnTo>
                <a:lnTo>
                  <a:pt x="352564" y="13843"/>
                </a:lnTo>
                <a:lnTo>
                  <a:pt x="356527" y="20307"/>
                </a:lnTo>
                <a:lnTo>
                  <a:pt x="359422" y="27686"/>
                </a:lnTo>
                <a:lnTo>
                  <a:pt x="361683" y="34112"/>
                </a:lnTo>
                <a:lnTo>
                  <a:pt x="362648" y="41059"/>
                </a:lnTo>
                <a:lnTo>
                  <a:pt x="362483" y="48691"/>
                </a:lnTo>
                <a:lnTo>
                  <a:pt x="344639" y="88569"/>
                </a:lnTo>
                <a:lnTo>
                  <a:pt x="313880" y="111633"/>
                </a:lnTo>
                <a:lnTo>
                  <a:pt x="310984" y="114388"/>
                </a:lnTo>
                <a:lnTo>
                  <a:pt x="309918" y="115316"/>
                </a:lnTo>
                <a:lnTo>
                  <a:pt x="309918" y="116255"/>
                </a:lnTo>
                <a:lnTo>
                  <a:pt x="344830" y="97218"/>
                </a:lnTo>
                <a:lnTo>
                  <a:pt x="370382" y="60896"/>
                </a:lnTo>
                <a:lnTo>
                  <a:pt x="371983" y="51549"/>
                </a:lnTo>
                <a:lnTo>
                  <a:pt x="37231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75036" y="3605326"/>
            <a:ext cx="384810" cy="140335"/>
          </a:xfrm>
          <a:custGeom>
            <a:avLst/>
            <a:gdLst/>
            <a:ahLst/>
            <a:cxnLst/>
            <a:rect l="l" t="t" r="r" b="b"/>
            <a:pathLst>
              <a:path w="384810" h="140335">
                <a:moveTo>
                  <a:pt x="59410" y="1841"/>
                </a:moveTo>
                <a:lnTo>
                  <a:pt x="23495" y="25184"/>
                </a:lnTo>
                <a:lnTo>
                  <a:pt x="927" y="63652"/>
                </a:lnTo>
                <a:lnTo>
                  <a:pt x="0" y="72148"/>
                </a:lnTo>
                <a:lnTo>
                  <a:pt x="152" y="79692"/>
                </a:lnTo>
                <a:lnTo>
                  <a:pt x="19812" y="109778"/>
                </a:lnTo>
                <a:lnTo>
                  <a:pt x="25755" y="114388"/>
                </a:lnTo>
                <a:lnTo>
                  <a:pt x="28651" y="116255"/>
                </a:lnTo>
                <a:lnTo>
                  <a:pt x="29705" y="115316"/>
                </a:lnTo>
                <a:lnTo>
                  <a:pt x="30632" y="114388"/>
                </a:lnTo>
                <a:lnTo>
                  <a:pt x="28651" y="111633"/>
                </a:lnTo>
                <a:lnTo>
                  <a:pt x="23774" y="107022"/>
                </a:lnTo>
                <a:lnTo>
                  <a:pt x="18757" y="102412"/>
                </a:lnTo>
                <a:lnTo>
                  <a:pt x="13741" y="96862"/>
                </a:lnTo>
                <a:lnTo>
                  <a:pt x="10833" y="89496"/>
                </a:lnTo>
                <a:lnTo>
                  <a:pt x="8610" y="83972"/>
                </a:lnTo>
                <a:lnTo>
                  <a:pt x="7861" y="77152"/>
                </a:lnTo>
                <a:lnTo>
                  <a:pt x="22161" y="35712"/>
                </a:lnTo>
                <a:lnTo>
                  <a:pt x="49504" y="11074"/>
                </a:lnTo>
                <a:lnTo>
                  <a:pt x="56375" y="6464"/>
                </a:lnTo>
                <a:lnTo>
                  <a:pt x="59410" y="3695"/>
                </a:lnTo>
                <a:lnTo>
                  <a:pt x="59410" y="1841"/>
                </a:lnTo>
                <a:close/>
              </a:path>
              <a:path w="384810" h="140335">
                <a:moveTo>
                  <a:pt x="208838" y="53517"/>
                </a:moveTo>
                <a:lnTo>
                  <a:pt x="92011" y="53517"/>
                </a:lnTo>
                <a:lnTo>
                  <a:pt x="90030" y="59969"/>
                </a:lnTo>
                <a:lnTo>
                  <a:pt x="206857" y="59969"/>
                </a:lnTo>
                <a:lnTo>
                  <a:pt x="208838" y="53517"/>
                </a:lnTo>
                <a:close/>
              </a:path>
              <a:path w="384810" h="140335">
                <a:moveTo>
                  <a:pt x="298996" y="103327"/>
                </a:moveTo>
                <a:lnTo>
                  <a:pt x="294119" y="98704"/>
                </a:lnTo>
                <a:lnTo>
                  <a:pt x="292138" y="101485"/>
                </a:lnTo>
                <a:lnTo>
                  <a:pt x="290156" y="102412"/>
                </a:lnTo>
                <a:lnTo>
                  <a:pt x="289102" y="103327"/>
                </a:lnTo>
                <a:lnTo>
                  <a:pt x="287121" y="104254"/>
                </a:lnTo>
                <a:lnTo>
                  <a:pt x="282232" y="104254"/>
                </a:lnTo>
                <a:lnTo>
                  <a:pt x="280250" y="102412"/>
                </a:lnTo>
                <a:lnTo>
                  <a:pt x="280250" y="96862"/>
                </a:lnTo>
                <a:lnTo>
                  <a:pt x="293065" y="43370"/>
                </a:lnTo>
                <a:lnTo>
                  <a:pt x="279196" y="43370"/>
                </a:lnTo>
                <a:lnTo>
                  <a:pt x="269303" y="83947"/>
                </a:lnTo>
                <a:lnTo>
                  <a:pt x="250558" y="104254"/>
                </a:lnTo>
                <a:lnTo>
                  <a:pt x="242506" y="104254"/>
                </a:lnTo>
                <a:lnTo>
                  <a:pt x="239598" y="101485"/>
                </a:lnTo>
                <a:lnTo>
                  <a:pt x="238544" y="99631"/>
                </a:lnTo>
                <a:lnTo>
                  <a:pt x="238544" y="95021"/>
                </a:lnTo>
                <a:lnTo>
                  <a:pt x="239598" y="93179"/>
                </a:lnTo>
                <a:lnTo>
                  <a:pt x="239598" y="88569"/>
                </a:lnTo>
                <a:lnTo>
                  <a:pt x="241579" y="82105"/>
                </a:lnTo>
                <a:lnTo>
                  <a:pt x="250558" y="43370"/>
                </a:lnTo>
                <a:lnTo>
                  <a:pt x="237617" y="43370"/>
                </a:lnTo>
                <a:lnTo>
                  <a:pt x="220281" y="117856"/>
                </a:lnTo>
                <a:lnTo>
                  <a:pt x="216877" y="130314"/>
                </a:lnTo>
                <a:lnTo>
                  <a:pt x="214782" y="136537"/>
                </a:lnTo>
                <a:lnTo>
                  <a:pt x="218744" y="140233"/>
                </a:lnTo>
                <a:lnTo>
                  <a:pt x="228638" y="140233"/>
                </a:lnTo>
                <a:lnTo>
                  <a:pt x="229692" y="135623"/>
                </a:lnTo>
                <a:lnTo>
                  <a:pt x="229692" y="123621"/>
                </a:lnTo>
                <a:lnTo>
                  <a:pt x="230619" y="119011"/>
                </a:lnTo>
                <a:lnTo>
                  <a:pt x="230619" y="114388"/>
                </a:lnTo>
                <a:lnTo>
                  <a:pt x="232600" y="107937"/>
                </a:lnTo>
                <a:lnTo>
                  <a:pt x="235635" y="110705"/>
                </a:lnTo>
                <a:lnTo>
                  <a:pt x="237617" y="111633"/>
                </a:lnTo>
                <a:lnTo>
                  <a:pt x="239598" y="111633"/>
                </a:lnTo>
                <a:lnTo>
                  <a:pt x="241579" y="112547"/>
                </a:lnTo>
                <a:lnTo>
                  <a:pt x="247523" y="112547"/>
                </a:lnTo>
                <a:lnTo>
                  <a:pt x="252539" y="110705"/>
                </a:lnTo>
                <a:lnTo>
                  <a:pt x="260451" y="105181"/>
                </a:lnTo>
                <a:lnTo>
                  <a:pt x="264414" y="99631"/>
                </a:lnTo>
                <a:lnTo>
                  <a:pt x="269303" y="93179"/>
                </a:lnTo>
                <a:lnTo>
                  <a:pt x="270357" y="94107"/>
                </a:lnTo>
                <a:lnTo>
                  <a:pt x="268376" y="99631"/>
                </a:lnTo>
                <a:lnTo>
                  <a:pt x="268376" y="106095"/>
                </a:lnTo>
                <a:lnTo>
                  <a:pt x="269303" y="107937"/>
                </a:lnTo>
                <a:lnTo>
                  <a:pt x="273253" y="111633"/>
                </a:lnTo>
                <a:lnTo>
                  <a:pt x="275234" y="112547"/>
                </a:lnTo>
                <a:lnTo>
                  <a:pt x="283159" y="112547"/>
                </a:lnTo>
                <a:lnTo>
                  <a:pt x="285140" y="111633"/>
                </a:lnTo>
                <a:lnTo>
                  <a:pt x="286194" y="111633"/>
                </a:lnTo>
                <a:lnTo>
                  <a:pt x="289102" y="110705"/>
                </a:lnTo>
                <a:lnTo>
                  <a:pt x="291084" y="108864"/>
                </a:lnTo>
                <a:lnTo>
                  <a:pt x="293065" y="107937"/>
                </a:lnTo>
                <a:lnTo>
                  <a:pt x="296100" y="105181"/>
                </a:lnTo>
                <a:lnTo>
                  <a:pt x="298996" y="103327"/>
                </a:lnTo>
                <a:close/>
              </a:path>
              <a:path w="384810" h="140335">
                <a:moveTo>
                  <a:pt x="384543" y="42900"/>
                </a:moveTo>
                <a:lnTo>
                  <a:pt x="364337" y="6464"/>
                </a:lnTo>
                <a:lnTo>
                  <a:pt x="354444" y="0"/>
                </a:lnTo>
                <a:lnTo>
                  <a:pt x="353517" y="927"/>
                </a:lnTo>
                <a:lnTo>
                  <a:pt x="353517" y="1841"/>
                </a:lnTo>
                <a:lnTo>
                  <a:pt x="355498" y="4622"/>
                </a:lnTo>
                <a:lnTo>
                  <a:pt x="360387" y="9232"/>
                </a:lnTo>
                <a:lnTo>
                  <a:pt x="364337" y="13843"/>
                </a:lnTo>
                <a:lnTo>
                  <a:pt x="369354" y="20307"/>
                </a:lnTo>
                <a:lnTo>
                  <a:pt x="372262" y="27686"/>
                </a:lnTo>
                <a:lnTo>
                  <a:pt x="374523" y="34112"/>
                </a:lnTo>
                <a:lnTo>
                  <a:pt x="375475" y="41059"/>
                </a:lnTo>
                <a:lnTo>
                  <a:pt x="375323" y="48691"/>
                </a:lnTo>
                <a:lnTo>
                  <a:pt x="357479" y="88569"/>
                </a:lnTo>
                <a:lnTo>
                  <a:pt x="326720" y="111633"/>
                </a:lnTo>
                <a:lnTo>
                  <a:pt x="322757" y="114388"/>
                </a:lnTo>
                <a:lnTo>
                  <a:pt x="322757" y="116255"/>
                </a:lnTo>
                <a:lnTo>
                  <a:pt x="327774" y="114388"/>
                </a:lnTo>
                <a:lnTo>
                  <a:pt x="363423" y="91338"/>
                </a:lnTo>
                <a:lnTo>
                  <a:pt x="384225" y="51549"/>
                </a:lnTo>
                <a:lnTo>
                  <a:pt x="384543" y="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99731" y="1267967"/>
            <a:ext cx="2118360" cy="2449067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863333" y="3949445"/>
            <a:ext cx="1566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44444"/>
                </a:solidFill>
                <a:latin typeface="华文新魏"/>
                <a:cs typeface="华文新魏"/>
              </a:rPr>
              <a:t>Victor</a:t>
            </a:r>
            <a:r>
              <a:rPr dirty="0" sz="1800" spc="-85" b="1">
                <a:solidFill>
                  <a:srgbClr val="444444"/>
                </a:solidFill>
                <a:latin typeface="华文新魏"/>
                <a:cs typeface="华文新魏"/>
              </a:rPr>
              <a:t> </a:t>
            </a:r>
            <a:r>
              <a:rPr dirty="0" sz="1800" b="1">
                <a:solidFill>
                  <a:srgbClr val="444444"/>
                </a:solidFill>
                <a:latin typeface="华文新魏"/>
                <a:cs typeface="华文新魏"/>
              </a:rPr>
              <a:t>Veselago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1168" y="6554037"/>
            <a:ext cx="27432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 sz="1400">
                <a:solidFill>
                  <a:srgbClr val="51848E"/>
                </a:solidFill>
                <a:latin typeface="Arial"/>
                <a:cs typeface="Arial"/>
              </a:rPr>
              <a:t>13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05754" y="6549160"/>
            <a:ext cx="90678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7342" y="4086225"/>
            <a:ext cx="8058784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华文新魏"/>
                <a:cs typeface="华文新魏"/>
              </a:rPr>
              <a:t>介电常数和磁导率同时为负，折射率也有两个根</a:t>
            </a:r>
            <a:r>
              <a:rPr dirty="0" sz="2400" spc="-1750">
                <a:solidFill>
                  <a:srgbClr val="FF0000"/>
                </a:solidFill>
                <a:latin typeface="华文新魏"/>
                <a:cs typeface="华文新魏"/>
              </a:rPr>
              <a:t>，</a:t>
            </a:r>
            <a:r>
              <a:rPr dirty="0" baseline="-15432" sz="2700" spc="7" b="1">
                <a:solidFill>
                  <a:srgbClr val="444444"/>
                </a:solidFill>
                <a:latin typeface="华文新魏"/>
                <a:cs typeface="华文新魏"/>
              </a:rPr>
              <a:t>（</a:t>
            </a:r>
            <a:r>
              <a:rPr dirty="0" baseline="-15432" sz="2700" spc="7" b="1">
                <a:solidFill>
                  <a:srgbClr val="444444"/>
                </a:solidFill>
                <a:latin typeface="华文新魏"/>
                <a:cs typeface="华文新魏"/>
              </a:rPr>
              <a:t>1</a:t>
            </a:r>
            <a:r>
              <a:rPr dirty="0" baseline="-15432" sz="2700" b="1">
                <a:solidFill>
                  <a:srgbClr val="444444"/>
                </a:solidFill>
                <a:latin typeface="华文新魏"/>
                <a:cs typeface="华文新魏"/>
              </a:rPr>
              <a:t>9</a:t>
            </a:r>
            <a:r>
              <a:rPr dirty="0" baseline="-15432" sz="2700" spc="-22" b="1">
                <a:solidFill>
                  <a:srgbClr val="444444"/>
                </a:solidFill>
                <a:latin typeface="华文新魏"/>
                <a:cs typeface="华文新魏"/>
              </a:rPr>
              <a:t>2</a:t>
            </a:r>
            <a:r>
              <a:rPr dirty="0" baseline="-15432" sz="2700" spc="-15" b="1">
                <a:solidFill>
                  <a:srgbClr val="444444"/>
                </a:solidFill>
                <a:latin typeface="华文新魏"/>
                <a:cs typeface="华文新魏"/>
              </a:rPr>
              <a:t>9</a:t>
            </a:r>
            <a:r>
              <a:rPr dirty="0" baseline="-15432" sz="2700" spc="-15" b="1">
                <a:solidFill>
                  <a:srgbClr val="444444"/>
                </a:solidFill>
                <a:latin typeface="华文新魏"/>
                <a:cs typeface="华文新魏"/>
              </a:rPr>
              <a:t>-</a:t>
            </a:r>
            <a:r>
              <a:rPr dirty="0" baseline="-15432" sz="2700" b="1">
                <a:solidFill>
                  <a:srgbClr val="444444"/>
                </a:solidFill>
                <a:latin typeface="华文新魏"/>
                <a:cs typeface="华文新魏"/>
              </a:rPr>
              <a:t>2</a:t>
            </a:r>
            <a:r>
              <a:rPr dirty="0" baseline="-15432" sz="2700" spc="-7" b="1">
                <a:solidFill>
                  <a:srgbClr val="444444"/>
                </a:solidFill>
                <a:latin typeface="华文新魏"/>
                <a:cs typeface="华文新魏"/>
              </a:rPr>
              <a:t>01</a:t>
            </a:r>
            <a:r>
              <a:rPr dirty="0" baseline="-15432" sz="2700" spc="-15" b="1">
                <a:solidFill>
                  <a:srgbClr val="444444"/>
                </a:solidFill>
                <a:latin typeface="华文新魏"/>
                <a:cs typeface="华文新魏"/>
              </a:rPr>
              <a:t>8</a:t>
            </a:r>
            <a:r>
              <a:rPr dirty="0" baseline="-15432" sz="2700" b="1">
                <a:solidFill>
                  <a:srgbClr val="444444"/>
                </a:solidFill>
                <a:latin typeface="华文新魏"/>
                <a:cs typeface="华文新魏"/>
              </a:rPr>
              <a:t>） </a:t>
            </a:r>
            <a:r>
              <a:rPr dirty="0" sz="2400" spc="-5">
                <a:solidFill>
                  <a:srgbClr val="FF0000"/>
                </a:solidFill>
                <a:latin typeface="华文新魏"/>
                <a:cs typeface="华文新魏"/>
              </a:rPr>
              <a:t>可以为正或为负。</a:t>
            </a:r>
            <a:endParaRPr sz="2400">
              <a:latin typeface="华文新魏"/>
              <a:cs typeface="华文新魏"/>
            </a:endParaRPr>
          </a:p>
          <a:p>
            <a:pPr marL="38100" marR="392430">
              <a:lnSpc>
                <a:spcPct val="100000"/>
              </a:lnSpc>
            </a:pPr>
            <a:r>
              <a:rPr dirty="0" sz="2400">
                <a:solidFill>
                  <a:srgbClr val="FF0000"/>
                </a:solidFill>
                <a:latin typeface="华文新魏"/>
                <a:cs typeface="华文新魏"/>
              </a:rPr>
              <a:t>同时具有负介电常数和负磁导率，且折射率为负的材料叫 左手材料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1194" y="2142591"/>
            <a:ext cx="2737485" cy="7473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3650" spc="15" i="1">
                <a:latin typeface="Times New Roman"/>
                <a:cs typeface="Times New Roman"/>
              </a:rPr>
              <a:t>n</a:t>
            </a:r>
            <a:r>
              <a:rPr dirty="0" baseline="43650" sz="3150" spc="22">
                <a:latin typeface="Times New Roman"/>
                <a:cs typeface="Times New Roman"/>
              </a:rPr>
              <a:t>2 </a:t>
            </a:r>
            <a:r>
              <a:rPr dirty="0" sz="3650" spc="-65">
                <a:latin typeface="Symbol"/>
                <a:cs typeface="Symbol"/>
              </a:rPr>
              <a:t></a:t>
            </a:r>
            <a:r>
              <a:rPr dirty="0" sz="3650" spc="-540">
                <a:latin typeface="Times New Roman"/>
                <a:cs typeface="Times New Roman"/>
              </a:rPr>
              <a:t> </a:t>
            </a:r>
            <a:r>
              <a:rPr dirty="0" baseline="-4728" sz="7050" spc="-540">
                <a:latin typeface="Symbol"/>
                <a:cs typeface="Symbol"/>
              </a:rPr>
              <a:t></a:t>
            </a:r>
            <a:r>
              <a:rPr dirty="0" sz="3650" spc="-360">
                <a:latin typeface="Times New Roman"/>
                <a:cs typeface="Times New Roman"/>
              </a:rPr>
              <a:t>—</a:t>
            </a:r>
            <a:r>
              <a:rPr dirty="0" sz="3800" spc="-360" i="1">
                <a:latin typeface="Symbol"/>
                <a:cs typeface="Symbol"/>
              </a:rPr>
              <a:t></a:t>
            </a:r>
            <a:r>
              <a:rPr dirty="0" baseline="-4728" sz="7050" spc="-540">
                <a:latin typeface="Symbol"/>
                <a:cs typeface="Symbol"/>
              </a:rPr>
              <a:t></a:t>
            </a:r>
            <a:r>
              <a:rPr dirty="0" sz="3650" spc="-360">
                <a:latin typeface="Times New Roman"/>
                <a:cs typeface="Times New Roman"/>
              </a:rPr>
              <a:t>—</a:t>
            </a:r>
            <a:r>
              <a:rPr dirty="0" sz="3800" spc="-360" i="1">
                <a:latin typeface="Symbol"/>
                <a:cs typeface="Symbol"/>
              </a:rPr>
              <a:t></a:t>
            </a:r>
            <a:r>
              <a:rPr dirty="0" baseline="-4728" sz="7050" spc="-540">
                <a:latin typeface="Symbol"/>
                <a:cs typeface="Symbol"/>
              </a:rPr>
              <a:t></a:t>
            </a:r>
            <a:endParaRPr baseline="-4728" sz="70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7217" y="1205865"/>
            <a:ext cx="549783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196</a:t>
            </a:r>
            <a:r>
              <a:rPr dirty="0" sz="2400" spc="5">
                <a:solidFill>
                  <a:srgbClr val="0000FF"/>
                </a:solidFill>
                <a:latin typeface="华文新魏"/>
                <a:cs typeface="华文新魏"/>
              </a:rPr>
              <a:t>8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年，苏联科学家V</a:t>
            </a:r>
            <a:r>
              <a:rPr dirty="0" sz="2400" spc="-10">
                <a:solidFill>
                  <a:srgbClr val="0000FF"/>
                </a:solidFill>
                <a:latin typeface="华文新魏"/>
                <a:cs typeface="华文新魏"/>
              </a:rPr>
              <a:t>e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sel</a:t>
            </a:r>
            <a:r>
              <a:rPr dirty="0" sz="2400" spc="5">
                <a:solidFill>
                  <a:srgbClr val="0000FF"/>
                </a:solidFill>
                <a:latin typeface="华文新魏"/>
                <a:cs typeface="华文新魏"/>
              </a:rPr>
              <a:t>a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go在重新求解  </a:t>
            </a:r>
            <a:r>
              <a:rPr dirty="0" sz="2400" spc="-5">
                <a:solidFill>
                  <a:srgbClr val="0000FF"/>
                </a:solidFill>
                <a:latin typeface="华文新魏"/>
                <a:cs typeface="华文新魏"/>
              </a:rPr>
              <a:t>Maxwell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方程时，得到电磁参数解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7217" y="1937765"/>
            <a:ext cx="3378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预言了负折射率的存在。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477393"/>
            <a:ext cx="40938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5"/>
              <a:t>二、</a:t>
            </a:r>
            <a:r>
              <a:rPr dirty="0" sz="3200"/>
              <a:t>超材</a:t>
            </a:r>
            <a:r>
              <a:rPr dirty="0" sz="3200" spc="-15"/>
              <a:t>料</a:t>
            </a:r>
            <a:r>
              <a:rPr dirty="0" sz="3200"/>
              <a:t>概念</a:t>
            </a:r>
            <a:r>
              <a:rPr dirty="0" sz="3200" spc="-15"/>
              <a:t>及</a:t>
            </a:r>
            <a:r>
              <a:rPr dirty="0" sz="3200"/>
              <a:t>内涵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02742" y="1202817"/>
            <a:ext cx="6399530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19</a:t>
            </a:r>
            <a:r>
              <a:rPr dirty="0" sz="2800" spc="5">
                <a:solidFill>
                  <a:srgbClr val="0000FF"/>
                </a:solidFill>
                <a:latin typeface="华文新魏"/>
                <a:cs typeface="华文新魏"/>
              </a:rPr>
              <a:t>6</a:t>
            </a:r>
            <a:r>
              <a:rPr dirty="0" sz="2800">
                <a:solidFill>
                  <a:srgbClr val="0000FF"/>
                </a:solidFill>
                <a:latin typeface="华文新魏"/>
                <a:cs typeface="华文新魏"/>
              </a:rPr>
              <a:t>8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年，苏联科学家Ves</a:t>
            </a:r>
            <a:r>
              <a:rPr dirty="0" sz="2800" spc="-15">
                <a:solidFill>
                  <a:srgbClr val="0000FF"/>
                </a:solidFill>
                <a:latin typeface="华文新魏"/>
                <a:cs typeface="华文新魏"/>
              </a:rPr>
              <a:t>e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lag</a:t>
            </a:r>
            <a:r>
              <a:rPr dirty="0" sz="2800" spc="-10">
                <a:solidFill>
                  <a:srgbClr val="0000FF"/>
                </a:solidFill>
                <a:latin typeface="华文新魏"/>
                <a:cs typeface="华文新魏"/>
              </a:rPr>
              <a:t>o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在重新求解  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Maxwell方程时，得到电磁</a:t>
            </a:r>
            <a:r>
              <a:rPr dirty="0" sz="2800" spc="5">
                <a:solidFill>
                  <a:srgbClr val="0000FF"/>
                </a:solidFill>
                <a:latin typeface="华文新魏"/>
                <a:cs typeface="华文新魏"/>
              </a:rPr>
              <a:t>参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数解</a:t>
            </a:r>
            <a:endParaRPr sz="28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预言了负折射率的存在。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5091429"/>
            <a:ext cx="60706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其论文发表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在俄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文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期刊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上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“苏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联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物理”</a:t>
            </a:r>
            <a:endParaRPr sz="28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1844" y="1844039"/>
            <a:ext cx="2119883" cy="244906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29831" y="4308475"/>
            <a:ext cx="15665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4160" marR="5080" indent="-25146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44444"/>
                </a:solidFill>
                <a:latin typeface="华文新魏"/>
                <a:cs typeface="华文新魏"/>
              </a:rPr>
              <a:t>Victor</a:t>
            </a:r>
            <a:r>
              <a:rPr dirty="0" sz="1800" spc="-95" b="1">
                <a:solidFill>
                  <a:srgbClr val="444444"/>
                </a:solidFill>
                <a:latin typeface="华文新魏"/>
                <a:cs typeface="华文新魏"/>
              </a:rPr>
              <a:t> </a:t>
            </a:r>
            <a:r>
              <a:rPr dirty="0" sz="1800" b="1">
                <a:solidFill>
                  <a:srgbClr val="444444"/>
                </a:solidFill>
                <a:latin typeface="华文新魏"/>
                <a:cs typeface="华文新魏"/>
              </a:rPr>
              <a:t>Veselago  </a:t>
            </a:r>
            <a:r>
              <a:rPr dirty="0" sz="1800" b="1">
                <a:latin typeface="华文新魏"/>
                <a:cs typeface="华文新魏"/>
              </a:rPr>
              <a:t>1929-2018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168" y="6554037"/>
            <a:ext cx="27432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 sz="1400">
                <a:solidFill>
                  <a:srgbClr val="51848E"/>
                </a:solidFill>
                <a:latin typeface="Arial"/>
                <a:cs typeface="Arial"/>
              </a:rPr>
              <a:t>13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5754" y="6549160"/>
            <a:ext cx="90678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742" y="2991992"/>
            <a:ext cx="5515610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0736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800000"/>
                </a:solidFill>
                <a:latin typeface="华文新魏"/>
                <a:cs typeface="华文新魏"/>
              </a:rPr>
              <a:t>由于在</a:t>
            </a:r>
            <a:r>
              <a:rPr dirty="0" sz="2400" spc="-5" b="1">
                <a:solidFill>
                  <a:srgbClr val="800000"/>
                </a:solidFill>
                <a:latin typeface="华文新魏"/>
                <a:cs typeface="华文新魏"/>
              </a:rPr>
              <a:t>此介质中，电场、磁场和波矢 </a:t>
            </a:r>
            <a:r>
              <a:rPr dirty="0" sz="2400" b="1">
                <a:solidFill>
                  <a:srgbClr val="800000"/>
                </a:solidFill>
                <a:latin typeface="华文新魏"/>
                <a:cs typeface="华文新魏"/>
              </a:rPr>
              <a:t>成左手</a:t>
            </a:r>
            <a:r>
              <a:rPr dirty="0" sz="2400" spc="-5" b="1">
                <a:solidFill>
                  <a:srgbClr val="800000"/>
                </a:solidFill>
                <a:latin typeface="华文新魏"/>
                <a:cs typeface="华文新魏"/>
              </a:rPr>
              <a:t>系，所以，负折射率介质又称左手 </a:t>
            </a:r>
            <a:r>
              <a:rPr dirty="0" sz="2400" b="1">
                <a:solidFill>
                  <a:srgbClr val="800000"/>
                </a:solidFill>
                <a:latin typeface="华文新魏"/>
                <a:cs typeface="华文新魏"/>
              </a:rPr>
              <a:t>介质，</a:t>
            </a:r>
            <a:r>
              <a:rPr dirty="0" sz="2400" spc="-5" b="1">
                <a:solidFill>
                  <a:srgbClr val="800000"/>
                </a:solidFill>
                <a:latin typeface="华文新魏"/>
                <a:cs typeface="华文新魏"/>
              </a:rPr>
              <a:t>相应地，正折射率介质被称为右手 </a:t>
            </a:r>
            <a:r>
              <a:rPr dirty="0" sz="2400" b="1">
                <a:solidFill>
                  <a:srgbClr val="800000"/>
                </a:solidFill>
                <a:latin typeface="华文新魏"/>
                <a:cs typeface="华文新魏"/>
              </a:rPr>
              <a:t>介质。</a:t>
            </a:r>
            <a:r>
              <a:rPr dirty="0" sz="2400" spc="-5" b="1">
                <a:solidFill>
                  <a:srgbClr val="800000"/>
                </a:solidFill>
                <a:latin typeface="华文新魏"/>
                <a:cs typeface="华文新魏"/>
              </a:rPr>
              <a:t>负折射率材料中，能流方向和相速 </a:t>
            </a:r>
            <a:r>
              <a:rPr dirty="0" sz="2400" b="1">
                <a:solidFill>
                  <a:srgbClr val="800000"/>
                </a:solidFill>
                <a:latin typeface="华文新魏"/>
                <a:cs typeface="华文新魏"/>
              </a:rPr>
              <a:t>度方向</a:t>
            </a:r>
            <a:r>
              <a:rPr dirty="0" sz="2400" spc="-5" b="1">
                <a:solidFill>
                  <a:srgbClr val="800000"/>
                </a:solidFill>
                <a:latin typeface="华文新魏"/>
                <a:cs typeface="华文新魏"/>
              </a:rPr>
              <a:t>相反。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477393"/>
            <a:ext cx="40938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5"/>
              <a:t>二、</a:t>
            </a:r>
            <a:r>
              <a:rPr dirty="0" sz="3200"/>
              <a:t>超材</a:t>
            </a:r>
            <a:r>
              <a:rPr dirty="0" sz="3200" spc="-15"/>
              <a:t>料</a:t>
            </a:r>
            <a:r>
              <a:rPr dirty="0" sz="3200"/>
              <a:t>概念</a:t>
            </a:r>
            <a:r>
              <a:rPr dirty="0" sz="3200" spc="-15"/>
              <a:t>及</a:t>
            </a:r>
            <a:r>
              <a:rPr dirty="0" sz="3200"/>
              <a:t>内涵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470916" y="1467536"/>
            <a:ext cx="7883525" cy="1275080"/>
            <a:chOff x="470916" y="1467536"/>
            <a:chExt cx="7883525" cy="12750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78" y="1467536"/>
              <a:ext cx="7840236" cy="12140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916" y="1563662"/>
              <a:ext cx="7800594" cy="11787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884" y="1549908"/>
              <a:ext cx="7680198" cy="10538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07847" y="1553543"/>
            <a:ext cx="7333615" cy="939800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295"/>
              </a:spcBef>
            </a:pPr>
            <a:r>
              <a:rPr dirty="0" sz="2000" spc="5" b="1">
                <a:solidFill>
                  <a:srgbClr val="444444"/>
                </a:solidFill>
                <a:latin typeface="华文新魏"/>
                <a:cs typeface="华文新魏"/>
              </a:rPr>
              <a:t>1968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年</a:t>
            </a:r>
            <a:r>
              <a:rPr dirty="0" sz="2000" spc="-15" b="1">
                <a:solidFill>
                  <a:srgbClr val="444444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苏联</a:t>
            </a:r>
            <a:r>
              <a:rPr dirty="0" sz="2000" spc="-15" b="1">
                <a:solidFill>
                  <a:srgbClr val="444444"/>
                </a:solidFill>
                <a:latin typeface="华文新魏"/>
                <a:cs typeface="华文新魏"/>
              </a:rPr>
              <a:t>科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学家</a:t>
            </a:r>
            <a:r>
              <a:rPr dirty="0" sz="2000" spc="-5">
                <a:solidFill>
                  <a:srgbClr val="444444"/>
                </a:solidFill>
                <a:latin typeface="华文新魏"/>
                <a:cs typeface="华文新魏"/>
              </a:rPr>
              <a:t>Veselago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首次</a:t>
            </a:r>
            <a:r>
              <a:rPr dirty="0" sz="2000" spc="-15" b="1">
                <a:solidFill>
                  <a:srgbClr val="444444"/>
                </a:solidFill>
                <a:latin typeface="华文新魏"/>
                <a:cs typeface="华文新魏"/>
              </a:rPr>
              <a:t>理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论上</a:t>
            </a:r>
            <a:r>
              <a:rPr dirty="0" sz="2000" spc="-15" b="1">
                <a:solidFill>
                  <a:srgbClr val="444444"/>
                </a:solidFill>
                <a:latin typeface="华文新魏"/>
                <a:cs typeface="华文新魏"/>
              </a:rPr>
              <a:t>提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出了</a:t>
            </a:r>
            <a:r>
              <a:rPr dirty="0" sz="2000" spc="-15" b="1">
                <a:solidFill>
                  <a:srgbClr val="444444"/>
                </a:solidFill>
                <a:latin typeface="华文新魏"/>
                <a:cs typeface="华文新魏"/>
              </a:rPr>
              <a:t>介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电常</a:t>
            </a:r>
            <a:r>
              <a:rPr dirty="0" sz="2000" spc="-15" b="1">
                <a:solidFill>
                  <a:srgbClr val="444444"/>
                </a:solidFill>
                <a:latin typeface="华文新魏"/>
                <a:cs typeface="华文新魏"/>
              </a:rPr>
              <a:t>数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和磁</a:t>
            </a:r>
            <a:endParaRPr sz="20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000" spc="5" b="1">
                <a:solidFill>
                  <a:srgbClr val="444444"/>
                </a:solidFill>
                <a:latin typeface="华文新魏"/>
                <a:cs typeface="华文新魏"/>
              </a:rPr>
              <a:t>导率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同时</a:t>
            </a:r>
            <a:r>
              <a:rPr dirty="0" sz="2000" spc="-25" b="1">
                <a:solidFill>
                  <a:srgbClr val="444444"/>
                </a:solidFill>
                <a:latin typeface="华文新魏"/>
                <a:cs typeface="华文新魏"/>
              </a:rPr>
              <a:t>为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负的</a:t>
            </a:r>
            <a:r>
              <a:rPr dirty="0" sz="2000" spc="-25" b="1">
                <a:solidFill>
                  <a:srgbClr val="444444"/>
                </a:solidFill>
                <a:latin typeface="华文新魏"/>
                <a:cs typeface="华文新魏"/>
              </a:rPr>
              <a:t>介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质（</a:t>
            </a:r>
            <a:r>
              <a:rPr dirty="0" sz="2000" spc="-25" b="1">
                <a:solidFill>
                  <a:srgbClr val="444444"/>
                </a:solidFill>
                <a:latin typeface="华文新魏"/>
                <a:cs typeface="华文新魏"/>
              </a:rPr>
              <a:t>即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双负</a:t>
            </a:r>
            <a:r>
              <a:rPr dirty="0" sz="2000" spc="-25" b="1">
                <a:solidFill>
                  <a:srgbClr val="444444"/>
                </a:solidFill>
                <a:latin typeface="华文新魏"/>
                <a:cs typeface="华文新魏"/>
              </a:rPr>
              <a:t>介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质或</a:t>
            </a:r>
            <a:r>
              <a:rPr dirty="0" sz="2000" spc="-25" b="1">
                <a:solidFill>
                  <a:srgbClr val="444444"/>
                </a:solidFill>
                <a:latin typeface="华文新魏"/>
                <a:cs typeface="华文新魏"/>
              </a:rPr>
              <a:t>负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折射</a:t>
            </a:r>
            <a:r>
              <a:rPr dirty="0" sz="2000" spc="-25" b="1">
                <a:solidFill>
                  <a:srgbClr val="444444"/>
                </a:solidFill>
                <a:latin typeface="华文新魏"/>
                <a:cs typeface="华文新魏"/>
              </a:rPr>
              <a:t>率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介质</a:t>
            </a:r>
            <a:r>
              <a:rPr dirty="0" sz="2000" spc="-25" b="1">
                <a:solidFill>
                  <a:srgbClr val="444444"/>
                </a:solidFill>
                <a:latin typeface="华文新魏"/>
                <a:cs typeface="华文新魏"/>
              </a:rPr>
              <a:t>）</a:t>
            </a:r>
            <a:r>
              <a:rPr dirty="0" sz="2000" b="1">
                <a:solidFill>
                  <a:srgbClr val="444444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204" y="3140964"/>
            <a:ext cx="8865108" cy="22082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1168" y="6554037"/>
            <a:ext cx="27432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 sz="1400">
                <a:solidFill>
                  <a:srgbClr val="51848E"/>
                </a:solidFill>
                <a:latin typeface="Arial"/>
                <a:cs typeface="Arial"/>
              </a:rPr>
              <a:t>13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5754" y="6549160"/>
            <a:ext cx="90678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477393"/>
            <a:ext cx="40938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5"/>
              <a:t>二、</a:t>
            </a:r>
            <a:r>
              <a:rPr dirty="0" sz="3200"/>
              <a:t>超材</a:t>
            </a:r>
            <a:r>
              <a:rPr dirty="0" sz="3200" spc="-15"/>
              <a:t>料</a:t>
            </a:r>
            <a:r>
              <a:rPr dirty="0" sz="3200"/>
              <a:t>概念</a:t>
            </a:r>
            <a:r>
              <a:rPr dirty="0" sz="3200" spc="-15"/>
              <a:t>及</a:t>
            </a:r>
            <a:r>
              <a:rPr dirty="0" sz="3200"/>
              <a:t>内涵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2490597" y="1277492"/>
            <a:ext cx="41414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超材料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缘</a:t>
            </a:r>
            <a:r>
              <a:rPr dirty="0" sz="2400" spc="555" b="1">
                <a:solidFill>
                  <a:srgbClr val="FF0000"/>
                </a:solidFill>
                <a:latin typeface="华文新魏"/>
                <a:cs typeface="华文新魏"/>
              </a:rPr>
              <a:t>起</a:t>
            </a: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——</a:t>
            </a:r>
            <a:r>
              <a:rPr dirty="0" sz="2400" spc="-70" b="1">
                <a:solidFill>
                  <a:srgbClr val="FF0000"/>
                </a:solidFill>
                <a:latin typeface="华文新魏"/>
                <a:cs typeface="华文新魏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负折射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率材料</a:t>
            </a:r>
            <a:endParaRPr sz="2400">
              <a:latin typeface="华文新魏"/>
              <a:cs typeface="华文新魏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715" y="1412747"/>
            <a:ext cx="1979676" cy="23241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662917" y="1773003"/>
            <a:ext cx="3031490" cy="1142365"/>
            <a:chOff x="2662917" y="1773003"/>
            <a:chExt cx="3031490" cy="11423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2917" y="2340438"/>
              <a:ext cx="3031267" cy="5743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4492" y="1773003"/>
              <a:ext cx="1937311" cy="76712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0552" y="1773935"/>
            <a:ext cx="1490472" cy="283006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0288" y="3864778"/>
            <a:ext cx="2046605" cy="390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459" i="1">
                <a:latin typeface="Times New Roman"/>
                <a:cs typeface="Times New Roman"/>
              </a:rPr>
              <a:t>k</a:t>
            </a:r>
            <a:r>
              <a:rPr dirty="0" sz="2150" spc="200" i="1">
                <a:latin typeface="Times New Roman"/>
                <a:cs typeface="Times New Roman"/>
              </a:rPr>
              <a:t> </a:t>
            </a:r>
            <a:r>
              <a:rPr dirty="0" sz="2150" spc="570">
                <a:latin typeface="Symbol"/>
                <a:cs typeface="Symbol"/>
              </a:rPr>
              <a:t></a:t>
            </a:r>
            <a:r>
              <a:rPr dirty="0" sz="2150" spc="-15">
                <a:latin typeface="Times New Roman"/>
                <a:cs typeface="Times New Roman"/>
              </a:rPr>
              <a:t> </a:t>
            </a:r>
            <a:r>
              <a:rPr dirty="0" sz="2150" spc="635" i="1">
                <a:latin typeface="Times New Roman"/>
                <a:cs typeface="Times New Roman"/>
              </a:rPr>
              <a:t>E</a:t>
            </a:r>
            <a:r>
              <a:rPr dirty="0" sz="2150" spc="335" i="1">
                <a:latin typeface="Times New Roman"/>
                <a:cs typeface="Times New Roman"/>
              </a:rPr>
              <a:t> </a:t>
            </a:r>
            <a:r>
              <a:rPr dirty="0" sz="2150" spc="570">
                <a:latin typeface="Symbol"/>
                <a:cs typeface="Symbol"/>
              </a:rPr>
              <a:t></a:t>
            </a:r>
            <a:r>
              <a:rPr dirty="0" sz="2150" spc="-15">
                <a:latin typeface="Times New Roman"/>
                <a:cs typeface="Times New Roman"/>
              </a:rPr>
              <a:t> </a:t>
            </a:r>
            <a:r>
              <a:rPr dirty="0" sz="2400" spc="340" i="1">
                <a:latin typeface="Symbol"/>
                <a:cs typeface="Symbol"/>
              </a:rPr>
              <a:t></a:t>
            </a:r>
            <a:r>
              <a:rPr dirty="0" sz="2400" spc="-330" i="1">
                <a:latin typeface="Times New Roman"/>
                <a:cs typeface="Times New Roman"/>
              </a:rPr>
              <a:t> </a:t>
            </a:r>
            <a:r>
              <a:rPr dirty="0" sz="2150" spc="755" i="1">
                <a:latin typeface="Times New Roman"/>
                <a:cs typeface="Times New Roman"/>
              </a:rPr>
              <a:t>H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5251" y="4125358"/>
            <a:ext cx="2162810" cy="351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40080" algn="l"/>
                <a:tab pos="1983105" algn="l"/>
              </a:tabLst>
            </a:pPr>
            <a:r>
              <a:rPr dirty="0" baseline="1291" sz="3225" spc="-607">
                <a:latin typeface="Arial"/>
                <a:cs typeface="Arial"/>
              </a:rPr>
              <a:t></a:t>
            </a:r>
            <a:r>
              <a:rPr dirty="0" baseline="1291" sz="3225" spc="-607">
                <a:latin typeface="Arial"/>
                <a:cs typeface="Arial"/>
              </a:rPr>
              <a:t>	</a:t>
            </a:r>
            <a:r>
              <a:rPr dirty="0" sz="2150" spc="-405">
                <a:latin typeface="Arial"/>
                <a:cs typeface="Arial"/>
              </a:rPr>
              <a:t></a:t>
            </a:r>
            <a:r>
              <a:rPr dirty="0" sz="2150" spc="-405">
                <a:latin typeface="Arial"/>
                <a:cs typeface="Arial"/>
              </a:rPr>
              <a:t>	</a:t>
            </a:r>
            <a:r>
              <a:rPr dirty="0" sz="2150" spc="-795">
                <a:latin typeface="Arial"/>
                <a:cs typeface="Arial"/>
              </a:rPr>
              <a:t>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4266" y="3667289"/>
            <a:ext cx="1390015" cy="351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10310" algn="l"/>
              </a:tabLst>
            </a:pPr>
            <a:r>
              <a:rPr dirty="0" sz="2150" spc="-405">
                <a:latin typeface="Arial"/>
                <a:cs typeface="Arial"/>
              </a:rPr>
              <a:t></a:t>
            </a:r>
            <a:r>
              <a:rPr dirty="0" sz="2150" spc="-405">
                <a:latin typeface="Arial"/>
                <a:cs typeface="Arial"/>
              </a:rPr>
              <a:t>	</a:t>
            </a:r>
            <a:r>
              <a:rPr dirty="0" sz="2150" spc="-795">
                <a:latin typeface="Arial"/>
                <a:cs typeface="Arial"/>
              </a:rPr>
              <a:t>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5251" y="3659041"/>
            <a:ext cx="192405" cy="351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405">
                <a:latin typeface="Arial"/>
                <a:cs typeface="Arial"/>
              </a:rPr>
              <a:t>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2048" y="5016246"/>
            <a:ext cx="1122680" cy="1036955"/>
            <a:chOff x="592048" y="5016246"/>
            <a:chExt cx="1122680" cy="1036955"/>
          </a:xfrm>
        </p:grpSpPr>
        <p:sp>
          <p:nvSpPr>
            <p:cNvPr id="15" name="object 15"/>
            <p:cNvSpPr/>
            <p:nvPr/>
          </p:nvSpPr>
          <p:spPr>
            <a:xfrm>
              <a:off x="933615" y="5016246"/>
              <a:ext cx="111760" cy="601980"/>
            </a:xfrm>
            <a:custGeom>
              <a:avLst/>
              <a:gdLst/>
              <a:ahLst/>
              <a:cxnLst/>
              <a:rect l="l" t="t" r="r" b="b"/>
              <a:pathLst>
                <a:path w="111759" h="601979">
                  <a:moveTo>
                    <a:pt x="56211" y="39248"/>
                  </a:moveTo>
                  <a:lnTo>
                    <a:pt x="46172" y="56135"/>
                  </a:lnTo>
                  <a:lnTo>
                    <a:pt x="41744" y="601560"/>
                  </a:lnTo>
                  <a:lnTo>
                    <a:pt x="61556" y="601725"/>
                  </a:lnTo>
                  <a:lnTo>
                    <a:pt x="65983" y="56323"/>
                  </a:lnTo>
                  <a:lnTo>
                    <a:pt x="56211" y="39248"/>
                  </a:lnTo>
                  <a:close/>
                </a:path>
                <a:path w="111759" h="601979">
                  <a:moveTo>
                    <a:pt x="67733" y="19557"/>
                  </a:moveTo>
                  <a:lnTo>
                    <a:pt x="46469" y="19557"/>
                  </a:lnTo>
                  <a:lnTo>
                    <a:pt x="66281" y="19684"/>
                  </a:lnTo>
                  <a:lnTo>
                    <a:pt x="65983" y="56323"/>
                  </a:lnTo>
                  <a:lnTo>
                    <a:pt x="91678" y="101218"/>
                  </a:lnTo>
                  <a:lnTo>
                    <a:pt x="94322" y="105790"/>
                  </a:lnTo>
                  <a:lnTo>
                    <a:pt x="100380" y="107441"/>
                  </a:lnTo>
                  <a:lnTo>
                    <a:pt x="109880" y="102107"/>
                  </a:lnTo>
                  <a:lnTo>
                    <a:pt x="111518" y="96011"/>
                  </a:lnTo>
                  <a:lnTo>
                    <a:pt x="108800" y="91312"/>
                  </a:lnTo>
                  <a:lnTo>
                    <a:pt x="67733" y="19557"/>
                  </a:lnTo>
                  <a:close/>
                </a:path>
                <a:path w="111759" h="601979">
                  <a:moveTo>
                    <a:pt x="56540" y="0"/>
                  </a:moveTo>
                  <a:lnTo>
                    <a:pt x="0" y="95122"/>
                  </a:lnTo>
                  <a:lnTo>
                    <a:pt x="1549" y="101218"/>
                  </a:lnTo>
                  <a:lnTo>
                    <a:pt x="10947" y="106806"/>
                  </a:lnTo>
                  <a:lnTo>
                    <a:pt x="17030" y="105155"/>
                  </a:lnTo>
                  <a:lnTo>
                    <a:pt x="46172" y="56135"/>
                  </a:lnTo>
                  <a:lnTo>
                    <a:pt x="46469" y="19557"/>
                  </a:lnTo>
                  <a:lnTo>
                    <a:pt x="67733" y="19557"/>
                  </a:lnTo>
                  <a:lnTo>
                    <a:pt x="56540" y="0"/>
                  </a:lnTo>
                  <a:close/>
                </a:path>
                <a:path w="111759" h="601979">
                  <a:moveTo>
                    <a:pt x="66242" y="24510"/>
                  </a:moveTo>
                  <a:lnTo>
                    <a:pt x="47777" y="24510"/>
                  </a:lnTo>
                  <a:lnTo>
                    <a:pt x="64896" y="24637"/>
                  </a:lnTo>
                  <a:lnTo>
                    <a:pt x="56211" y="39248"/>
                  </a:lnTo>
                  <a:lnTo>
                    <a:pt x="65983" y="56323"/>
                  </a:lnTo>
                  <a:lnTo>
                    <a:pt x="66242" y="24510"/>
                  </a:lnTo>
                  <a:close/>
                </a:path>
                <a:path w="111759" h="601979">
                  <a:moveTo>
                    <a:pt x="46469" y="19557"/>
                  </a:moveTo>
                  <a:lnTo>
                    <a:pt x="46172" y="56135"/>
                  </a:lnTo>
                  <a:lnTo>
                    <a:pt x="56211" y="39248"/>
                  </a:lnTo>
                  <a:lnTo>
                    <a:pt x="47777" y="24510"/>
                  </a:lnTo>
                  <a:lnTo>
                    <a:pt x="66242" y="24510"/>
                  </a:lnTo>
                  <a:lnTo>
                    <a:pt x="66281" y="19684"/>
                  </a:lnTo>
                  <a:lnTo>
                    <a:pt x="46469" y="19557"/>
                  </a:lnTo>
                  <a:close/>
                </a:path>
                <a:path w="111759" h="601979">
                  <a:moveTo>
                    <a:pt x="47777" y="24510"/>
                  </a:moveTo>
                  <a:lnTo>
                    <a:pt x="56211" y="39248"/>
                  </a:lnTo>
                  <a:lnTo>
                    <a:pt x="64896" y="24637"/>
                  </a:lnTo>
                  <a:lnTo>
                    <a:pt x="47777" y="24510"/>
                  </a:lnTo>
                  <a:close/>
                </a:path>
              </a:pathLst>
            </a:custGeom>
            <a:solidFill>
              <a:srgbClr val="4679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80668" y="5549900"/>
              <a:ext cx="734060" cy="111760"/>
            </a:xfrm>
            <a:custGeom>
              <a:avLst/>
              <a:gdLst/>
              <a:ahLst/>
              <a:cxnLst/>
              <a:rect l="l" t="t" r="r" b="b"/>
              <a:pathLst>
                <a:path w="734060" h="111760">
                  <a:moveTo>
                    <a:pt x="638200" y="0"/>
                  </a:moveTo>
                  <a:lnTo>
                    <a:pt x="632104" y="1650"/>
                  </a:lnTo>
                  <a:lnTo>
                    <a:pt x="626516" y="11049"/>
                  </a:lnTo>
                  <a:lnTo>
                    <a:pt x="628167" y="17144"/>
                  </a:lnTo>
                  <a:lnTo>
                    <a:pt x="677329" y="45993"/>
                  </a:lnTo>
                  <a:lnTo>
                    <a:pt x="714019" y="46062"/>
                  </a:lnTo>
                  <a:lnTo>
                    <a:pt x="714019" y="65874"/>
                  </a:lnTo>
                  <a:lnTo>
                    <a:pt x="677246" y="65874"/>
                  </a:lnTo>
                  <a:lnTo>
                    <a:pt x="628040" y="94449"/>
                  </a:lnTo>
                  <a:lnTo>
                    <a:pt x="626389" y="100520"/>
                  </a:lnTo>
                  <a:lnTo>
                    <a:pt x="629183" y="105244"/>
                  </a:lnTo>
                  <a:lnTo>
                    <a:pt x="631850" y="109981"/>
                  </a:lnTo>
                  <a:lnTo>
                    <a:pt x="637946" y="111582"/>
                  </a:lnTo>
                  <a:lnTo>
                    <a:pt x="716696" y="65874"/>
                  </a:lnTo>
                  <a:lnTo>
                    <a:pt x="714019" y="65874"/>
                  </a:lnTo>
                  <a:lnTo>
                    <a:pt x="716816" y="65805"/>
                  </a:lnTo>
                  <a:lnTo>
                    <a:pt x="733704" y="56006"/>
                  </a:lnTo>
                  <a:lnTo>
                    <a:pt x="638200" y="0"/>
                  </a:lnTo>
                  <a:close/>
                </a:path>
                <a:path w="734060" h="111760">
                  <a:moveTo>
                    <a:pt x="694329" y="55954"/>
                  </a:moveTo>
                  <a:lnTo>
                    <a:pt x="677366" y="65805"/>
                  </a:lnTo>
                  <a:lnTo>
                    <a:pt x="714019" y="65874"/>
                  </a:lnTo>
                  <a:lnTo>
                    <a:pt x="714019" y="64515"/>
                  </a:lnTo>
                  <a:lnTo>
                    <a:pt x="708939" y="64515"/>
                  </a:lnTo>
                  <a:lnTo>
                    <a:pt x="694329" y="55954"/>
                  </a:lnTo>
                  <a:close/>
                </a:path>
                <a:path w="734060" h="111760">
                  <a:moveTo>
                    <a:pt x="38" y="44703"/>
                  </a:moveTo>
                  <a:lnTo>
                    <a:pt x="0" y="64515"/>
                  </a:lnTo>
                  <a:lnTo>
                    <a:pt x="677366" y="65805"/>
                  </a:lnTo>
                  <a:lnTo>
                    <a:pt x="694329" y="55954"/>
                  </a:lnTo>
                  <a:lnTo>
                    <a:pt x="677329" y="45993"/>
                  </a:lnTo>
                  <a:lnTo>
                    <a:pt x="38" y="44703"/>
                  </a:lnTo>
                  <a:close/>
                </a:path>
                <a:path w="734060" h="111760">
                  <a:moveTo>
                    <a:pt x="709066" y="47396"/>
                  </a:moveTo>
                  <a:lnTo>
                    <a:pt x="694329" y="55954"/>
                  </a:lnTo>
                  <a:lnTo>
                    <a:pt x="708939" y="64515"/>
                  </a:lnTo>
                  <a:lnTo>
                    <a:pt x="709066" y="47396"/>
                  </a:lnTo>
                  <a:close/>
                </a:path>
                <a:path w="734060" h="111760">
                  <a:moveTo>
                    <a:pt x="714019" y="47396"/>
                  </a:moveTo>
                  <a:lnTo>
                    <a:pt x="709066" y="47396"/>
                  </a:lnTo>
                  <a:lnTo>
                    <a:pt x="708939" y="64515"/>
                  </a:lnTo>
                  <a:lnTo>
                    <a:pt x="714019" y="64515"/>
                  </a:lnTo>
                  <a:lnTo>
                    <a:pt x="714019" y="47396"/>
                  </a:lnTo>
                  <a:close/>
                </a:path>
                <a:path w="734060" h="111760">
                  <a:moveTo>
                    <a:pt x="677329" y="45993"/>
                  </a:moveTo>
                  <a:lnTo>
                    <a:pt x="694329" y="55954"/>
                  </a:lnTo>
                  <a:lnTo>
                    <a:pt x="709066" y="47396"/>
                  </a:lnTo>
                  <a:lnTo>
                    <a:pt x="714019" y="47396"/>
                  </a:lnTo>
                  <a:lnTo>
                    <a:pt x="714019" y="46062"/>
                  </a:lnTo>
                  <a:lnTo>
                    <a:pt x="677329" y="459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2048" y="5591899"/>
              <a:ext cx="404495" cy="461009"/>
            </a:xfrm>
            <a:custGeom>
              <a:avLst/>
              <a:gdLst/>
              <a:ahLst/>
              <a:cxnLst/>
              <a:rect l="l" t="t" r="r" b="b"/>
              <a:pathLst>
                <a:path w="404494" h="461010">
                  <a:moveTo>
                    <a:pt x="26022" y="348703"/>
                  </a:moveTo>
                  <a:lnTo>
                    <a:pt x="20828" y="352234"/>
                  </a:lnTo>
                  <a:lnTo>
                    <a:pt x="0" y="460921"/>
                  </a:lnTo>
                  <a:lnTo>
                    <a:pt x="24633" y="452615"/>
                  </a:lnTo>
                  <a:lnTo>
                    <a:pt x="20383" y="452615"/>
                  </a:lnTo>
                  <a:lnTo>
                    <a:pt x="5460" y="439597"/>
                  </a:lnTo>
                  <a:lnTo>
                    <a:pt x="29544" y="411998"/>
                  </a:lnTo>
                  <a:lnTo>
                    <a:pt x="40297" y="355955"/>
                  </a:lnTo>
                  <a:lnTo>
                    <a:pt x="36766" y="350773"/>
                  </a:lnTo>
                  <a:lnTo>
                    <a:pt x="26022" y="348703"/>
                  </a:lnTo>
                  <a:close/>
                </a:path>
                <a:path w="404494" h="461010">
                  <a:moveTo>
                    <a:pt x="29544" y="411998"/>
                  </a:moveTo>
                  <a:lnTo>
                    <a:pt x="5460" y="439597"/>
                  </a:lnTo>
                  <a:lnTo>
                    <a:pt x="20383" y="452615"/>
                  </a:lnTo>
                  <a:lnTo>
                    <a:pt x="24439" y="447967"/>
                  </a:lnTo>
                  <a:lnTo>
                    <a:pt x="22644" y="447967"/>
                  </a:lnTo>
                  <a:lnTo>
                    <a:pt x="9753" y="436714"/>
                  </a:lnTo>
                  <a:lnTo>
                    <a:pt x="25843" y="431290"/>
                  </a:lnTo>
                  <a:lnTo>
                    <a:pt x="29544" y="411998"/>
                  </a:lnTo>
                  <a:close/>
                </a:path>
                <a:path w="404494" h="461010">
                  <a:moveTo>
                    <a:pt x="98539" y="406780"/>
                  </a:moveTo>
                  <a:lnTo>
                    <a:pt x="44475" y="425008"/>
                  </a:lnTo>
                  <a:lnTo>
                    <a:pt x="20383" y="452615"/>
                  </a:lnTo>
                  <a:lnTo>
                    <a:pt x="24633" y="452615"/>
                  </a:lnTo>
                  <a:lnTo>
                    <a:pt x="104863" y="425564"/>
                  </a:lnTo>
                  <a:lnTo>
                    <a:pt x="107645" y="419938"/>
                  </a:lnTo>
                  <a:lnTo>
                    <a:pt x="104152" y="409574"/>
                  </a:lnTo>
                  <a:lnTo>
                    <a:pt x="98539" y="406780"/>
                  </a:lnTo>
                  <a:close/>
                </a:path>
                <a:path w="404494" h="461010">
                  <a:moveTo>
                    <a:pt x="25843" y="431290"/>
                  </a:moveTo>
                  <a:lnTo>
                    <a:pt x="9753" y="436714"/>
                  </a:lnTo>
                  <a:lnTo>
                    <a:pt x="22644" y="447967"/>
                  </a:lnTo>
                  <a:lnTo>
                    <a:pt x="25843" y="431290"/>
                  </a:lnTo>
                  <a:close/>
                </a:path>
                <a:path w="404494" h="461010">
                  <a:moveTo>
                    <a:pt x="44475" y="425008"/>
                  </a:moveTo>
                  <a:lnTo>
                    <a:pt x="25843" y="431290"/>
                  </a:lnTo>
                  <a:lnTo>
                    <a:pt x="22644" y="447967"/>
                  </a:lnTo>
                  <a:lnTo>
                    <a:pt x="24439" y="447967"/>
                  </a:lnTo>
                  <a:lnTo>
                    <a:pt x="44475" y="425008"/>
                  </a:lnTo>
                  <a:close/>
                </a:path>
                <a:path w="404494" h="461010">
                  <a:moveTo>
                    <a:pt x="389064" y="0"/>
                  </a:moveTo>
                  <a:lnTo>
                    <a:pt x="29544" y="411998"/>
                  </a:lnTo>
                  <a:lnTo>
                    <a:pt x="25843" y="431290"/>
                  </a:lnTo>
                  <a:lnTo>
                    <a:pt x="44475" y="425008"/>
                  </a:lnTo>
                  <a:lnTo>
                    <a:pt x="403999" y="13030"/>
                  </a:lnTo>
                  <a:lnTo>
                    <a:pt x="389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00288" y="4322300"/>
            <a:ext cx="2223770" cy="12369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459" i="1">
                <a:latin typeface="Times New Roman"/>
                <a:cs typeface="Times New Roman"/>
              </a:rPr>
              <a:t>k</a:t>
            </a:r>
            <a:r>
              <a:rPr dirty="0" sz="2150" spc="200" i="1">
                <a:latin typeface="Times New Roman"/>
                <a:cs typeface="Times New Roman"/>
              </a:rPr>
              <a:t> </a:t>
            </a:r>
            <a:r>
              <a:rPr dirty="0" sz="2150" spc="570">
                <a:latin typeface="Symbol"/>
                <a:cs typeface="Symbol"/>
              </a:rPr>
              <a:t></a:t>
            </a:r>
            <a:r>
              <a:rPr dirty="0" sz="2150" spc="-15">
                <a:latin typeface="Times New Roman"/>
                <a:cs typeface="Times New Roman"/>
              </a:rPr>
              <a:t> </a:t>
            </a:r>
            <a:r>
              <a:rPr dirty="0" sz="2150" spc="755" i="1">
                <a:latin typeface="Times New Roman"/>
                <a:cs typeface="Times New Roman"/>
              </a:rPr>
              <a:t>H</a:t>
            </a:r>
            <a:r>
              <a:rPr dirty="0" sz="2150" spc="280" i="1">
                <a:latin typeface="Times New Roman"/>
                <a:cs typeface="Times New Roman"/>
              </a:rPr>
              <a:t> </a:t>
            </a:r>
            <a:r>
              <a:rPr dirty="0" sz="2150" spc="570">
                <a:latin typeface="Symbol"/>
                <a:cs typeface="Symbol"/>
              </a:rPr>
              <a:t></a:t>
            </a:r>
            <a:r>
              <a:rPr dirty="0" sz="2150" spc="180">
                <a:latin typeface="Times New Roman"/>
                <a:cs typeface="Times New Roman"/>
              </a:rPr>
              <a:t> </a:t>
            </a:r>
            <a:r>
              <a:rPr dirty="0" sz="2150" spc="345">
                <a:latin typeface="Symbol"/>
                <a:cs typeface="Symbol"/>
              </a:rPr>
              <a:t></a:t>
            </a:r>
            <a:r>
              <a:rPr dirty="0" sz="2400" spc="345" i="1">
                <a:latin typeface="Symbol"/>
                <a:cs typeface="Symbol"/>
              </a:rPr>
              <a:t></a:t>
            </a:r>
            <a:r>
              <a:rPr dirty="0" sz="2400" spc="-285" i="1">
                <a:latin typeface="Times New Roman"/>
                <a:cs typeface="Times New Roman"/>
              </a:rPr>
              <a:t> </a:t>
            </a:r>
            <a:r>
              <a:rPr dirty="0" sz="2150" spc="635" i="1">
                <a:latin typeface="Times New Roman"/>
                <a:cs typeface="Times New Roman"/>
              </a:rPr>
              <a:t>E</a:t>
            </a:r>
            <a:endParaRPr sz="2150">
              <a:latin typeface="Times New Roman"/>
              <a:cs typeface="Times New Roman"/>
            </a:endParaRPr>
          </a:p>
          <a:p>
            <a:pPr marL="430530">
              <a:lnSpc>
                <a:spcPct val="100000"/>
              </a:lnSpc>
              <a:spcBef>
                <a:spcPts val="2230"/>
              </a:spcBef>
            </a:pPr>
            <a:r>
              <a:rPr dirty="0" sz="1400" b="1">
                <a:solidFill>
                  <a:srgbClr val="4679B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algn="ctr" marL="377825">
              <a:lnSpc>
                <a:spcPct val="100000"/>
              </a:lnSpc>
              <a:spcBef>
                <a:spcPts val="1075"/>
              </a:spcBef>
            </a:pPr>
            <a:r>
              <a:rPr dirty="0" sz="1400" b="1">
                <a:solidFill>
                  <a:srgbClr val="4679B0"/>
                </a:solidFill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2711" y="5867806"/>
            <a:ext cx="1543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4679B0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169157" y="5033009"/>
            <a:ext cx="709295" cy="1036955"/>
            <a:chOff x="3169157" y="5033009"/>
            <a:chExt cx="709295" cy="1036955"/>
          </a:xfrm>
        </p:grpSpPr>
        <p:sp>
          <p:nvSpPr>
            <p:cNvPr id="21" name="object 21"/>
            <p:cNvSpPr/>
            <p:nvPr/>
          </p:nvSpPr>
          <p:spPr>
            <a:xfrm>
              <a:off x="3766692" y="5033009"/>
              <a:ext cx="111760" cy="601980"/>
            </a:xfrm>
            <a:custGeom>
              <a:avLst/>
              <a:gdLst/>
              <a:ahLst/>
              <a:cxnLst/>
              <a:rect l="l" t="t" r="r" b="b"/>
              <a:pathLst>
                <a:path w="111760" h="601979">
                  <a:moveTo>
                    <a:pt x="56260" y="39161"/>
                  </a:moveTo>
                  <a:lnTo>
                    <a:pt x="46186" y="56102"/>
                  </a:lnTo>
                  <a:lnTo>
                    <a:pt x="41783" y="601560"/>
                  </a:lnTo>
                  <a:lnTo>
                    <a:pt x="61595" y="601726"/>
                  </a:lnTo>
                  <a:lnTo>
                    <a:pt x="65999" y="56182"/>
                  </a:lnTo>
                  <a:lnTo>
                    <a:pt x="56260" y="39161"/>
                  </a:lnTo>
                  <a:close/>
                </a:path>
                <a:path w="111760" h="601979">
                  <a:moveTo>
                    <a:pt x="67722" y="19557"/>
                  </a:moveTo>
                  <a:lnTo>
                    <a:pt x="46482" y="19557"/>
                  </a:lnTo>
                  <a:lnTo>
                    <a:pt x="66294" y="19684"/>
                  </a:lnTo>
                  <a:lnTo>
                    <a:pt x="65999" y="56182"/>
                  </a:lnTo>
                  <a:lnTo>
                    <a:pt x="91766" y="101218"/>
                  </a:lnTo>
                  <a:lnTo>
                    <a:pt x="94361" y="105790"/>
                  </a:lnTo>
                  <a:lnTo>
                    <a:pt x="100457" y="107441"/>
                  </a:lnTo>
                  <a:lnTo>
                    <a:pt x="109855" y="102107"/>
                  </a:lnTo>
                  <a:lnTo>
                    <a:pt x="111506" y="96012"/>
                  </a:lnTo>
                  <a:lnTo>
                    <a:pt x="108839" y="91312"/>
                  </a:lnTo>
                  <a:lnTo>
                    <a:pt x="67722" y="19557"/>
                  </a:lnTo>
                  <a:close/>
                </a:path>
                <a:path w="111760" h="601979">
                  <a:moveTo>
                    <a:pt x="56515" y="0"/>
                  </a:moveTo>
                  <a:lnTo>
                    <a:pt x="0" y="95122"/>
                  </a:lnTo>
                  <a:lnTo>
                    <a:pt x="1524" y="101218"/>
                  </a:lnTo>
                  <a:lnTo>
                    <a:pt x="6223" y="104012"/>
                  </a:lnTo>
                  <a:lnTo>
                    <a:pt x="11049" y="106806"/>
                  </a:lnTo>
                  <a:lnTo>
                    <a:pt x="17018" y="105156"/>
                  </a:lnTo>
                  <a:lnTo>
                    <a:pt x="46186" y="56102"/>
                  </a:lnTo>
                  <a:lnTo>
                    <a:pt x="46482" y="19557"/>
                  </a:lnTo>
                  <a:lnTo>
                    <a:pt x="67722" y="19557"/>
                  </a:lnTo>
                  <a:lnTo>
                    <a:pt x="56515" y="0"/>
                  </a:lnTo>
                  <a:close/>
                </a:path>
                <a:path w="111760" h="601979">
                  <a:moveTo>
                    <a:pt x="66255" y="24510"/>
                  </a:moveTo>
                  <a:lnTo>
                    <a:pt x="47879" y="24510"/>
                  </a:lnTo>
                  <a:lnTo>
                    <a:pt x="64897" y="24637"/>
                  </a:lnTo>
                  <a:lnTo>
                    <a:pt x="56260" y="39161"/>
                  </a:lnTo>
                  <a:lnTo>
                    <a:pt x="65999" y="56182"/>
                  </a:lnTo>
                  <a:lnTo>
                    <a:pt x="66255" y="24510"/>
                  </a:lnTo>
                  <a:close/>
                </a:path>
                <a:path w="111760" h="601979">
                  <a:moveTo>
                    <a:pt x="46482" y="19557"/>
                  </a:moveTo>
                  <a:lnTo>
                    <a:pt x="46186" y="56102"/>
                  </a:lnTo>
                  <a:lnTo>
                    <a:pt x="56260" y="39161"/>
                  </a:lnTo>
                  <a:lnTo>
                    <a:pt x="47879" y="24510"/>
                  </a:lnTo>
                  <a:lnTo>
                    <a:pt x="66255" y="24510"/>
                  </a:lnTo>
                  <a:lnTo>
                    <a:pt x="66294" y="19684"/>
                  </a:lnTo>
                  <a:lnTo>
                    <a:pt x="46482" y="19557"/>
                  </a:lnTo>
                  <a:close/>
                </a:path>
                <a:path w="111760" h="601979">
                  <a:moveTo>
                    <a:pt x="47879" y="24510"/>
                  </a:moveTo>
                  <a:lnTo>
                    <a:pt x="56260" y="39161"/>
                  </a:lnTo>
                  <a:lnTo>
                    <a:pt x="64897" y="24637"/>
                  </a:lnTo>
                  <a:lnTo>
                    <a:pt x="47879" y="24510"/>
                  </a:lnTo>
                  <a:close/>
                </a:path>
              </a:pathLst>
            </a:custGeom>
            <a:solidFill>
              <a:srgbClr val="4679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169157" y="5565520"/>
              <a:ext cx="646430" cy="111760"/>
            </a:xfrm>
            <a:custGeom>
              <a:avLst/>
              <a:gdLst/>
              <a:ahLst/>
              <a:cxnLst/>
              <a:rect l="l" t="t" r="r" b="b"/>
              <a:pathLst>
                <a:path w="646429" h="111760">
                  <a:moveTo>
                    <a:pt x="95504" y="0"/>
                  </a:moveTo>
                  <a:lnTo>
                    <a:pt x="90805" y="2793"/>
                  </a:lnTo>
                  <a:lnTo>
                    <a:pt x="0" y="55752"/>
                  </a:lnTo>
                  <a:lnTo>
                    <a:pt x="95504" y="111518"/>
                  </a:lnTo>
                  <a:lnTo>
                    <a:pt x="101600" y="109918"/>
                  </a:lnTo>
                  <a:lnTo>
                    <a:pt x="107188" y="100469"/>
                  </a:lnTo>
                  <a:lnTo>
                    <a:pt x="105537" y="94399"/>
                  </a:lnTo>
                  <a:lnTo>
                    <a:pt x="56283" y="65658"/>
                  </a:lnTo>
                  <a:lnTo>
                    <a:pt x="19558" y="65658"/>
                  </a:lnTo>
                  <a:lnTo>
                    <a:pt x="19558" y="45846"/>
                  </a:lnTo>
                  <a:lnTo>
                    <a:pt x="56257" y="45846"/>
                  </a:lnTo>
                  <a:lnTo>
                    <a:pt x="100838" y="19811"/>
                  </a:lnTo>
                  <a:lnTo>
                    <a:pt x="105537" y="17144"/>
                  </a:lnTo>
                  <a:lnTo>
                    <a:pt x="107188" y="11048"/>
                  </a:lnTo>
                  <a:lnTo>
                    <a:pt x="104393" y="6349"/>
                  </a:lnTo>
                  <a:lnTo>
                    <a:pt x="101600" y="1523"/>
                  </a:lnTo>
                  <a:lnTo>
                    <a:pt x="95504" y="0"/>
                  </a:lnTo>
                  <a:close/>
                </a:path>
                <a:path w="646429" h="111760">
                  <a:moveTo>
                    <a:pt x="56257" y="45846"/>
                  </a:moveTo>
                  <a:lnTo>
                    <a:pt x="19558" y="45846"/>
                  </a:lnTo>
                  <a:lnTo>
                    <a:pt x="19558" y="65658"/>
                  </a:lnTo>
                  <a:lnTo>
                    <a:pt x="56283" y="65658"/>
                  </a:lnTo>
                  <a:lnTo>
                    <a:pt x="53976" y="64312"/>
                  </a:lnTo>
                  <a:lnTo>
                    <a:pt x="24637" y="64312"/>
                  </a:lnTo>
                  <a:lnTo>
                    <a:pt x="24637" y="47193"/>
                  </a:lnTo>
                  <a:lnTo>
                    <a:pt x="53952" y="47193"/>
                  </a:lnTo>
                  <a:lnTo>
                    <a:pt x="56257" y="45846"/>
                  </a:lnTo>
                  <a:close/>
                </a:path>
                <a:path w="646429" h="111760">
                  <a:moveTo>
                    <a:pt x="646430" y="45846"/>
                  </a:moveTo>
                  <a:lnTo>
                    <a:pt x="56257" y="45846"/>
                  </a:lnTo>
                  <a:lnTo>
                    <a:pt x="39301" y="55749"/>
                  </a:lnTo>
                  <a:lnTo>
                    <a:pt x="56283" y="65658"/>
                  </a:lnTo>
                  <a:lnTo>
                    <a:pt x="646430" y="65658"/>
                  </a:lnTo>
                  <a:lnTo>
                    <a:pt x="646430" y="45846"/>
                  </a:lnTo>
                  <a:close/>
                </a:path>
                <a:path w="646429" h="111760">
                  <a:moveTo>
                    <a:pt x="24637" y="47193"/>
                  </a:moveTo>
                  <a:lnTo>
                    <a:pt x="24637" y="64312"/>
                  </a:lnTo>
                  <a:lnTo>
                    <a:pt x="39301" y="55749"/>
                  </a:lnTo>
                  <a:lnTo>
                    <a:pt x="24637" y="47193"/>
                  </a:lnTo>
                  <a:close/>
                </a:path>
                <a:path w="646429" h="111760">
                  <a:moveTo>
                    <a:pt x="39301" y="55749"/>
                  </a:moveTo>
                  <a:lnTo>
                    <a:pt x="24637" y="64312"/>
                  </a:lnTo>
                  <a:lnTo>
                    <a:pt x="53976" y="64312"/>
                  </a:lnTo>
                  <a:lnTo>
                    <a:pt x="39301" y="55749"/>
                  </a:lnTo>
                  <a:close/>
                </a:path>
                <a:path w="646429" h="111760">
                  <a:moveTo>
                    <a:pt x="53952" y="47193"/>
                  </a:moveTo>
                  <a:lnTo>
                    <a:pt x="24637" y="47193"/>
                  </a:lnTo>
                  <a:lnTo>
                    <a:pt x="39301" y="55749"/>
                  </a:lnTo>
                  <a:lnTo>
                    <a:pt x="53952" y="47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28237" y="5608675"/>
              <a:ext cx="403225" cy="461009"/>
            </a:xfrm>
            <a:custGeom>
              <a:avLst/>
              <a:gdLst/>
              <a:ahLst/>
              <a:cxnLst/>
              <a:rect l="l" t="t" r="r" b="b"/>
              <a:pathLst>
                <a:path w="403225" h="461010">
                  <a:moveTo>
                    <a:pt x="25908" y="348665"/>
                  </a:moveTo>
                  <a:lnTo>
                    <a:pt x="20700" y="352196"/>
                  </a:lnTo>
                  <a:lnTo>
                    <a:pt x="0" y="460908"/>
                  </a:lnTo>
                  <a:lnTo>
                    <a:pt x="24571" y="452589"/>
                  </a:lnTo>
                  <a:lnTo>
                    <a:pt x="20320" y="452589"/>
                  </a:lnTo>
                  <a:lnTo>
                    <a:pt x="5461" y="439572"/>
                  </a:lnTo>
                  <a:lnTo>
                    <a:pt x="29444" y="412030"/>
                  </a:lnTo>
                  <a:lnTo>
                    <a:pt x="40132" y="355904"/>
                  </a:lnTo>
                  <a:lnTo>
                    <a:pt x="36575" y="350723"/>
                  </a:lnTo>
                  <a:lnTo>
                    <a:pt x="25908" y="348665"/>
                  </a:lnTo>
                  <a:close/>
                </a:path>
                <a:path w="403225" h="461010">
                  <a:moveTo>
                    <a:pt x="29444" y="412030"/>
                  </a:moveTo>
                  <a:lnTo>
                    <a:pt x="5461" y="439572"/>
                  </a:lnTo>
                  <a:lnTo>
                    <a:pt x="20320" y="452589"/>
                  </a:lnTo>
                  <a:lnTo>
                    <a:pt x="24368" y="447941"/>
                  </a:lnTo>
                  <a:lnTo>
                    <a:pt x="22606" y="447941"/>
                  </a:lnTo>
                  <a:lnTo>
                    <a:pt x="9651" y="436702"/>
                  </a:lnTo>
                  <a:lnTo>
                    <a:pt x="25785" y="431243"/>
                  </a:lnTo>
                  <a:lnTo>
                    <a:pt x="29444" y="412030"/>
                  </a:lnTo>
                  <a:close/>
                </a:path>
                <a:path w="403225" h="461010">
                  <a:moveTo>
                    <a:pt x="98425" y="406666"/>
                  </a:moveTo>
                  <a:lnTo>
                    <a:pt x="44399" y="424945"/>
                  </a:lnTo>
                  <a:lnTo>
                    <a:pt x="20320" y="452589"/>
                  </a:lnTo>
                  <a:lnTo>
                    <a:pt x="24571" y="452589"/>
                  </a:lnTo>
                  <a:lnTo>
                    <a:pt x="104775" y="425437"/>
                  </a:lnTo>
                  <a:lnTo>
                    <a:pt x="107569" y="419811"/>
                  </a:lnTo>
                  <a:lnTo>
                    <a:pt x="104012" y="409448"/>
                  </a:lnTo>
                  <a:lnTo>
                    <a:pt x="98425" y="406666"/>
                  </a:lnTo>
                  <a:close/>
                </a:path>
                <a:path w="403225" h="461010">
                  <a:moveTo>
                    <a:pt x="25785" y="431243"/>
                  </a:moveTo>
                  <a:lnTo>
                    <a:pt x="9651" y="436702"/>
                  </a:lnTo>
                  <a:lnTo>
                    <a:pt x="22606" y="447941"/>
                  </a:lnTo>
                  <a:lnTo>
                    <a:pt x="25785" y="431243"/>
                  </a:lnTo>
                  <a:close/>
                </a:path>
                <a:path w="403225" h="461010">
                  <a:moveTo>
                    <a:pt x="44399" y="424945"/>
                  </a:moveTo>
                  <a:lnTo>
                    <a:pt x="25785" y="431243"/>
                  </a:lnTo>
                  <a:lnTo>
                    <a:pt x="22606" y="447941"/>
                  </a:lnTo>
                  <a:lnTo>
                    <a:pt x="24368" y="447941"/>
                  </a:lnTo>
                  <a:lnTo>
                    <a:pt x="44399" y="424945"/>
                  </a:lnTo>
                  <a:close/>
                </a:path>
                <a:path w="403225" h="461010">
                  <a:moveTo>
                    <a:pt x="388238" y="0"/>
                  </a:moveTo>
                  <a:lnTo>
                    <a:pt x="29444" y="412030"/>
                  </a:lnTo>
                  <a:lnTo>
                    <a:pt x="25785" y="431243"/>
                  </a:lnTo>
                  <a:lnTo>
                    <a:pt x="44399" y="424945"/>
                  </a:lnTo>
                  <a:lnTo>
                    <a:pt x="403225" y="13004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004203" y="3771769"/>
            <a:ext cx="900430" cy="1805939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2400" spc="455" i="1">
                <a:latin typeface="Symbol"/>
                <a:cs typeface="Symbol"/>
              </a:rPr>
              <a:t></a:t>
            </a:r>
            <a:r>
              <a:rPr dirty="0" sz="2400" spc="455" i="1">
                <a:latin typeface="Times New Roman"/>
                <a:cs typeface="Times New Roman"/>
              </a:rPr>
              <a:t> </a:t>
            </a:r>
            <a:r>
              <a:rPr dirty="0" sz="2150" spc="570">
                <a:latin typeface="Symbol"/>
                <a:cs typeface="Symbol"/>
              </a:rPr>
              <a:t></a:t>
            </a:r>
            <a:r>
              <a:rPr dirty="0" sz="2150" spc="-90">
                <a:latin typeface="Times New Roman"/>
                <a:cs typeface="Times New Roman"/>
              </a:rPr>
              <a:t> </a:t>
            </a:r>
            <a:r>
              <a:rPr dirty="0" sz="2150" spc="520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  <a:p>
            <a:pPr marL="56515">
              <a:lnSpc>
                <a:spcPct val="100000"/>
              </a:lnSpc>
              <a:spcBef>
                <a:spcPts val="720"/>
              </a:spcBef>
            </a:pPr>
            <a:r>
              <a:rPr dirty="0" sz="2400" spc="350" i="1">
                <a:latin typeface="Symbol"/>
                <a:cs typeface="Symbol"/>
              </a:rPr>
              <a:t></a:t>
            </a:r>
            <a:r>
              <a:rPr dirty="0" sz="2400" spc="350" i="1">
                <a:latin typeface="Times New Roman"/>
                <a:cs typeface="Times New Roman"/>
              </a:rPr>
              <a:t> </a:t>
            </a:r>
            <a:r>
              <a:rPr dirty="0" sz="2150" spc="570">
                <a:latin typeface="Symbol"/>
                <a:cs typeface="Symbol"/>
              </a:rPr>
              <a:t></a:t>
            </a:r>
            <a:r>
              <a:rPr dirty="0" sz="2150" spc="195">
                <a:latin typeface="Times New Roman"/>
                <a:cs typeface="Times New Roman"/>
              </a:rPr>
              <a:t> </a:t>
            </a:r>
            <a:r>
              <a:rPr dirty="0" sz="2150" spc="520">
                <a:latin typeface="Times New Roman"/>
                <a:cs typeface="Times New Roman"/>
              </a:rPr>
              <a:t>0</a:t>
            </a:r>
            <a:endParaRPr sz="2150">
              <a:latin typeface="Times New Roman"/>
              <a:cs typeface="Times New Roman"/>
            </a:endParaRPr>
          </a:p>
          <a:p>
            <a:pPr marL="560705">
              <a:lnSpc>
                <a:spcPct val="100000"/>
              </a:lnSpc>
              <a:spcBef>
                <a:spcPts val="2375"/>
              </a:spcBef>
            </a:pPr>
            <a:r>
              <a:rPr dirty="0" sz="1400" b="1">
                <a:solidFill>
                  <a:srgbClr val="4679B0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  <a:spcBef>
                <a:spcPts val="1075"/>
              </a:spcBef>
            </a:pPr>
            <a:r>
              <a:rPr dirty="0" sz="1400" b="1">
                <a:solidFill>
                  <a:srgbClr val="4679B0"/>
                </a:solidFill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97402" y="5885789"/>
            <a:ext cx="1543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4679B0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00250" y="5468873"/>
            <a:ext cx="771525" cy="274320"/>
          </a:xfrm>
          <a:custGeom>
            <a:avLst/>
            <a:gdLst/>
            <a:ahLst/>
            <a:cxnLst/>
            <a:rect l="l" t="t" r="r" b="b"/>
            <a:pathLst>
              <a:path w="771525" h="274320">
                <a:moveTo>
                  <a:pt x="0" y="68579"/>
                </a:moveTo>
                <a:lnTo>
                  <a:pt x="633983" y="68579"/>
                </a:lnTo>
                <a:lnTo>
                  <a:pt x="633983" y="0"/>
                </a:lnTo>
                <a:lnTo>
                  <a:pt x="771144" y="137159"/>
                </a:lnTo>
                <a:lnTo>
                  <a:pt x="633983" y="274319"/>
                </a:lnTo>
                <a:lnTo>
                  <a:pt x="633983" y="205739"/>
                </a:lnTo>
                <a:lnTo>
                  <a:pt x="0" y="205739"/>
                </a:lnTo>
                <a:lnTo>
                  <a:pt x="0" y="68579"/>
                </a:lnTo>
                <a:close/>
              </a:path>
            </a:pathLst>
          </a:custGeom>
          <a:ln w="38100">
            <a:solidFill>
              <a:srgbClr val="4679B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52004" y="1700783"/>
            <a:ext cx="1459992" cy="2831592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4497832" y="4783835"/>
            <a:ext cx="1875155" cy="1324610"/>
            <a:chOff x="4497832" y="4783835"/>
            <a:chExt cx="1875155" cy="1324610"/>
          </a:xfrm>
        </p:grpSpPr>
        <p:sp>
          <p:nvSpPr>
            <p:cNvPr id="29" name="object 29"/>
            <p:cNvSpPr/>
            <p:nvPr/>
          </p:nvSpPr>
          <p:spPr>
            <a:xfrm>
              <a:off x="4955286" y="4798313"/>
              <a:ext cx="807720" cy="1295400"/>
            </a:xfrm>
            <a:custGeom>
              <a:avLst/>
              <a:gdLst/>
              <a:ahLst/>
              <a:cxnLst/>
              <a:rect l="l" t="t" r="r" b="b"/>
              <a:pathLst>
                <a:path w="807720" h="1295400">
                  <a:moveTo>
                    <a:pt x="0" y="1295400"/>
                  </a:moveTo>
                  <a:lnTo>
                    <a:pt x="807720" y="1295400"/>
                  </a:lnTo>
                  <a:lnTo>
                    <a:pt x="807720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497832" y="5058790"/>
              <a:ext cx="1875155" cy="763270"/>
            </a:xfrm>
            <a:custGeom>
              <a:avLst/>
              <a:gdLst/>
              <a:ahLst/>
              <a:cxnLst/>
              <a:rect l="l" t="t" r="r" b="b"/>
              <a:pathLst>
                <a:path w="1875154" h="763270">
                  <a:moveTo>
                    <a:pt x="1875028" y="390398"/>
                  </a:moveTo>
                  <a:lnTo>
                    <a:pt x="1759966" y="322834"/>
                  </a:lnTo>
                  <a:lnTo>
                    <a:pt x="1751076" y="325120"/>
                  </a:lnTo>
                  <a:lnTo>
                    <a:pt x="1747012" y="332105"/>
                  </a:lnTo>
                  <a:lnTo>
                    <a:pt x="1743075" y="338963"/>
                  </a:lnTo>
                  <a:lnTo>
                    <a:pt x="1745361" y="347853"/>
                  </a:lnTo>
                  <a:lnTo>
                    <a:pt x="1792757" y="375666"/>
                  </a:lnTo>
                  <a:lnTo>
                    <a:pt x="1625447" y="375259"/>
                  </a:lnTo>
                  <a:lnTo>
                    <a:pt x="1709496" y="309473"/>
                  </a:lnTo>
                  <a:lnTo>
                    <a:pt x="1690497" y="357251"/>
                  </a:lnTo>
                  <a:lnTo>
                    <a:pt x="1688592" y="362331"/>
                  </a:lnTo>
                  <a:lnTo>
                    <a:pt x="1691005" y="368046"/>
                  </a:lnTo>
                  <a:lnTo>
                    <a:pt x="1701165" y="372110"/>
                  </a:lnTo>
                  <a:lnTo>
                    <a:pt x="1706880" y="369697"/>
                  </a:lnTo>
                  <a:lnTo>
                    <a:pt x="1746046" y="271145"/>
                  </a:lnTo>
                  <a:lnTo>
                    <a:pt x="1747774" y="266827"/>
                  </a:lnTo>
                  <a:lnTo>
                    <a:pt x="1638173" y="281813"/>
                  </a:lnTo>
                  <a:lnTo>
                    <a:pt x="1634363" y="286766"/>
                  </a:lnTo>
                  <a:lnTo>
                    <a:pt x="1635887" y="297688"/>
                  </a:lnTo>
                  <a:lnTo>
                    <a:pt x="1640840" y="301498"/>
                  </a:lnTo>
                  <a:lnTo>
                    <a:pt x="1697393" y="293687"/>
                  </a:lnTo>
                  <a:lnTo>
                    <a:pt x="1593723" y="374878"/>
                  </a:lnTo>
                  <a:lnTo>
                    <a:pt x="1271270" y="126365"/>
                  </a:lnTo>
                  <a:lnTo>
                    <a:pt x="1259078" y="142125"/>
                  </a:lnTo>
                  <a:lnTo>
                    <a:pt x="1561592" y="375107"/>
                  </a:lnTo>
                  <a:lnTo>
                    <a:pt x="966127" y="373634"/>
                  </a:lnTo>
                  <a:lnTo>
                    <a:pt x="1220711" y="176479"/>
                  </a:lnTo>
                  <a:lnTo>
                    <a:pt x="1201420" y="224282"/>
                  </a:lnTo>
                  <a:lnTo>
                    <a:pt x="1199388" y="229362"/>
                  </a:lnTo>
                  <a:lnTo>
                    <a:pt x="1201801" y="235204"/>
                  </a:lnTo>
                  <a:lnTo>
                    <a:pt x="1211961" y="239268"/>
                  </a:lnTo>
                  <a:lnTo>
                    <a:pt x="1217803" y="236855"/>
                  </a:lnTo>
                  <a:lnTo>
                    <a:pt x="1219835" y="231775"/>
                  </a:lnTo>
                  <a:lnTo>
                    <a:pt x="1257503" y="138430"/>
                  </a:lnTo>
                  <a:lnTo>
                    <a:pt x="1259205" y="134239"/>
                  </a:lnTo>
                  <a:lnTo>
                    <a:pt x="1154938" y="147955"/>
                  </a:lnTo>
                  <a:lnTo>
                    <a:pt x="1149477" y="148590"/>
                  </a:lnTo>
                  <a:lnTo>
                    <a:pt x="1145667" y="153670"/>
                  </a:lnTo>
                  <a:lnTo>
                    <a:pt x="1146429" y="159004"/>
                  </a:lnTo>
                  <a:lnTo>
                    <a:pt x="1147064" y="164465"/>
                  </a:lnTo>
                  <a:lnTo>
                    <a:pt x="1152017" y="168287"/>
                  </a:lnTo>
                  <a:lnTo>
                    <a:pt x="1208684" y="160832"/>
                  </a:lnTo>
                  <a:lnTo>
                    <a:pt x="934402" y="373176"/>
                  </a:lnTo>
                  <a:lnTo>
                    <a:pt x="902957" y="348259"/>
                  </a:lnTo>
                  <a:lnTo>
                    <a:pt x="902957" y="373468"/>
                  </a:lnTo>
                  <a:lnTo>
                    <a:pt x="896645" y="373456"/>
                  </a:lnTo>
                  <a:lnTo>
                    <a:pt x="896645" y="402412"/>
                  </a:lnTo>
                  <a:lnTo>
                    <a:pt x="452386" y="746353"/>
                  </a:lnTo>
                  <a:lnTo>
                    <a:pt x="417322" y="651713"/>
                  </a:lnTo>
                  <a:lnTo>
                    <a:pt x="411607" y="649084"/>
                  </a:lnTo>
                  <a:lnTo>
                    <a:pt x="401447" y="652881"/>
                  </a:lnTo>
                  <a:lnTo>
                    <a:pt x="398780" y="658583"/>
                  </a:lnTo>
                  <a:lnTo>
                    <a:pt x="418553" y="712038"/>
                  </a:lnTo>
                  <a:lnTo>
                    <a:pt x="39662" y="400278"/>
                  </a:lnTo>
                  <a:lnTo>
                    <a:pt x="896645" y="402412"/>
                  </a:lnTo>
                  <a:lnTo>
                    <a:pt x="896645" y="373456"/>
                  </a:lnTo>
                  <a:lnTo>
                    <a:pt x="38620" y="371309"/>
                  </a:lnTo>
                  <a:lnTo>
                    <a:pt x="417449" y="51625"/>
                  </a:lnTo>
                  <a:lnTo>
                    <a:pt x="400177" y="100203"/>
                  </a:lnTo>
                  <a:lnTo>
                    <a:pt x="398399" y="105410"/>
                  </a:lnTo>
                  <a:lnTo>
                    <a:pt x="401066" y="110998"/>
                  </a:lnTo>
                  <a:lnTo>
                    <a:pt x="406146" y="112903"/>
                  </a:lnTo>
                  <a:lnTo>
                    <a:pt x="411353" y="114681"/>
                  </a:lnTo>
                  <a:lnTo>
                    <a:pt x="417068" y="112014"/>
                  </a:lnTo>
                  <a:lnTo>
                    <a:pt x="418846" y="106807"/>
                  </a:lnTo>
                  <a:lnTo>
                    <a:pt x="451370" y="15519"/>
                  </a:lnTo>
                  <a:lnTo>
                    <a:pt x="902957" y="373468"/>
                  </a:lnTo>
                  <a:lnTo>
                    <a:pt x="902957" y="348259"/>
                  </a:lnTo>
                  <a:lnTo>
                    <a:pt x="463550" y="0"/>
                  </a:lnTo>
                  <a:lnTo>
                    <a:pt x="451396" y="15430"/>
                  </a:lnTo>
                  <a:lnTo>
                    <a:pt x="452335" y="12827"/>
                  </a:lnTo>
                  <a:lnTo>
                    <a:pt x="454152" y="7747"/>
                  </a:lnTo>
                  <a:lnTo>
                    <a:pt x="350520" y="25781"/>
                  </a:lnTo>
                  <a:lnTo>
                    <a:pt x="345059" y="26797"/>
                  </a:lnTo>
                  <a:lnTo>
                    <a:pt x="341503" y="31877"/>
                  </a:lnTo>
                  <a:lnTo>
                    <a:pt x="342392" y="37338"/>
                  </a:lnTo>
                  <a:lnTo>
                    <a:pt x="343408" y="42672"/>
                  </a:lnTo>
                  <a:lnTo>
                    <a:pt x="348488" y="46228"/>
                  </a:lnTo>
                  <a:lnTo>
                    <a:pt x="404736" y="36423"/>
                  </a:lnTo>
                  <a:lnTo>
                    <a:pt x="8102" y="371233"/>
                  </a:lnTo>
                  <a:lnTo>
                    <a:pt x="3302" y="371221"/>
                  </a:lnTo>
                  <a:lnTo>
                    <a:pt x="3302" y="375297"/>
                  </a:lnTo>
                  <a:lnTo>
                    <a:pt x="0" y="378079"/>
                  </a:lnTo>
                  <a:lnTo>
                    <a:pt x="3302" y="382016"/>
                  </a:lnTo>
                  <a:lnTo>
                    <a:pt x="3302" y="389356"/>
                  </a:lnTo>
                  <a:lnTo>
                    <a:pt x="0" y="393319"/>
                  </a:lnTo>
                  <a:lnTo>
                    <a:pt x="3302" y="396036"/>
                  </a:lnTo>
                  <a:lnTo>
                    <a:pt x="3302" y="400177"/>
                  </a:lnTo>
                  <a:lnTo>
                    <a:pt x="8343" y="400189"/>
                  </a:lnTo>
                  <a:lnTo>
                    <a:pt x="405892" y="727379"/>
                  </a:lnTo>
                  <a:lnTo>
                    <a:pt x="349631" y="718273"/>
                  </a:lnTo>
                  <a:lnTo>
                    <a:pt x="344551" y="721944"/>
                  </a:lnTo>
                  <a:lnTo>
                    <a:pt x="342773" y="732739"/>
                  </a:lnTo>
                  <a:lnTo>
                    <a:pt x="346456" y="737831"/>
                  </a:lnTo>
                  <a:lnTo>
                    <a:pt x="455803" y="755510"/>
                  </a:lnTo>
                  <a:lnTo>
                    <a:pt x="453999" y="750671"/>
                  </a:lnTo>
                  <a:lnTo>
                    <a:pt x="453910" y="750443"/>
                  </a:lnTo>
                  <a:lnTo>
                    <a:pt x="463550" y="762825"/>
                  </a:lnTo>
                  <a:lnTo>
                    <a:pt x="928852" y="402488"/>
                  </a:lnTo>
                  <a:lnTo>
                    <a:pt x="939609" y="402513"/>
                  </a:lnTo>
                  <a:lnTo>
                    <a:pt x="1210538" y="617258"/>
                  </a:lnTo>
                  <a:lnTo>
                    <a:pt x="1154049" y="609180"/>
                  </a:lnTo>
                  <a:lnTo>
                    <a:pt x="1149096" y="612940"/>
                  </a:lnTo>
                  <a:lnTo>
                    <a:pt x="1147572" y="623773"/>
                  </a:lnTo>
                  <a:lnTo>
                    <a:pt x="1151255" y="628789"/>
                  </a:lnTo>
                  <a:lnTo>
                    <a:pt x="1260856" y="644461"/>
                  </a:lnTo>
                  <a:lnTo>
                    <a:pt x="1259103" y="640016"/>
                  </a:lnTo>
                  <a:lnTo>
                    <a:pt x="1222502" y="546481"/>
                  </a:lnTo>
                  <a:lnTo>
                    <a:pt x="1220597" y="541388"/>
                  </a:lnTo>
                  <a:lnTo>
                    <a:pt x="1214882" y="538873"/>
                  </a:lnTo>
                  <a:lnTo>
                    <a:pt x="1209675" y="540854"/>
                  </a:lnTo>
                  <a:lnTo>
                    <a:pt x="1204595" y="542848"/>
                  </a:lnTo>
                  <a:lnTo>
                    <a:pt x="1202055" y="548601"/>
                  </a:lnTo>
                  <a:lnTo>
                    <a:pt x="1204087" y="553694"/>
                  </a:lnTo>
                  <a:lnTo>
                    <a:pt x="1222870" y="601751"/>
                  </a:lnTo>
                  <a:lnTo>
                    <a:pt x="971550" y="402590"/>
                  </a:lnTo>
                  <a:lnTo>
                    <a:pt x="1556461" y="404050"/>
                  </a:lnTo>
                  <a:lnTo>
                    <a:pt x="1259078" y="636930"/>
                  </a:lnTo>
                  <a:lnTo>
                    <a:pt x="1271270" y="652526"/>
                  </a:lnTo>
                  <a:lnTo>
                    <a:pt x="1588579" y="404126"/>
                  </a:lnTo>
                  <a:lnTo>
                    <a:pt x="1599311" y="404152"/>
                  </a:lnTo>
                  <a:lnTo>
                    <a:pt x="1705152" y="485648"/>
                  </a:lnTo>
                  <a:lnTo>
                    <a:pt x="1654048" y="479044"/>
                  </a:lnTo>
                  <a:lnTo>
                    <a:pt x="1648587" y="478409"/>
                  </a:lnTo>
                  <a:lnTo>
                    <a:pt x="1643634" y="482219"/>
                  </a:lnTo>
                  <a:lnTo>
                    <a:pt x="1642872" y="487553"/>
                  </a:lnTo>
                  <a:lnTo>
                    <a:pt x="1642237" y="493014"/>
                  </a:lnTo>
                  <a:lnTo>
                    <a:pt x="1646047" y="497967"/>
                  </a:lnTo>
                  <a:lnTo>
                    <a:pt x="1651508" y="498729"/>
                  </a:lnTo>
                  <a:lnTo>
                    <a:pt x="1755775" y="512191"/>
                  </a:lnTo>
                  <a:lnTo>
                    <a:pt x="1754060" y="508000"/>
                  </a:lnTo>
                  <a:lnTo>
                    <a:pt x="1716151" y="414655"/>
                  </a:lnTo>
                  <a:lnTo>
                    <a:pt x="1714119" y="409702"/>
                  </a:lnTo>
                  <a:lnTo>
                    <a:pt x="1708277" y="407162"/>
                  </a:lnTo>
                  <a:lnTo>
                    <a:pt x="1703197" y="409321"/>
                  </a:lnTo>
                  <a:lnTo>
                    <a:pt x="1698244" y="411353"/>
                  </a:lnTo>
                  <a:lnTo>
                    <a:pt x="1695704" y="417068"/>
                  </a:lnTo>
                  <a:lnTo>
                    <a:pt x="1697863" y="422148"/>
                  </a:lnTo>
                  <a:lnTo>
                    <a:pt x="1717268" y="470065"/>
                  </a:lnTo>
                  <a:lnTo>
                    <a:pt x="1631823" y="404228"/>
                  </a:lnTo>
                  <a:lnTo>
                    <a:pt x="1792757" y="404622"/>
                  </a:lnTo>
                  <a:lnTo>
                    <a:pt x="1752092" y="428244"/>
                  </a:lnTo>
                  <a:lnTo>
                    <a:pt x="1745107" y="432181"/>
                  </a:lnTo>
                  <a:lnTo>
                    <a:pt x="1742821" y="441071"/>
                  </a:lnTo>
                  <a:lnTo>
                    <a:pt x="1746758" y="447929"/>
                  </a:lnTo>
                  <a:lnTo>
                    <a:pt x="1750822" y="454914"/>
                  </a:lnTo>
                  <a:lnTo>
                    <a:pt x="1759712" y="457200"/>
                  </a:lnTo>
                  <a:lnTo>
                    <a:pt x="1850263" y="404749"/>
                  </a:lnTo>
                  <a:lnTo>
                    <a:pt x="1875028" y="390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605273" y="4876546"/>
            <a:ext cx="85280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78155" algn="l"/>
              </a:tabLst>
            </a:pPr>
            <a:r>
              <a:rPr dirty="0" sz="1400" spc="-5">
                <a:latin typeface="Arial"/>
                <a:cs typeface="Arial"/>
              </a:rPr>
              <a:t>n</a:t>
            </a:r>
            <a:r>
              <a:rPr dirty="0" sz="1400">
                <a:latin typeface="Arial"/>
                <a:cs typeface="Arial"/>
              </a:rPr>
              <a:t>=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n=</a:t>
            </a:r>
            <a:r>
              <a:rPr dirty="0" sz="1400">
                <a:latin typeface="Arial"/>
                <a:cs typeface="Arial"/>
              </a:rPr>
              <a:t>-</a:t>
            </a:r>
            <a:r>
              <a:rPr dirty="0" sz="1400">
                <a:latin typeface="Arial"/>
                <a:cs typeface="Arial"/>
              </a:rPr>
              <a:t>1  </a:t>
            </a:r>
            <a:r>
              <a:rPr dirty="0" sz="140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1168" y="6554037"/>
            <a:ext cx="27432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 sz="1400">
                <a:solidFill>
                  <a:srgbClr val="51848E"/>
                </a:solidFill>
                <a:latin typeface="Arial"/>
                <a:cs typeface="Arial"/>
              </a:rPr>
              <a:t>13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05754" y="6549160"/>
            <a:ext cx="90678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35673" y="5545810"/>
            <a:ext cx="1541780" cy="31115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265"/>
              </a:lnSpc>
            </a:pP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负折射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成像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35673" y="5911570"/>
            <a:ext cx="1541780" cy="31115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265"/>
              </a:lnSpc>
            </a:pP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有什么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用？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03620" y="4753736"/>
            <a:ext cx="1236980" cy="31115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265"/>
              </a:lnSpc>
            </a:pPr>
            <a:r>
              <a:rPr dirty="0" sz="2400" spc="5" b="1">
                <a:solidFill>
                  <a:srgbClr val="FF0000"/>
                </a:solidFill>
                <a:latin typeface="华文新魏"/>
                <a:cs typeface="华文新魏"/>
              </a:rPr>
              <a:t>正常折射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59827" y="4753736"/>
            <a:ext cx="932180" cy="31115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1270">
              <a:lnSpc>
                <a:spcPts val="2265"/>
              </a:lnSpc>
            </a:pPr>
            <a:r>
              <a:rPr dirty="0" sz="2400" spc="5" b="1">
                <a:solidFill>
                  <a:srgbClr val="FF0000"/>
                </a:solidFill>
                <a:latin typeface="华文新魏"/>
                <a:cs typeface="华文新魏"/>
              </a:rPr>
              <a:t>负折射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99332" y="5964135"/>
            <a:ext cx="932180" cy="23367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5"/>
              </a:lnSpc>
            </a:pPr>
            <a:r>
              <a:rPr dirty="0" sz="1800" spc="5" b="1">
                <a:solidFill>
                  <a:srgbClr val="FF0000"/>
                </a:solidFill>
                <a:latin typeface="华文新魏"/>
                <a:cs typeface="华文新魏"/>
              </a:rPr>
              <a:t>左手材料</a:t>
            </a:r>
            <a:endParaRPr sz="1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0545"/>
            <a:ext cx="40938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5"/>
              <a:t>二、</a:t>
            </a:r>
            <a:r>
              <a:rPr dirty="0" sz="3200"/>
              <a:t>超材</a:t>
            </a:r>
            <a:r>
              <a:rPr dirty="0" sz="3200" spc="-15"/>
              <a:t>料</a:t>
            </a:r>
            <a:r>
              <a:rPr dirty="0" sz="3200"/>
              <a:t>概念</a:t>
            </a:r>
            <a:r>
              <a:rPr dirty="0" sz="3200" spc="-15"/>
              <a:t>及</a:t>
            </a:r>
            <a:r>
              <a:rPr dirty="0" sz="3200"/>
              <a:t>内涵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960" y="1196339"/>
            <a:ext cx="6391655" cy="36012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5239" y="4884801"/>
            <a:ext cx="8206105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299720" algn="l"/>
              </a:tabLst>
            </a:pPr>
            <a:r>
              <a:rPr dirty="0" sz="1800" spc="-5">
                <a:solidFill>
                  <a:srgbClr val="444444"/>
                </a:solidFill>
                <a:latin typeface="华文新魏"/>
                <a:cs typeface="华文新魏"/>
              </a:rPr>
              <a:t>1996</a:t>
            </a:r>
            <a:r>
              <a:rPr dirty="0" sz="1800">
                <a:solidFill>
                  <a:srgbClr val="444444"/>
                </a:solidFill>
                <a:latin typeface="华文新魏"/>
                <a:cs typeface="华文新魏"/>
              </a:rPr>
              <a:t>年，英国帝国理工的约翰·彭德里（John</a:t>
            </a:r>
            <a:r>
              <a:rPr dirty="0" sz="1800" spc="-85">
                <a:solidFill>
                  <a:srgbClr val="444444"/>
                </a:solidFill>
                <a:latin typeface="华文新魏"/>
                <a:cs typeface="华文新魏"/>
              </a:rPr>
              <a:t> </a:t>
            </a:r>
            <a:r>
              <a:rPr dirty="0" sz="1800">
                <a:solidFill>
                  <a:srgbClr val="444444"/>
                </a:solidFill>
                <a:latin typeface="华文新魏"/>
                <a:cs typeface="华文新魏"/>
              </a:rPr>
              <a:t>Pendry，图左）从理论上论证了 负折射材料的存在。</a:t>
            </a:r>
            <a:endParaRPr sz="18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44444"/>
              </a:buClr>
              <a:buFont typeface="Wingdings"/>
              <a:buChar char=""/>
            </a:pPr>
            <a:endParaRPr sz="125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"/>
              <a:tabLst>
                <a:tab pos="299720" algn="l"/>
              </a:tabLst>
            </a:pPr>
            <a:r>
              <a:rPr dirty="0" sz="1800" spc="-5">
                <a:solidFill>
                  <a:srgbClr val="444444"/>
                </a:solidFill>
                <a:latin typeface="华文新魏"/>
                <a:cs typeface="华文新魏"/>
              </a:rPr>
              <a:t>2001</a:t>
            </a:r>
            <a:r>
              <a:rPr dirty="0" sz="1800">
                <a:solidFill>
                  <a:srgbClr val="444444"/>
                </a:solidFill>
                <a:latin typeface="华文新魏"/>
                <a:cs typeface="华文新魏"/>
              </a:rPr>
              <a:t>年，美国杜克大学的戴维·R·史密斯（David</a:t>
            </a:r>
            <a:r>
              <a:rPr dirty="0" sz="1800" spc="-20">
                <a:solidFill>
                  <a:srgbClr val="444444"/>
                </a:solidFill>
                <a:latin typeface="华文新魏"/>
                <a:cs typeface="华文新魏"/>
              </a:rPr>
              <a:t> </a:t>
            </a:r>
            <a:r>
              <a:rPr dirty="0" sz="1800">
                <a:solidFill>
                  <a:srgbClr val="444444"/>
                </a:solidFill>
                <a:latin typeface="华文新魏"/>
                <a:cs typeface="华文新魏"/>
              </a:rPr>
              <a:t>R.</a:t>
            </a:r>
            <a:r>
              <a:rPr dirty="0" sz="1800" spc="-20">
                <a:solidFill>
                  <a:srgbClr val="444444"/>
                </a:solidFill>
                <a:latin typeface="华文新魏"/>
                <a:cs typeface="华文新魏"/>
              </a:rPr>
              <a:t> </a:t>
            </a:r>
            <a:r>
              <a:rPr dirty="0" sz="1800">
                <a:solidFill>
                  <a:srgbClr val="444444"/>
                </a:solidFill>
                <a:latin typeface="华文新魏"/>
                <a:cs typeface="华文新魏"/>
              </a:rPr>
              <a:t>Smith，图右）通过实验</a:t>
            </a:r>
            <a:endParaRPr sz="18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</a:pPr>
            <a:r>
              <a:rPr dirty="0" sz="1800" spc="-5">
                <a:solidFill>
                  <a:srgbClr val="444444"/>
                </a:solidFill>
                <a:latin typeface="华文新魏"/>
                <a:cs typeface="华文新魏"/>
              </a:rPr>
              <a:t>验证了负折射现象，从此开启了超材料研究大幕。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168" y="6554037"/>
            <a:ext cx="27432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 sz="1400">
                <a:solidFill>
                  <a:srgbClr val="51848E"/>
                </a:solidFill>
                <a:latin typeface="Arial"/>
                <a:cs typeface="Arial"/>
              </a:rPr>
              <a:t>13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5754" y="6549160"/>
            <a:ext cx="90678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6764" y="1912620"/>
            <a:ext cx="9182100" cy="2522220"/>
            <a:chOff x="-16764" y="1912620"/>
            <a:chExt cx="9182100" cy="2522220"/>
          </a:xfrm>
        </p:grpSpPr>
        <p:sp>
          <p:nvSpPr>
            <p:cNvPr id="3" name="object 3"/>
            <p:cNvSpPr/>
            <p:nvPr/>
          </p:nvSpPr>
          <p:spPr>
            <a:xfrm>
              <a:off x="2285" y="1931670"/>
              <a:ext cx="9144000" cy="2484120"/>
            </a:xfrm>
            <a:custGeom>
              <a:avLst/>
              <a:gdLst/>
              <a:ahLst/>
              <a:cxnLst/>
              <a:rect l="l" t="t" r="r" b="b"/>
              <a:pathLst>
                <a:path w="9144000" h="2484120">
                  <a:moveTo>
                    <a:pt x="9144000" y="0"/>
                  </a:moveTo>
                  <a:lnTo>
                    <a:pt x="0" y="0"/>
                  </a:lnTo>
                  <a:lnTo>
                    <a:pt x="0" y="2484119"/>
                  </a:lnTo>
                  <a:lnTo>
                    <a:pt x="9144000" y="248411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85" y="1931670"/>
              <a:ext cx="9144000" cy="2484120"/>
            </a:xfrm>
            <a:custGeom>
              <a:avLst/>
              <a:gdLst/>
              <a:ahLst/>
              <a:cxnLst/>
              <a:rect l="l" t="t" r="r" b="b"/>
              <a:pathLst>
                <a:path w="9144000" h="2484120">
                  <a:moveTo>
                    <a:pt x="0" y="2484119"/>
                  </a:moveTo>
                  <a:lnTo>
                    <a:pt x="9144000" y="24841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84119"/>
                  </a:lnTo>
                  <a:close/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-18288" y="4506467"/>
            <a:ext cx="9182100" cy="91440"/>
            <a:chOff x="-18288" y="4506467"/>
            <a:chExt cx="9182100" cy="91440"/>
          </a:xfrm>
        </p:grpSpPr>
        <p:sp>
          <p:nvSpPr>
            <p:cNvPr id="6" name="object 6"/>
            <p:cNvSpPr/>
            <p:nvPr/>
          </p:nvSpPr>
          <p:spPr>
            <a:xfrm>
              <a:off x="761" y="4525517"/>
              <a:ext cx="9144000" cy="53340"/>
            </a:xfrm>
            <a:custGeom>
              <a:avLst/>
              <a:gdLst/>
              <a:ahLst/>
              <a:cxnLst/>
              <a:rect l="l" t="t" r="r" b="b"/>
              <a:pathLst>
                <a:path w="9144000" h="53339">
                  <a:moveTo>
                    <a:pt x="9144000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9144000" y="5333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1" y="4525517"/>
              <a:ext cx="9144000" cy="53340"/>
            </a:xfrm>
            <a:custGeom>
              <a:avLst/>
              <a:gdLst/>
              <a:ahLst/>
              <a:cxnLst/>
              <a:rect l="l" t="t" r="r" b="b"/>
              <a:pathLst>
                <a:path w="9144000" h="53339">
                  <a:moveTo>
                    <a:pt x="0" y="53339"/>
                  </a:moveTo>
                  <a:lnTo>
                    <a:pt x="9144000" y="5333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3339"/>
                  </a:lnTo>
                  <a:close/>
                </a:path>
              </a:pathLst>
            </a:custGeom>
            <a:ln w="3809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-18288" y="1761744"/>
            <a:ext cx="9182100" cy="91440"/>
            <a:chOff x="-18288" y="1761744"/>
            <a:chExt cx="9182100" cy="91440"/>
          </a:xfrm>
        </p:grpSpPr>
        <p:sp>
          <p:nvSpPr>
            <p:cNvPr id="9" name="object 9"/>
            <p:cNvSpPr/>
            <p:nvPr/>
          </p:nvSpPr>
          <p:spPr>
            <a:xfrm>
              <a:off x="761" y="1780794"/>
              <a:ext cx="9144000" cy="53340"/>
            </a:xfrm>
            <a:custGeom>
              <a:avLst/>
              <a:gdLst/>
              <a:ahLst/>
              <a:cxnLst/>
              <a:rect l="l" t="t" r="r" b="b"/>
              <a:pathLst>
                <a:path w="9144000" h="53339">
                  <a:moveTo>
                    <a:pt x="9144000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9144000" y="5333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1" y="1780794"/>
              <a:ext cx="9144000" cy="53340"/>
            </a:xfrm>
            <a:custGeom>
              <a:avLst/>
              <a:gdLst/>
              <a:ahLst/>
              <a:cxnLst/>
              <a:rect l="l" t="t" r="r" b="b"/>
              <a:pathLst>
                <a:path w="9144000" h="53339">
                  <a:moveTo>
                    <a:pt x="0" y="53339"/>
                  </a:moveTo>
                  <a:lnTo>
                    <a:pt x="9144000" y="5333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3339"/>
                  </a:lnTo>
                  <a:close/>
                </a:path>
              </a:pathLst>
            </a:custGeom>
            <a:ln w="38099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"/>
            <a:ext cx="9144000" cy="119786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30651" y="2345562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/>
              <a:t>科学的洗礼</a:t>
            </a:r>
            <a:endParaRPr sz="4000"/>
          </a:p>
        </p:txBody>
      </p:sp>
      <p:sp>
        <p:nvSpPr>
          <p:cNvPr id="14" name="object 14"/>
          <p:cNvSpPr txBox="1"/>
          <p:nvPr/>
        </p:nvSpPr>
        <p:spPr>
          <a:xfrm>
            <a:off x="2160777" y="3260216"/>
            <a:ext cx="511048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FFFFFF"/>
                </a:solidFill>
                <a:latin typeface="华文新魏"/>
                <a:cs typeface="华文新魏"/>
              </a:rPr>
              <a:t>——超材料</a:t>
            </a:r>
            <a:r>
              <a:rPr dirty="0" sz="4000" spc="-10" b="1">
                <a:solidFill>
                  <a:srgbClr val="FFFFFF"/>
                </a:solidFill>
                <a:latin typeface="华文新魏"/>
                <a:cs typeface="华文新魏"/>
              </a:rPr>
              <a:t>的来</a:t>
            </a:r>
            <a:r>
              <a:rPr dirty="0" sz="4000" spc="5" b="1">
                <a:solidFill>
                  <a:srgbClr val="FFFFFF"/>
                </a:solidFill>
                <a:latin typeface="华文新魏"/>
                <a:cs typeface="华文新魏"/>
              </a:rPr>
              <a:t>世</a:t>
            </a:r>
            <a:r>
              <a:rPr dirty="0" sz="4000" spc="-10" b="1">
                <a:solidFill>
                  <a:srgbClr val="FFFFFF"/>
                </a:solidFill>
                <a:latin typeface="华文新魏"/>
                <a:cs typeface="华文新魏"/>
              </a:rPr>
              <a:t>今生</a:t>
            </a:r>
            <a:endParaRPr sz="4000">
              <a:latin typeface="华文新魏"/>
              <a:cs typeface="华文新魏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41" y="4584883"/>
            <a:ext cx="7783195" cy="1489710"/>
          </a:xfrm>
          <a:prstGeom prst="rect">
            <a:avLst/>
          </a:prstGeom>
        </p:spPr>
        <p:txBody>
          <a:bodyPr wrap="square" lIns="0" tIns="2571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025"/>
              </a:spcBef>
              <a:tabLst>
                <a:tab pos="2012950" algn="l"/>
              </a:tabLst>
            </a:pP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徐  卓	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  <a:hlinkClick r:id="rId3"/>
              </a:rPr>
              <a:t>xuzhuo@xjtu.edu.cn</a:t>
            </a:r>
            <a:endParaRPr sz="3200">
              <a:latin typeface="华文新魏"/>
              <a:cs typeface="华文新魏"/>
            </a:endParaRPr>
          </a:p>
          <a:p>
            <a:pPr algn="r" marR="36830">
              <a:lnSpc>
                <a:spcPct val="100000"/>
              </a:lnSpc>
              <a:spcBef>
                <a:spcPts val="1920"/>
              </a:spcBef>
            </a:pPr>
            <a:r>
              <a:rPr dirty="0" sz="3200" spc="5" b="1">
                <a:solidFill>
                  <a:srgbClr val="FF0000"/>
                </a:solidFill>
                <a:latin typeface="华文新魏"/>
                <a:cs typeface="华文新魏"/>
              </a:rPr>
              <a:t>电子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学院</a:t>
            </a:r>
            <a:r>
              <a:rPr dirty="0" sz="3200" spc="-15" b="1">
                <a:solidFill>
                  <a:srgbClr val="FF0000"/>
                </a:solidFill>
                <a:latin typeface="华文新魏"/>
                <a:cs typeface="华文新魏"/>
              </a:rPr>
              <a:t>电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子陶</a:t>
            </a:r>
            <a:r>
              <a:rPr dirty="0" sz="3200" spc="-15" b="1">
                <a:solidFill>
                  <a:srgbClr val="FF0000"/>
                </a:solidFill>
                <a:latin typeface="华文新魏"/>
                <a:cs typeface="华文新魏"/>
              </a:rPr>
              <a:t>瓷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与器</a:t>
            </a:r>
            <a:r>
              <a:rPr dirty="0" sz="3200" spc="-15" b="1">
                <a:solidFill>
                  <a:srgbClr val="FF0000"/>
                </a:solidFill>
                <a:latin typeface="华文新魏"/>
                <a:cs typeface="华文新魏"/>
              </a:rPr>
              <a:t>件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教育</a:t>
            </a:r>
            <a:r>
              <a:rPr dirty="0" sz="3200" spc="-15" b="1">
                <a:solidFill>
                  <a:srgbClr val="FF0000"/>
                </a:solidFill>
                <a:latin typeface="华文新魏"/>
                <a:cs typeface="华文新魏"/>
              </a:rPr>
              <a:t>部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重点</a:t>
            </a:r>
            <a:r>
              <a:rPr dirty="0" sz="3200" spc="-15" b="1">
                <a:solidFill>
                  <a:srgbClr val="FF0000"/>
                </a:solidFill>
                <a:latin typeface="华文新魏"/>
                <a:cs typeface="华文新魏"/>
              </a:rPr>
              <a:t>实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验室</a:t>
            </a:r>
            <a:endParaRPr sz="32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3385" y="1119378"/>
            <a:ext cx="40906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800000"/>
                </a:solidFill>
              </a:rPr>
              <a:t>负折射材料</a:t>
            </a:r>
            <a:r>
              <a:rPr dirty="0" sz="4000" spc="-10">
                <a:solidFill>
                  <a:srgbClr val="800000"/>
                </a:solidFill>
              </a:rPr>
              <a:t>的研制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515112" y="1757172"/>
            <a:ext cx="8084184" cy="4806315"/>
            <a:chOff x="515112" y="1757172"/>
            <a:chExt cx="8084184" cy="4806315"/>
          </a:xfrm>
        </p:grpSpPr>
        <p:sp>
          <p:nvSpPr>
            <p:cNvPr id="4" name="object 4"/>
            <p:cNvSpPr/>
            <p:nvPr/>
          </p:nvSpPr>
          <p:spPr>
            <a:xfrm>
              <a:off x="629412" y="1825752"/>
              <a:ext cx="7886700" cy="4351020"/>
            </a:xfrm>
            <a:custGeom>
              <a:avLst/>
              <a:gdLst/>
              <a:ahLst/>
              <a:cxnLst/>
              <a:rect l="l" t="t" r="r" b="b"/>
              <a:pathLst>
                <a:path w="7886700" h="4351020">
                  <a:moveTo>
                    <a:pt x="7886700" y="0"/>
                  </a:moveTo>
                  <a:lnTo>
                    <a:pt x="0" y="0"/>
                  </a:lnTo>
                  <a:lnTo>
                    <a:pt x="0" y="4351020"/>
                  </a:lnTo>
                  <a:lnTo>
                    <a:pt x="7886700" y="4351020"/>
                  </a:lnTo>
                  <a:lnTo>
                    <a:pt x="7886700" y="0"/>
                  </a:lnTo>
                  <a:close/>
                </a:path>
              </a:pathLst>
            </a:custGeom>
            <a:solidFill>
              <a:srgbClr val="E8E2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112" y="1773936"/>
              <a:ext cx="698754" cy="7292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248" y="1757172"/>
              <a:ext cx="1235202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344" y="1757172"/>
              <a:ext cx="2600706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2944" y="1757172"/>
              <a:ext cx="2341626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7464" y="1757172"/>
              <a:ext cx="1892045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2404" y="1757172"/>
              <a:ext cx="1556766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248" y="2183891"/>
              <a:ext cx="7584185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248" y="2610611"/>
              <a:ext cx="7584185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248" y="3037332"/>
              <a:ext cx="6872478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112" y="3566160"/>
              <a:ext cx="698754" cy="7292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248" y="3549395"/>
              <a:ext cx="6517385" cy="78714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91527" y="3549395"/>
              <a:ext cx="1038605" cy="7871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1248" y="3976116"/>
              <a:ext cx="4636770" cy="78714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0912" y="3976116"/>
              <a:ext cx="823722" cy="78714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7527" y="3976116"/>
              <a:ext cx="1689353" cy="78714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89776" y="3976116"/>
              <a:ext cx="1888998" cy="78714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248" y="4402836"/>
              <a:ext cx="1893569" cy="7871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112" y="4931664"/>
              <a:ext cx="698754" cy="7292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248" y="4914900"/>
              <a:ext cx="7584185" cy="7871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1248" y="5341619"/>
              <a:ext cx="5093970" cy="78714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68112" y="5341619"/>
              <a:ext cx="2440686" cy="7871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1248" y="5775960"/>
              <a:ext cx="2154174" cy="7871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28316" y="5775960"/>
              <a:ext cx="823721" cy="78714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4932" y="5775960"/>
              <a:ext cx="1201673" cy="78714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19500" y="5775960"/>
              <a:ext cx="1888998" cy="78714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23688" y="5737860"/>
              <a:ext cx="823722" cy="78714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07542" y="1831593"/>
            <a:ext cx="7660005" cy="4471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51848E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2001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年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杜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克大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学的David</a:t>
            </a:r>
            <a:r>
              <a:rPr dirty="0" sz="2800" spc="-35" b="1">
                <a:solidFill>
                  <a:srgbClr val="0000FF"/>
                </a:solidFill>
                <a:latin typeface="华文新魏"/>
                <a:cs typeface="华文新魏"/>
              </a:rPr>
              <a:t> 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Smith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等人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根</a:t>
            </a: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据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Pendry  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等人的建议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，利用以铜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为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主的复合材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料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首次制 造出在微波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波段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具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有负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介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电常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数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、负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磁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导率的 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物质，并观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察到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了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其中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的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反常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折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射定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律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。</a:t>
            </a:r>
            <a:endParaRPr sz="2800">
              <a:latin typeface="华文新魏"/>
              <a:cs typeface="华文新魏"/>
            </a:endParaRPr>
          </a:p>
          <a:p>
            <a:pPr marL="355600" marR="125095" indent="-342900">
              <a:lnSpc>
                <a:spcPct val="100000"/>
              </a:lnSpc>
              <a:spcBef>
                <a:spcPts val="675"/>
              </a:spcBef>
              <a:buClr>
                <a:srgbClr val="51848E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负的介电常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数可以由长</a:t>
            </a: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金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属导线阵列</a:t>
            </a:r>
            <a:r>
              <a:rPr dirty="0" sz="2800" spc="5" b="1">
                <a:solidFill>
                  <a:srgbClr val="800000"/>
                </a:solidFill>
                <a:latin typeface="华文新魏"/>
                <a:cs typeface="华文新魏"/>
              </a:rPr>
              <a:t>（the  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array</a:t>
            </a:r>
            <a:r>
              <a:rPr dirty="0" sz="2800" spc="-30" b="1">
                <a:solidFill>
                  <a:srgbClr val="800000"/>
                </a:solidFill>
                <a:latin typeface="华文新魏"/>
                <a:cs typeface="华文新魏"/>
              </a:rPr>
              <a:t> </a:t>
            </a: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of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 </a:t>
            </a: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long</a:t>
            </a:r>
            <a:r>
              <a:rPr dirty="0" sz="2800" spc="-20" b="1">
                <a:solidFill>
                  <a:srgbClr val="800000"/>
                </a:solidFill>
                <a:latin typeface="华文新魏"/>
                <a:cs typeface="华文新魏"/>
              </a:rPr>
              <a:t> </a:t>
            </a: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metallic</a:t>
            </a:r>
            <a:r>
              <a:rPr dirty="0" sz="2800" spc="-40" b="1">
                <a:solidFill>
                  <a:srgbClr val="800000"/>
                </a:solidFill>
                <a:latin typeface="华文新魏"/>
                <a:cs typeface="华文新魏"/>
              </a:rPr>
              <a:t> </a:t>
            </a: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wires，ALMWs）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这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种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结 </a:t>
            </a: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构获得。</a:t>
            </a:r>
            <a:endParaRPr sz="2800">
              <a:latin typeface="华文新魏"/>
              <a:cs typeface="华文新魏"/>
            </a:endParaRPr>
          </a:p>
          <a:p>
            <a:pPr marL="355600" marR="183515" indent="-342900">
              <a:lnSpc>
                <a:spcPct val="100899"/>
              </a:lnSpc>
              <a:spcBef>
                <a:spcPts val="645"/>
              </a:spcBef>
              <a:buClr>
                <a:srgbClr val="51848E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800" b="1">
                <a:latin typeface="华文新魏"/>
                <a:cs typeface="华文新魏"/>
              </a:rPr>
              <a:t>负的磁导率</a:t>
            </a:r>
            <a:r>
              <a:rPr dirty="0" sz="2800" spc="-5" b="1">
                <a:latin typeface="华文新魏"/>
                <a:cs typeface="华文新魏"/>
              </a:rPr>
              <a:t>可以由微型</a:t>
            </a:r>
            <a:r>
              <a:rPr dirty="0" sz="2800" b="1">
                <a:latin typeface="华文新魏"/>
                <a:cs typeface="华文新魏"/>
              </a:rPr>
              <a:t>金</a:t>
            </a:r>
            <a:r>
              <a:rPr dirty="0" sz="2800" spc="-5" b="1">
                <a:latin typeface="华文新魏"/>
                <a:cs typeface="华文新魏"/>
              </a:rPr>
              <a:t>属共振器，</a:t>
            </a:r>
            <a:r>
              <a:rPr dirty="0" sz="2800" b="1">
                <a:latin typeface="华文新魏"/>
                <a:cs typeface="华文新魏"/>
              </a:rPr>
              <a:t>比</a:t>
            </a:r>
            <a:r>
              <a:rPr dirty="0" sz="2800" spc="-5" b="1">
                <a:latin typeface="华文新魏"/>
                <a:cs typeface="华文新魏"/>
              </a:rPr>
              <a:t>如具有 </a:t>
            </a:r>
            <a:r>
              <a:rPr dirty="0" sz="2800" spc="-5" b="1">
                <a:latin typeface="华文新魏"/>
                <a:cs typeface="华文新魏"/>
              </a:rPr>
              <a:t>高磁化率的</a:t>
            </a:r>
            <a:r>
              <a:rPr dirty="0" sz="2800" spc="-10" b="1">
                <a:latin typeface="华文新魏"/>
                <a:cs typeface="华文新魏"/>
              </a:rPr>
              <a:t>开口</a:t>
            </a:r>
            <a:r>
              <a:rPr dirty="0" sz="2800" spc="-5" b="1">
                <a:latin typeface="华文新魏"/>
                <a:cs typeface="华文新魏"/>
              </a:rPr>
              <a:t>环</a:t>
            </a:r>
            <a:r>
              <a:rPr dirty="0" sz="2800" spc="-10" b="1">
                <a:latin typeface="华文新魏"/>
                <a:cs typeface="华文新魏"/>
              </a:rPr>
              <a:t>形共</a:t>
            </a:r>
            <a:r>
              <a:rPr dirty="0" sz="2800" spc="-5" b="1">
                <a:latin typeface="华文新魏"/>
                <a:cs typeface="华文新魏"/>
              </a:rPr>
              <a:t>振</a:t>
            </a:r>
            <a:r>
              <a:rPr dirty="0" sz="2800" spc="-10" b="1">
                <a:latin typeface="华文新魏"/>
                <a:cs typeface="华文新魏"/>
              </a:rPr>
              <a:t>器</a:t>
            </a:r>
            <a:r>
              <a:rPr dirty="0" sz="2800" b="1">
                <a:latin typeface="华文新魏"/>
                <a:cs typeface="华文新魏"/>
              </a:rPr>
              <a:t>（the</a:t>
            </a:r>
            <a:r>
              <a:rPr dirty="0" sz="2800" spc="-35" b="1">
                <a:latin typeface="华文新魏"/>
                <a:cs typeface="华文新魏"/>
              </a:rPr>
              <a:t> </a:t>
            </a:r>
            <a:r>
              <a:rPr dirty="0" sz="2800" b="1">
                <a:latin typeface="华文新魏"/>
                <a:cs typeface="华文新魏"/>
              </a:rPr>
              <a:t>split</a:t>
            </a:r>
            <a:r>
              <a:rPr dirty="0" sz="2800" spc="-35" b="1">
                <a:latin typeface="华文新魏"/>
                <a:cs typeface="华文新魏"/>
              </a:rPr>
              <a:t> </a:t>
            </a:r>
            <a:r>
              <a:rPr dirty="0" sz="2800" b="1">
                <a:latin typeface="华文新魏"/>
                <a:cs typeface="华文新魏"/>
              </a:rPr>
              <a:t>ring  resonators</a:t>
            </a:r>
            <a:r>
              <a:rPr dirty="0" sz="2800" spc="-25" b="1">
                <a:latin typeface="华文新魏"/>
                <a:cs typeface="华文新魏"/>
              </a:rPr>
              <a:t> </a:t>
            </a:r>
            <a:r>
              <a:rPr dirty="0" sz="2800" b="1">
                <a:latin typeface="华文新魏"/>
                <a:cs typeface="华文新魏"/>
              </a:rPr>
              <a:t>，SRRs）</a:t>
            </a:r>
            <a:r>
              <a:rPr dirty="0" sz="2800" spc="-10" b="1">
                <a:latin typeface="华文新魏"/>
                <a:cs typeface="华文新魏"/>
              </a:rPr>
              <a:t>来</a:t>
            </a:r>
            <a:r>
              <a:rPr dirty="0" sz="2800" spc="-5" b="1">
                <a:latin typeface="华文新魏"/>
                <a:cs typeface="华文新魏"/>
              </a:rPr>
              <a:t>获</a:t>
            </a:r>
            <a:r>
              <a:rPr dirty="0" sz="2800" spc="-10" b="1">
                <a:latin typeface="华文新魏"/>
                <a:cs typeface="华文新魏"/>
              </a:rPr>
              <a:t>得</a:t>
            </a:r>
            <a:r>
              <a:rPr dirty="0" sz="2800" spc="-35" b="1">
                <a:latin typeface="华文新魏"/>
                <a:cs typeface="华文新魏"/>
              </a:rPr>
              <a:t> </a:t>
            </a:r>
            <a:r>
              <a:rPr dirty="0" sz="2800" spc="-15" b="1"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2742" y="629539"/>
            <a:ext cx="3077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华文新魏"/>
                <a:cs typeface="华文新魏"/>
              </a:rPr>
              <a:t>二、超</a:t>
            </a:r>
            <a:r>
              <a:rPr dirty="0" sz="2400" spc="-5" b="1">
                <a:solidFill>
                  <a:srgbClr val="FFFFFF"/>
                </a:solidFill>
                <a:latin typeface="华文新魏"/>
                <a:cs typeface="华文新魏"/>
              </a:rPr>
              <a:t>材料概念及内涵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9338" y="1126997"/>
            <a:ext cx="450088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5" b="1">
                <a:solidFill>
                  <a:srgbClr val="800000"/>
                </a:solidFill>
                <a:latin typeface="华文新魏"/>
                <a:cs typeface="华文新魏"/>
              </a:rPr>
              <a:t>实验</a:t>
            </a:r>
            <a:r>
              <a:rPr dirty="0" sz="3200" b="1">
                <a:solidFill>
                  <a:srgbClr val="800000"/>
                </a:solidFill>
                <a:latin typeface="华文新魏"/>
                <a:cs typeface="华文新魏"/>
              </a:rPr>
              <a:t>制得</a:t>
            </a:r>
            <a:r>
              <a:rPr dirty="0" sz="3200" spc="-15" b="1">
                <a:solidFill>
                  <a:srgbClr val="800000"/>
                </a:solidFill>
                <a:latin typeface="华文新魏"/>
                <a:cs typeface="华文新魏"/>
              </a:rPr>
              <a:t>的</a:t>
            </a:r>
            <a:r>
              <a:rPr dirty="0" sz="3200" b="1">
                <a:solidFill>
                  <a:srgbClr val="800000"/>
                </a:solidFill>
                <a:latin typeface="华文新魏"/>
                <a:cs typeface="华文新魏"/>
              </a:rPr>
              <a:t>左手</a:t>
            </a:r>
            <a:r>
              <a:rPr dirty="0" sz="3200" spc="-15" b="1">
                <a:solidFill>
                  <a:srgbClr val="800000"/>
                </a:solidFill>
                <a:latin typeface="华文新魏"/>
                <a:cs typeface="华文新魏"/>
              </a:rPr>
              <a:t>材</a:t>
            </a:r>
            <a:r>
              <a:rPr dirty="0" sz="3200" b="1">
                <a:solidFill>
                  <a:srgbClr val="800000"/>
                </a:solidFill>
                <a:latin typeface="华文新魏"/>
                <a:cs typeface="华文新魏"/>
              </a:rPr>
              <a:t>料结构</a:t>
            </a:r>
            <a:endParaRPr sz="3200">
              <a:latin typeface="华文新魏"/>
              <a:cs typeface="华文新魏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011" y="1915667"/>
            <a:ext cx="5254751" cy="33131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14473" y="5112613"/>
            <a:ext cx="5191760" cy="757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48435" marR="5080" indent="-1436370">
              <a:lnSpc>
                <a:spcPct val="120100"/>
              </a:lnSpc>
              <a:spcBef>
                <a:spcPts val="95"/>
              </a:spcBef>
            </a:pPr>
            <a:r>
              <a:rPr dirty="0" sz="2000" spc="10" b="1">
                <a:solidFill>
                  <a:srgbClr val="0000FF"/>
                </a:solidFill>
                <a:latin typeface="华文新魏"/>
                <a:cs typeface="华文新魏"/>
              </a:rPr>
              <a:t>左手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材料</a:t>
            </a:r>
            <a:r>
              <a:rPr dirty="0" sz="2000" spc="-15" b="1">
                <a:solidFill>
                  <a:srgbClr val="0000FF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研制</a:t>
            </a:r>
            <a:r>
              <a:rPr dirty="0" sz="2000" spc="-5" b="1">
                <a:solidFill>
                  <a:srgbClr val="0000FF"/>
                </a:solidFill>
                <a:latin typeface="华文新魏"/>
                <a:cs typeface="华文新魏"/>
              </a:rPr>
              <a:t>被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《科</a:t>
            </a:r>
            <a:r>
              <a:rPr dirty="0" sz="2000" spc="-10" b="1">
                <a:solidFill>
                  <a:srgbClr val="0000FF"/>
                </a:solidFill>
                <a:latin typeface="华文新魏"/>
                <a:cs typeface="华文新魏"/>
              </a:rPr>
              <a:t>学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》杂</a:t>
            </a:r>
            <a:r>
              <a:rPr dirty="0" sz="2000" spc="-15" b="1">
                <a:solidFill>
                  <a:srgbClr val="0000FF"/>
                </a:solidFill>
                <a:latin typeface="华文新魏"/>
                <a:cs typeface="华文新魏"/>
              </a:rPr>
              <a:t>志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评为</a:t>
            </a:r>
            <a:r>
              <a:rPr dirty="0" sz="2000" spc="-15" b="1">
                <a:solidFill>
                  <a:srgbClr val="0000FF"/>
                </a:solidFill>
                <a:latin typeface="华文新魏"/>
                <a:cs typeface="华文新魏"/>
              </a:rPr>
              <a:t>2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00</a:t>
            </a:r>
            <a:r>
              <a:rPr dirty="0" sz="2000" spc="-5" b="1">
                <a:solidFill>
                  <a:srgbClr val="0000FF"/>
                </a:solidFill>
                <a:latin typeface="华文新魏"/>
                <a:cs typeface="华文新魏"/>
              </a:rPr>
              <a:t>3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年度 </a:t>
            </a:r>
            <a:r>
              <a:rPr dirty="0" sz="2000" spc="10" b="1">
                <a:solidFill>
                  <a:srgbClr val="0000FF"/>
                </a:solidFill>
                <a:latin typeface="华文新魏"/>
                <a:cs typeface="华文新魏"/>
              </a:rPr>
              <a:t>全球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十大</a:t>
            </a:r>
            <a:r>
              <a:rPr dirty="0" sz="2000" spc="-15" b="1">
                <a:solidFill>
                  <a:srgbClr val="0000FF"/>
                </a:solidFill>
                <a:latin typeface="华文新魏"/>
                <a:cs typeface="华文新魏"/>
              </a:rPr>
              <a:t>科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学进</a:t>
            </a:r>
            <a:r>
              <a:rPr dirty="0" sz="2000" spc="-15" b="1">
                <a:solidFill>
                  <a:srgbClr val="0000FF"/>
                </a:solidFill>
                <a:latin typeface="华文新魏"/>
                <a:cs typeface="华文新魏"/>
              </a:rPr>
              <a:t>展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7217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0646" y="1197940"/>
            <a:ext cx="287591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800000"/>
                </a:solidFill>
                <a:latin typeface="华文新魏"/>
                <a:cs typeface="华文新魏"/>
              </a:rPr>
              <a:t>实</a:t>
            </a:r>
            <a:r>
              <a:rPr dirty="0" sz="3200" spc="15" b="1">
                <a:solidFill>
                  <a:srgbClr val="800000"/>
                </a:solidFill>
                <a:latin typeface="华文新魏"/>
                <a:cs typeface="华文新魏"/>
              </a:rPr>
              <a:t>验</a:t>
            </a:r>
            <a:r>
              <a:rPr dirty="0" sz="3200" b="1">
                <a:solidFill>
                  <a:srgbClr val="800000"/>
                </a:solidFill>
                <a:latin typeface="华文新魏"/>
                <a:cs typeface="华文新魏"/>
              </a:rPr>
              <a:t>观测</a:t>
            </a:r>
            <a:r>
              <a:rPr dirty="0" sz="3200" spc="-20" b="1">
                <a:solidFill>
                  <a:srgbClr val="800000"/>
                </a:solidFill>
                <a:latin typeface="华文新魏"/>
                <a:cs typeface="华文新魏"/>
              </a:rPr>
              <a:t>负</a:t>
            </a:r>
            <a:r>
              <a:rPr dirty="0" sz="3200" b="1">
                <a:solidFill>
                  <a:srgbClr val="800000"/>
                </a:solidFill>
                <a:latin typeface="华文新魏"/>
                <a:cs typeface="华文新魏"/>
              </a:rPr>
              <a:t>折射</a:t>
            </a:r>
            <a:endParaRPr sz="3200">
              <a:latin typeface="华文新魏"/>
              <a:cs typeface="华文新魏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715" y="2133652"/>
            <a:ext cx="4030972" cy="28665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1999" y="2060550"/>
            <a:ext cx="4031040" cy="30433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0168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62" y="1130335"/>
            <a:ext cx="4819741" cy="5265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5465" y="1142491"/>
            <a:ext cx="8660765" cy="2798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544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左手材</a:t>
            </a:r>
            <a:r>
              <a:rPr dirty="0" sz="2400" spc="-5">
                <a:solidFill>
                  <a:srgbClr val="FFFF00"/>
                </a:solidFill>
                <a:latin typeface="华文新魏"/>
                <a:cs typeface="华文新魏"/>
              </a:rPr>
              <a:t>料</a:t>
            </a: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—双负电磁参数</a:t>
            </a:r>
            <a:endParaRPr sz="2400">
              <a:latin typeface="华文新魏"/>
              <a:cs typeface="华文新魏"/>
            </a:endParaRPr>
          </a:p>
          <a:p>
            <a:pPr algn="just" marL="299085" marR="10795" indent="-287020">
              <a:lnSpc>
                <a:spcPct val="150100"/>
              </a:lnSpc>
              <a:spcBef>
                <a:spcPts val="944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自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然材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的介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电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常数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磁导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率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大多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数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为正</a:t>
            </a:r>
            <a:r>
              <a:rPr dirty="0" sz="2000" spc="65" b="1">
                <a:solidFill>
                  <a:srgbClr val="006FC0"/>
                </a:solidFill>
                <a:latin typeface="华文新魏"/>
                <a:cs typeface="华文新魏"/>
              </a:rPr>
              <a:t>数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，由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麦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克斯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韦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方程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可</a:t>
            </a:r>
            <a:r>
              <a:rPr dirty="0" sz="2000" spc="25" b="1">
                <a:solidFill>
                  <a:srgbClr val="006FC0"/>
                </a:solidFill>
                <a:latin typeface="华文新魏"/>
                <a:cs typeface="华文新魏"/>
              </a:rPr>
              <a:t>得</a:t>
            </a:r>
            <a:r>
              <a:rPr dirty="0" sz="2000" spc="10" b="1">
                <a:solidFill>
                  <a:srgbClr val="FF0000"/>
                </a:solidFill>
                <a:latin typeface="华文新魏"/>
                <a:cs typeface="华文新魏"/>
              </a:rPr>
              <a:t>电场</a:t>
            </a:r>
            <a:r>
              <a:rPr dirty="0" sz="2000" spc="30" b="1">
                <a:solidFill>
                  <a:srgbClr val="FF0000"/>
                </a:solidFill>
                <a:latin typeface="华文新魏"/>
                <a:cs typeface="华文新魏"/>
              </a:rPr>
              <a:t>E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、 </a:t>
            </a:r>
            <a:r>
              <a:rPr dirty="0" sz="2000" spc="10" b="1">
                <a:solidFill>
                  <a:srgbClr val="FF0000"/>
                </a:solidFill>
                <a:latin typeface="华文新魏"/>
                <a:cs typeface="华文新魏"/>
              </a:rPr>
              <a:t>磁场</a:t>
            </a:r>
            <a:r>
              <a:rPr dirty="0" sz="2000" spc="5" b="1">
                <a:solidFill>
                  <a:srgbClr val="FF0000"/>
                </a:solidFill>
                <a:latin typeface="华文新魏"/>
                <a:cs typeface="华文新魏"/>
              </a:rPr>
              <a:t>H</a:t>
            </a:r>
            <a:r>
              <a:rPr dirty="0" sz="2000" spc="-15" b="1">
                <a:solidFill>
                  <a:srgbClr val="FF0000"/>
                </a:solidFill>
                <a:latin typeface="华文新魏"/>
                <a:cs typeface="华文新魏"/>
              </a:rPr>
              <a:t>和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波</a:t>
            </a:r>
            <a:r>
              <a:rPr dirty="0" sz="2000" spc="-5" b="1">
                <a:solidFill>
                  <a:srgbClr val="FF0000"/>
                </a:solidFill>
                <a:latin typeface="华文新魏"/>
                <a:cs typeface="华文新魏"/>
              </a:rPr>
              <a:t>矢</a:t>
            </a:r>
            <a:r>
              <a:rPr dirty="0" sz="2000" spc="-10" b="1">
                <a:solidFill>
                  <a:srgbClr val="FF0000"/>
                </a:solidFill>
                <a:latin typeface="华文新魏"/>
                <a:cs typeface="华文新魏"/>
              </a:rPr>
              <a:t>k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满</a:t>
            </a:r>
            <a:r>
              <a:rPr dirty="0" sz="2000" spc="-15" b="1">
                <a:solidFill>
                  <a:srgbClr val="FF0000"/>
                </a:solidFill>
                <a:latin typeface="华文新魏"/>
                <a:cs typeface="华文新魏"/>
              </a:rPr>
              <a:t>足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右手</a:t>
            </a:r>
            <a:r>
              <a:rPr dirty="0" sz="2000" spc="-15" b="1">
                <a:solidFill>
                  <a:srgbClr val="FF0000"/>
                </a:solidFill>
                <a:latin typeface="华文新魏"/>
                <a:cs typeface="华文新魏"/>
              </a:rPr>
              <a:t>矢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量关</a:t>
            </a:r>
            <a:r>
              <a:rPr dirty="0" sz="2000" spc="-10" b="1">
                <a:solidFill>
                  <a:srgbClr val="FF0000"/>
                </a:solidFill>
                <a:latin typeface="华文新魏"/>
                <a:cs typeface="华文新魏"/>
              </a:rPr>
              <a:t>系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，被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称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为“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右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手材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”；</a:t>
            </a:r>
            <a:endParaRPr sz="2000">
              <a:latin typeface="华文新魏"/>
              <a:cs typeface="华文新魏"/>
            </a:endParaRPr>
          </a:p>
          <a:p>
            <a:pPr algn="just" marL="299085" marR="5080" indent="-287020">
              <a:lnSpc>
                <a:spcPct val="150000"/>
              </a:lnSpc>
              <a:buFont typeface="Wingdings"/>
              <a:buChar char=""/>
              <a:tabLst>
                <a:tab pos="299720" algn="l"/>
              </a:tabLst>
            </a:pP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如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果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材料的介电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常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数和磁导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率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都小于</a:t>
            </a:r>
            <a:r>
              <a:rPr dirty="0" sz="2000" spc="85" b="1">
                <a:solidFill>
                  <a:srgbClr val="006FC0"/>
                </a:solidFill>
                <a:latin typeface="华文新魏"/>
                <a:cs typeface="华文新魏"/>
              </a:rPr>
              <a:t>零</a:t>
            </a:r>
            <a:r>
              <a:rPr dirty="0" sz="2000" spc="6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麦克斯韦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方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程仍有波动</a:t>
            </a:r>
            <a:r>
              <a:rPr dirty="0" sz="2000" spc="65" b="1">
                <a:solidFill>
                  <a:srgbClr val="006FC0"/>
                </a:solidFill>
                <a:latin typeface="华文新魏"/>
                <a:cs typeface="华文新魏"/>
              </a:rPr>
              <a:t>解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50" b="1">
                <a:solidFill>
                  <a:srgbClr val="006FC0"/>
                </a:solidFill>
                <a:latin typeface="华文新魏"/>
                <a:cs typeface="华文新魏"/>
              </a:rPr>
              <a:t>电磁 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波在其中可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传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播，但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电场</a:t>
            </a:r>
            <a:r>
              <a:rPr dirty="0" sz="2000" spc="-10" b="1">
                <a:solidFill>
                  <a:srgbClr val="FF0000"/>
                </a:solidFill>
                <a:latin typeface="华文新魏"/>
                <a:cs typeface="华文新魏"/>
              </a:rPr>
              <a:t>E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、磁场H和</a:t>
            </a:r>
            <a:r>
              <a:rPr dirty="0" sz="2000" spc="-15" b="1">
                <a:solidFill>
                  <a:srgbClr val="FF0000"/>
                </a:solidFill>
                <a:latin typeface="华文新魏"/>
                <a:cs typeface="华文新魏"/>
              </a:rPr>
              <a:t>波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矢k满足左</a:t>
            </a:r>
            <a:r>
              <a:rPr dirty="0" sz="2000" spc="-15" b="1">
                <a:solidFill>
                  <a:srgbClr val="FF0000"/>
                </a:solidFill>
                <a:latin typeface="华文新魏"/>
                <a:cs typeface="华文新魏"/>
              </a:rPr>
              <a:t>手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矢量关系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所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以超材料 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最初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也被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称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为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“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左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手材</a:t>
            </a:r>
            <a:r>
              <a:rPr dirty="0" sz="2000" spc="-2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”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3859" y="4058411"/>
            <a:ext cx="3822191" cy="21579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68367" y="4236720"/>
            <a:ext cx="2196084" cy="17998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9316" y="4236720"/>
            <a:ext cx="2173224" cy="17998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68367" y="4058411"/>
            <a:ext cx="4509770" cy="2158365"/>
          </a:xfrm>
          <a:prstGeom prst="rect">
            <a:avLst/>
          </a:prstGeom>
          <a:solidFill>
            <a:srgbClr val="92D050">
              <a:alpha val="1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979805">
              <a:lnSpc>
                <a:spcPct val="100000"/>
              </a:lnSpc>
              <a:tabLst>
                <a:tab pos="2595880" algn="l"/>
              </a:tabLst>
            </a:pPr>
            <a:r>
              <a:rPr dirty="0" sz="1800">
                <a:solidFill>
                  <a:srgbClr val="FF0000"/>
                </a:solidFill>
                <a:latin typeface="华文新魏"/>
                <a:cs typeface="华文新魏"/>
              </a:rPr>
              <a:t>右手定则	左手定则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472" y="6565188"/>
            <a:ext cx="22987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spc="5">
                <a:solidFill>
                  <a:srgbClr val="51848E"/>
                </a:solidFill>
                <a:latin typeface="华文新魏"/>
                <a:cs typeface="华文新魏"/>
              </a:rPr>
              <a:t>23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639315"/>
            <a:ext cx="4902835" cy="123253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65735" indent="-153035">
              <a:lnSpc>
                <a:spcPct val="100000"/>
              </a:lnSpc>
              <a:spcBef>
                <a:spcPts val="385"/>
              </a:spcBef>
              <a:buSzPct val="95833"/>
              <a:buFont typeface=""/>
              <a:buChar char="•"/>
              <a:tabLst>
                <a:tab pos="165735" algn="l"/>
              </a:tabLst>
            </a:pPr>
            <a:r>
              <a:rPr dirty="0" sz="2400">
                <a:latin typeface="华文新魏"/>
                <a:cs typeface="华文新魏"/>
              </a:rPr>
              <a:t>Examples:</a:t>
            </a:r>
            <a:endParaRPr sz="2400">
              <a:latin typeface="华文新魏"/>
              <a:cs typeface="华文新魏"/>
            </a:endParaRPr>
          </a:p>
          <a:p>
            <a:pPr lvl="1" marL="461009" indent="-269240">
              <a:lnSpc>
                <a:spcPct val="100000"/>
              </a:lnSpc>
              <a:spcBef>
                <a:spcPts val="290"/>
              </a:spcBef>
              <a:buClr>
                <a:srgbClr val="990000"/>
              </a:buClr>
              <a:buSzPct val="85416"/>
              <a:buFont typeface="Wingdings"/>
              <a:buChar char=""/>
              <a:tabLst>
                <a:tab pos="461645" algn="l"/>
              </a:tabLst>
            </a:pPr>
            <a:r>
              <a:rPr dirty="0" sz="2400">
                <a:latin typeface="华文新魏"/>
                <a:cs typeface="华文新魏"/>
              </a:rPr>
              <a:t>Left</a:t>
            </a:r>
            <a:r>
              <a:rPr dirty="0" sz="2400" spc="-25">
                <a:latin typeface="华文新魏"/>
                <a:cs typeface="华文新魏"/>
              </a:rPr>
              <a:t> </a:t>
            </a:r>
            <a:r>
              <a:rPr dirty="0" sz="2400">
                <a:latin typeface="华文新魏"/>
                <a:cs typeface="华文新魏"/>
              </a:rPr>
              <a:t>Handed</a:t>
            </a:r>
            <a:r>
              <a:rPr dirty="0" sz="2400" spc="-20">
                <a:latin typeface="华文新魏"/>
                <a:cs typeface="华文新魏"/>
              </a:rPr>
              <a:t> </a:t>
            </a:r>
            <a:r>
              <a:rPr dirty="0" sz="2400" spc="-5">
                <a:latin typeface="华文新魏"/>
                <a:cs typeface="华文新魏"/>
              </a:rPr>
              <a:t>Materials</a:t>
            </a:r>
            <a:r>
              <a:rPr dirty="0" sz="2400">
                <a:latin typeface="华文新魏"/>
                <a:cs typeface="华文新魏"/>
              </a:rPr>
              <a:t> </a:t>
            </a:r>
            <a:r>
              <a:rPr dirty="0" sz="2400" spc="-5">
                <a:solidFill>
                  <a:srgbClr val="FF3300"/>
                </a:solidFill>
                <a:latin typeface="华文新魏"/>
                <a:cs typeface="华文新魏"/>
              </a:rPr>
              <a:t>(</a:t>
            </a:r>
            <a:r>
              <a:rPr dirty="0" sz="2400">
                <a:solidFill>
                  <a:srgbClr val="FF3300"/>
                </a:solidFill>
                <a:latin typeface="华文新魏"/>
                <a:cs typeface="华文新魏"/>
              </a:rPr>
              <a:t>左手材料)</a:t>
            </a:r>
            <a:endParaRPr sz="2400">
              <a:latin typeface="华文新魏"/>
              <a:cs typeface="华文新魏"/>
            </a:endParaRPr>
          </a:p>
          <a:p>
            <a:pPr lvl="1" marL="386080" indent="-194310">
              <a:lnSpc>
                <a:spcPct val="100000"/>
              </a:lnSpc>
              <a:spcBef>
                <a:spcPts val="290"/>
              </a:spcBef>
              <a:buClr>
                <a:srgbClr val="990000"/>
              </a:buClr>
              <a:buSzPct val="85416"/>
              <a:buFont typeface="Wingdings"/>
              <a:buChar char=""/>
              <a:tabLst>
                <a:tab pos="386715" algn="l"/>
              </a:tabLst>
            </a:pPr>
            <a:r>
              <a:rPr dirty="0" sz="2400">
                <a:solidFill>
                  <a:srgbClr val="FF3300"/>
                </a:solidFill>
                <a:latin typeface="华文新魏"/>
                <a:cs typeface="华文新魏"/>
              </a:rPr>
              <a:t>光子晶体</a:t>
            </a:r>
            <a:endParaRPr sz="2400">
              <a:latin typeface="华文新魏"/>
              <a:cs typeface="华文新魏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2808" y="4293108"/>
            <a:ext cx="3348228" cy="18775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5833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二、超材料</a:t>
            </a:r>
            <a:r>
              <a:rPr dirty="0" sz="2800" spc="-10"/>
              <a:t>概念</a:t>
            </a:r>
            <a:r>
              <a:rPr dirty="0" sz="2800" spc="-5"/>
              <a:t>及</a:t>
            </a:r>
            <a:r>
              <a:rPr dirty="0" sz="2800" spc="-10"/>
              <a:t>内涵</a:t>
            </a:r>
            <a:endParaRPr sz="28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7400" y="1267967"/>
            <a:ext cx="2874263" cy="28102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2311" y="3212592"/>
            <a:ext cx="1798320" cy="139750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859023" y="3220211"/>
            <a:ext cx="1784985" cy="2746375"/>
            <a:chOff x="2859023" y="3220211"/>
            <a:chExt cx="1784985" cy="27463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9023" y="3220211"/>
              <a:ext cx="1784603" cy="13837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1131" y="4629870"/>
              <a:ext cx="1653266" cy="1336542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5652" y="4701540"/>
            <a:ext cx="1606296" cy="12481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836" y="2133600"/>
            <a:ext cx="2904744" cy="249041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90727" y="1202182"/>
            <a:ext cx="8115300" cy="661670"/>
            <a:chOff x="490727" y="1202182"/>
            <a:chExt cx="8115300" cy="661670"/>
          </a:xfrm>
        </p:grpSpPr>
        <p:sp>
          <p:nvSpPr>
            <p:cNvPr id="6" name="object 6"/>
            <p:cNvSpPr/>
            <p:nvPr/>
          </p:nvSpPr>
          <p:spPr>
            <a:xfrm>
              <a:off x="509777" y="1219962"/>
              <a:ext cx="8077200" cy="624840"/>
            </a:xfrm>
            <a:custGeom>
              <a:avLst/>
              <a:gdLst/>
              <a:ahLst/>
              <a:cxnLst/>
              <a:rect l="l" t="t" r="r" b="b"/>
              <a:pathLst>
                <a:path w="8077200" h="624839">
                  <a:moveTo>
                    <a:pt x="7973060" y="0"/>
                  </a:moveTo>
                  <a:lnTo>
                    <a:pt x="104140" y="0"/>
                  </a:lnTo>
                  <a:lnTo>
                    <a:pt x="63602" y="8181"/>
                  </a:lnTo>
                  <a:lnTo>
                    <a:pt x="30500" y="30495"/>
                  </a:lnTo>
                  <a:lnTo>
                    <a:pt x="8183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3" y="561242"/>
                  </a:lnTo>
                  <a:lnTo>
                    <a:pt x="30500" y="594344"/>
                  </a:lnTo>
                  <a:lnTo>
                    <a:pt x="63602" y="616658"/>
                  </a:lnTo>
                  <a:lnTo>
                    <a:pt x="104140" y="624839"/>
                  </a:lnTo>
                  <a:lnTo>
                    <a:pt x="7973060" y="624839"/>
                  </a:lnTo>
                  <a:lnTo>
                    <a:pt x="8013602" y="616658"/>
                  </a:lnTo>
                  <a:lnTo>
                    <a:pt x="8046704" y="594344"/>
                  </a:lnTo>
                  <a:lnTo>
                    <a:pt x="8069018" y="561242"/>
                  </a:lnTo>
                  <a:lnTo>
                    <a:pt x="8077200" y="520700"/>
                  </a:lnTo>
                  <a:lnTo>
                    <a:pt x="8077200" y="104139"/>
                  </a:lnTo>
                  <a:lnTo>
                    <a:pt x="8069018" y="63597"/>
                  </a:lnTo>
                  <a:lnTo>
                    <a:pt x="8046704" y="30495"/>
                  </a:lnTo>
                  <a:lnTo>
                    <a:pt x="8013602" y="8181"/>
                  </a:lnTo>
                  <a:lnTo>
                    <a:pt x="797306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0727" y="1202182"/>
              <a:ext cx="8115300" cy="661670"/>
            </a:xfrm>
            <a:custGeom>
              <a:avLst/>
              <a:gdLst/>
              <a:ahLst/>
              <a:cxnLst/>
              <a:rect l="l" t="t" r="r" b="b"/>
              <a:pathLst>
                <a:path w="8115300" h="661669">
                  <a:moveTo>
                    <a:pt x="8003794" y="0"/>
                  </a:moveTo>
                  <a:lnTo>
                    <a:pt x="109791" y="0"/>
                  </a:lnTo>
                  <a:lnTo>
                    <a:pt x="85750" y="5080"/>
                  </a:lnTo>
                  <a:lnTo>
                    <a:pt x="74371" y="8890"/>
                  </a:lnTo>
                  <a:lnTo>
                    <a:pt x="63779" y="15240"/>
                  </a:lnTo>
                  <a:lnTo>
                    <a:pt x="53530" y="20320"/>
                  </a:lnTo>
                  <a:lnTo>
                    <a:pt x="20561" y="54610"/>
                  </a:lnTo>
                  <a:lnTo>
                    <a:pt x="2298" y="99060"/>
                  </a:lnTo>
                  <a:lnTo>
                    <a:pt x="0" y="121920"/>
                  </a:lnTo>
                  <a:lnTo>
                    <a:pt x="25" y="539750"/>
                  </a:lnTo>
                  <a:lnTo>
                    <a:pt x="10096" y="588010"/>
                  </a:lnTo>
                  <a:lnTo>
                    <a:pt x="36715" y="626110"/>
                  </a:lnTo>
                  <a:lnTo>
                    <a:pt x="45643" y="635000"/>
                  </a:lnTo>
                  <a:lnTo>
                    <a:pt x="87553" y="656590"/>
                  </a:lnTo>
                  <a:lnTo>
                    <a:pt x="111569" y="661670"/>
                  </a:lnTo>
                  <a:lnTo>
                    <a:pt x="8005572" y="661670"/>
                  </a:lnTo>
                  <a:lnTo>
                    <a:pt x="8029702" y="656590"/>
                  </a:lnTo>
                  <a:lnTo>
                    <a:pt x="8041005" y="652780"/>
                  </a:lnTo>
                  <a:lnTo>
                    <a:pt x="8051673" y="646430"/>
                  </a:lnTo>
                  <a:lnTo>
                    <a:pt x="8061706" y="641350"/>
                  </a:lnTo>
                  <a:lnTo>
                    <a:pt x="8064838" y="638810"/>
                  </a:lnTo>
                  <a:lnTo>
                    <a:pt x="112788" y="638810"/>
                  </a:lnTo>
                  <a:lnTo>
                    <a:pt x="102857" y="637540"/>
                  </a:lnTo>
                  <a:lnTo>
                    <a:pt x="66928" y="622300"/>
                  </a:lnTo>
                  <a:lnTo>
                    <a:pt x="39903" y="594360"/>
                  </a:lnTo>
                  <a:lnTo>
                    <a:pt x="34874" y="586740"/>
                  </a:lnTo>
                  <a:lnTo>
                    <a:pt x="23393" y="549910"/>
                  </a:lnTo>
                  <a:lnTo>
                    <a:pt x="22859" y="121920"/>
                  </a:lnTo>
                  <a:lnTo>
                    <a:pt x="23431" y="111760"/>
                  </a:lnTo>
                  <a:lnTo>
                    <a:pt x="35051" y="74930"/>
                  </a:lnTo>
                  <a:lnTo>
                    <a:pt x="59537" y="45720"/>
                  </a:lnTo>
                  <a:lnTo>
                    <a:pt x="93611" y="26670"/>
                  </a:lnTo>
                  <a:lnTo>
                    <a:pt x="113144" y="22860"/>
                  </a:lnTo>
                  <a:lnTo>
                    <a:pt x="8064068" y="22860"/>
                  </a:lnTo>
                  <a:lnTo>
                    <a:pt x="8060308" y="20320"/>
                  </a:lnTo>
                  <a:lnTo>
                    <a:pt x="8050022" y="13970"/>
                  </a:lnTo>
                  <a:lnTo>
                    <a:pt x="8039227" y="8890"/>
                  </a:lnTo>
                  <a:lnTo>
                    <a:pt x="8027797" y="5080"/>
                  </a:lnTo>
                  <a:lnTo>
                    <a:pt x="8015858" y="1270"/>
                  </a:lnTo>
                  <a:lnTo>
                    <a:pt x="8003794" y="0"/>
                  </a:lnTo>
                  <a:close/>
                </a:path>
                <a:path w="8115300" h="661669">
                  <a:moveTo>
                    <a:pt x="8064068" y="22860"/>
                  </a:moveTo>
                  <a:lnTo>
                    <a:pt x="8002651" y="22860"/>
                  </a:lnTo>
                  <a:lnTo>
                    <a:pt x="8012557" y="24130"/>
                  </a:lnTo>
                  <a:lnTo>
                    <a:pt x="8022208" y="26670"/>
                  </a:lnTo>
                  <a:lnTo>
                    <a:pt x="8055991" y="45720"/>
                  </a:lnTo>
                  <a:lnTo>
                    <a:pt x="8084566" y="83820"/>
                  </a:lnTo>
                  <a:lnTo>
                    <a:pt x="8092376" y="121920"/>
                  </a:lnTo>
                  <a:lnTo>
                    <a:pt x="8092440" y="539750"/>
                  </a:lnTo>
                  <a:lnTo>
                    <a:pt x="8091932" y="549910"/>
                  </a:lnTo>
                  <a:lnTo>
                    <a:pt x="8080248" y="586740"/>
                  </a:lnTo>
                  <a:lnTo>
                    <a:pt x="8055737" y="617220"/>
                  </a:lnTo>
                  <a:lnTo>
                    <a:pt x="8021828" y="635000"/>
                  </a:lnTo>
                  <a:lnTo>
                    <a:pt x="8002270" y="638810"/>
                  </a:lnTo>
                  <a:lnTo>
                    <a:pt x="8064838" y="638810"/>
                  </a:lnTo>
                  <a:lnTo>
                    <a:pt x="8094726" y="607060"/>
                  </a:lnTo>
                  <a:lnTo>
                    <a:pt x="8113014" y="562610"/>
                  </a:lnTo>
                  <a:lnTo>
                    <a:pt x="8115300" y="539750"/>
                  </a:lnTo>
                  <a:lnTo>
                    <a:pt x="8115300" y="121920"/>
                  </a:lnTo>
                  <a:lnTo>
                    <a:pt x="8105140" y="73660"/>
                  </a:lnTo>
                  <a:lnTo>
                    <a:pt x="8078597" y="35560"/>
                  </a:lnTo>
                  <a:lnTo>
                    <a:pt x="8069707" y="26670"/>
                  </a:lnTo>
                  <a:lnTo>
                    <a:pt x="8064068" y="22860"/>
                  </a:lnTo>
                  <a:close/>
                </a:path>
                <a:path w="8115300" h="661669">
                  <a:moveTo>
                    <a:pt x="7992110" y="29210"/>
                  </a:moveTo>
                  <a:lnTo>
                    <a:pt x="123863" y="29210"/>
                  </a:lnTo>
                  <a:lnTo>
                    <a:pt x="105143" y="31750"/>
                  </a:lnTo>
                  <a:lnTo>
                    <a:pt x="64706" y="50800"/>
                  </a:lnTo>
                  <a:lnTo>
                    <a:pt x="37973" y="86360"/>
                  </a:lnTo>
                  <a:lnTo>
                    <a:pt x="30479" y="121920"/>
                  </a:lnTo>
                  <a:lnTo>
                    <a:pt x="30524" y="539750"/>
                  </a:lnTo>
                  <a:lnTo>
                    <a:pt x="41376" y="582930"/>
                  </a:lnTo>
                  <a:lnTo>
                    <a:pt x="70878" y="615950"/>
                  </a:lnTo>
                  <a:lnTo>
                    <a:pt x="78612" y="619760"/>
                  </a:lnTo>
                  <a:lnTo>
                    <a:pt x="86614" y="624840"/>
                  </a:lnTo>
                  <a:lnTo>
                    <a:pt x="103974" y="629920"/>
                  </a:lnTo>
                  <a:lnTo>
                    <a:pt x="113195" y="631190"/>
                  </a:lnTo>
                  <a:lnTo>
                    <a:pt x="123253" y="632460"/>
                  </a:lnTo>
                  <a:lnTo>
                    <a:pt x="7991475" y="632460"/>
                  </a:lnTo>
                  <a:lnTo>
                    <a:pt x="8010271" y="629920"/>
                  </a:lnTo>
                  <a:lnTo>
                    <a:pt x="8027797" y="624840"/>
                  </a:lnTo>
                  <a:lnTo>
                    <a:pt x="8030464" y="623570"/>
                  </a:lnTo>
                  <a:lnTo>
                    <a:pt x="113601" y="623570"/>
                  </a:lnTo>
                  <a:lnTo>
                    <a:pt x="105092" y="622300"/>
                  </a:lnTo>
                  <a:lnTo>
                    <a:pt x="68275" y="604520"/>
                  </a:lnTo>
                  <a:lnTo>
                    <a:pt x="62534" y="598170"/>
                  </a:lnTo>
                  <a:lnTo>
                    <a:pt x="56946" y="593090"/>
                  </a:lnTo>
                  <a:lnTo>
                    <a:pt x="52095" y="585470"/>
                  </a:lnTo>
                  <a:lnTo>
                    <a:pt x="47878" y="579120"/>
                  </a:lnTo>
                  <a:lnTo>
                    <a:pt x="44386" y="571500"/>
                  </a:lnTo>
                  <a:lnTo>
                    <a:pt x="38100" y="121920"/>
                  </a:lnTo>
                  <a:lnTo>
                    <a:pt x="38646" y="113030"/>
                  </a:lnTo>
                  <a:lnTo>
                    <a:pt x="53162" y="73660"/>
                  </a:lnTo>
                  <a:lnTo>
                    <a:pt x="63626" y="62230"/>
                  </a:lnTo>
                  <a:lnTo>
                    <a:pt x="69875" y="55880"/>
                  </a:lnTo>
                  <a:lnTo>
                    <a:pt x="76390" y="52070"/>
                  </a:lnTo>
                  <a:lnTo>
                    <a:pt x="83477" y="46990"/>
                  </a:lnTo>
                  <a:lnTo>
                    <a:pt x="90982" y="44450"/>
                  </a:lnTo>
                  <a:lnTo>
                    <a:pt x="98844" y="40640"/>
                  </a:lnTo>
                  <a:lnTo>
                    <a:pt x="115379" y="38100"/>
                  </a:lnTo>
                  <a:lnTo>
                    <a:pt x="8030813" y="38100"/>
                  </a:lnTo>
                  <a:lnTo>
                    <a:pt x="8028813" y="36830"/>
                  </a:lnTo>
                  <a:lnTo>
                    <a:pt x="8020304" y="34290"/>
                  </a:lnTo>
                  <a:lnTo>
                    <a:pt x="8011414" y="31750"/>
                  </a:lnTo>
                  <a:lnTo>
                    <a:pt x="8002143" y="30480"/>
                  </a:lnTo>
                  <a:lnTo>
                    <a:pt x="7992110" y="29210"/>
                  </a:lnTo>
                  <a:close/>
                </a:path>
                <a:path w="8115300" h="661669">
                  <a:moveTo>
                    <a:pt x="8030813" y="38100"/>
                  </a:moveTo>
                  <a:lnTo>
                    <a:pt x="8001762" y="38100"/>
                  </a:lnTo>
                  <a:lnTo>
                    <a:pt x="8010271" y="39370"/>
                  </a:lnTo>
                  <a:lnTo>
                    <a:pt x="8018399" y="41910"/>
                  </a:lnTo>
                  <a:lnTo>
                    <a:pt x="8052943" y="63500"/>
                  </a:lnTo>
                  <a:lnTo>
                    <a:pt x="8073644" y="97790"/>
                  </a:lnTo>
                  <a:lnTo>
                    <a:pt x="8077200" y="539750"/>
                  </a:lnTo>
                  <a:lnTo>
                    <a:pt x="8076692" y="548640"/>
                  </a:lnTo>
                  <a:lnTo>
                    <a:pt x="8062214" y="588010"/>
                  </a:lnTo>
                  <a:lnTo>
                    <a:pt x="8051673" y="599440"/>
                  </a:lnTo>
                  <a:lnTo>
                    <a:pt x="8045577" y="605790"/>
                  </a:lnTo>
                  <a:lnTo>
                    <a:pt x="8038973" y="609600"/>
                  </a:lnTo>
                  <a:lnTo>
                    <a:pt x="8031861" y="614680"/>
                  </a:lnTo>
                  <a:lnTo>
                    <a:pt x="8024368" y="617220"/>
                  </a:lnTo>
                  <a:lnTo>
                    <a:pt x="8016494" y="621030"/>
                  </a:lnTo>
                  <a:lnTo>
                    <a:pt x="7999983" y="623570"/>
                  </a:lnTo>
                  <a:lnTo>
                    <a:pt x="8030464" y="623570"/>
                  </a:lnTo>
                  <a:lnTo>
                    <a:pt x="8063357" y="598170"/>
                  </a:lnTo>
                  <a:lnTo>
                    <a:pt x="8082788" y="558800"/>
                  </a:lnTo>
                  <a:lnTo>
                    <a:pt x="8084820" y="539750"/>
                  </a:lnTo>
                  <a:lnTo>
                    <a:pt x="8084747" y="121920"/>
                  </a:lnTo>
                  <a:lnTo>
                    <a:pt x="8073898" y="78740"/>
                  </a:lnTo>
                  <a:lnTo>
                    <a:pt x="8044433" y="45720"/>
                  </a:lnTo>
                  <a:lnTo>
                    <a:pt x="8036814" y="41910"/>
                  </a:lnTo>
                  <a:lnTo>
                    <a:pt x="8030813" y="38100"/>
                  </a:lnTo>
                  <a:close/>
                </a:path>
              </a:pathLst>
            </a:custGeom>
            <a:solidFill>
              <a:srgbClr val="2B03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977388" y="1312290"/>
            <a:ext cx="31419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华文新魏"/>
                <a:cs typeface="华文新魏"/>
              </a:rPr>
              <a:t>Metamaterial</a:t>
            </a:r>
            <a:r>
              <a:rPr dirty="0" sz="2400" spc="-5" b="1">
                <a:solidFill>
                  <a:srgbClr val="C00000"/>
                </a:solidFill>
                <a:latin typeface="华文新魏"/>
                <a:cs typeface="华文新魏"/>
              </a:rPr>
              <a:t>是什么？</a:t>
            </a:r>
            <a:r>
              <a:rPr dirty="0" sz="1800" spc="-5">
                <a:solidFill>
                  <a:srgbClr val="FFFFFF"/>
                </a:solidFill>
                <a:latin typeface="华文新魏"/>
                <a:cs typeface="华文新魏"/>
              </a:rPr>
              <a:t>a</a:t>
            </a:r>
            <a:endParaRPr sz="1800">
              <a:latin typeface="华文新魏"/>
              <a:cs typeface="华文新魏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02659" y="1984248"/>
            <a:ext cx="5499735" cy="2668905"/>
            <a:chOff x="3402659" y="1984248"/>
            <a:chExt cx="5499735" cy="26689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2659" y="2133600"/>
              <a:ext cx="5499235" cy="25191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07735" y="1988820"/>
              <a:ext cx="1152525" cy="216535"/>
            </a:xfrm>
            <a:custGeom>
              <a:avLst/>
              <a:gdLst/>
              <a:ahLst/>
              <a:cxnLst/>
              <a:rect l="l" t="t" r="r" b="b"/>
              <a:pathLst>
                <a:path w="1152525" h="216535">
                  <a:moveTo>
                    <a:pt x="1152143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1152143" y="216408"/>
                  </a:lnTo>
                  <a:lnTo>
                    <a:pt x="1152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07735" y="1988820"/>
              <a:ext cx="1152525" cy="216535"/>
            </a:xfrm>
            <a:custGeom>
              <a:avLst/>
              <a:gdLst/>
              <a:ahLst/>
              <a:cxnLst/>
              <a:rect l="l" t="t" r="r" b="b"/>
              <a:pathLst>
                <a:path w="1152525" h="216535">
                  <a:moveTo>
                    <a:pt x="0" y="216408"/>
                  </a:moveTo>
                  <a:lnTo>
                    <a:pt x="1152143" y="216408"/>
                  </a:lnTo>
                  <a:lnTo>
                    <a:pt x="1152143" y="0"/>
                  </a:lnTo>
                  <a:lnTo>
                    <a:pt x="0" y="0"/>
                  </a:lnTo>
                  <a:lnTo>
                    <a:pt x="0" y="21640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13792" y="4767732"/>
            <a:ext cx="3372485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9085" marR="5080" indent="-287020">
              <a:lnSpc>
                <a:spcPct val="1501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00FF"/>
                </a:solidFill>
                <a:latin typeface="华文新魏"/>
                <a:cs typeface="华文新魏"/>
              </a:rPr>
              <a:t>积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木是</a:t>
            </a:r>
            <a:r>
              <a:rPr dirty="0" sz="2000" spc="10" b="1">
                <a:solidFill>
                  <a:srgbClr val="0000FF"/>
                </a:solidFill>
                <a:latin typeface="华文新魏"/>
                <a:cs typeface="华文新魏"/>
              </a:rPr>
              <a:t>由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不同</a:t>
            </a:r>
            <a:r>
              <a:rPr dirty="0" sz="2000" spc="10" b="1">
                <a:solidFill>
                  <a:srgbClr val="0000FF"/>
                </a:solidFill>
                <a:latin typeface="华文新魏"/>
                <a:cs typeface="华文新魏"/>
              </a:rPr>
              <a:t>形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状的</a:t>
            </a:r>
            <a:r>
              <a:rPr dirty="0" sz="2000" spc="10" b="1">
                <a:solidFill>
                  <a:srgbClr val="0000FF"/>
                </a:solidFill>
                <a:latin typeface="华文新魏"/>
                <a:cs typeface="华文新魏"/>
              </a:rPr>
              <a:t>小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单元 </a:t>
            </a:r>
            <a:r>
              <a:rPr dirty="0" sz="2000" spc="10" b="1">
                <a:solidFill>
                  <a:srgbClr val="0000FF"/>
                </a:solidFill>
                <a:latin typeface="华文新魏"/>
                <a:cs typeface="华文新魏"/>
              </a:rPr>
              <a:t>排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列或</a:t>
            </a:r>
            <a:r>
              <a:rPr dirty="0" sz="2000" spc="10" b="1">
                <a:solidFill>
                  <a:srgbClr val="0000FF"/>
                </a:solidFill>
                <a:latin typeface="华文新魏"/>
                <a:cs typeface="华文新魏"/>
              </a:rPr>
              <a:t>搭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接构</a:t>
            </a:r>
            <a:r>
              <a:rPr dirty="0" sz="2000" spc="15" b="1">
                <a:solidFill>
                  <a:srgbClr val="0000FF"/>
                </a:solidFill>
                <a:latin typeface="华文新魏"/>
                <a:cs typeface="华文新魏"/>
              </a:rPr>
              <a:t>成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，可</a:t>
            </a:r>
            <a:r>
              <a:rPr dirty="0" sz="2000" spc="10" b="1">
                <a:solidFill>
                  <a:srgbClr val="0000FF"/>
                </a:solidFill>
                <a:latin typeface="华文新魏"/>
                <a:cs typeface="华文新魏"/>
              </a:rPr>
              <a:t>以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拼成 </a:t>
            </a:r>
            <a:r>
              <a:rPr dirty="0" sz="2000" spc="10" b="1">
                <a:solidFill>
                  <a:srgbClr val="0000FF"/>
                </a:solidFill>
                <a:latin typeface="华文新魏"/>
                <a:cs typeface="华文新魏"/>
              </a:rPr>
              <a:t>各种</a:t>
            </a:r>
            <a:r>
              <a:rPr dirty="0" sz="2000" b="1">
                <a:solidFill>
                  <a:srgbClr val="0000FF"/>
                </a:solidFill>
                <a:latin typeface="华文新魏"/>
                <a:cs typeface="华文新魏"/>
              </a:rPr>
              <a:t>物体。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0472" y="6565188"/>
            <a:ext cx="22987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spc="5">
                <a:solidFill>
                  <a:srgbClr val="51848E"/>
                </a:solidFill>
                <a:latin typeface="华文新魏"/>
                <a:cs typeface="华文新魏"/>
              </a:rPr>
              <a:t>25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97300" y="4767732"/>
            <a:ext cx="4956175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9085" marR="5080" indent="-287020">
              <a:lnSpc>
                <a:spcPct val="1501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1800" b="1">
                <a:latin typeface="华文新魏"/>
                <a:cs typeface="华文新魏"/>
              </a:rPr>
              <a:t>Metamaterial</a:t>
            </a:r>
            <a:r>
              <a:rPr dirty="0" sz="2000" spc="90" b="1">
                <a:solidFill>
                  <a:srgbClr val="FF0000"/>
                </a:solidFill>
                <a:latin typeface="华文新魏"/>
                <a:cs typeface="华文新魏"/>
              </a:rPr>
              <a:t>是由</a:t>
            </a:r>
            <a:r>
              <a:rPr dirty="0" sz="2000" spc="105" b="1">
                <a:solidFill>
                  <a:srgbClr val="FF0000"/>
                </a:solidFill>
                <a:latin typeface="华文新魏"/>
                <a:cs typeface="华文新魏"/>
              </a:rPr>
              <a:t>自</a:t>
            </a:r>
            <a:r>
              <a:rPr dirty="0" sz="2000" spc="90" b="1">
                <a:solidFill>
                  <a:srgbClr val="FF0000"/>
                </a:solidFill>
                <a:latin typeface="华文新魏"/>
                <a:cs typeface="华文新魏"/>
              </a:rPr>
              <a:t>然材料制</a:t>
            </a:r>
            <a:r>
              <a:rPr dirty="0" sz="2000" spc="105" b="1">
                <a:solidFill>
                  <a:srgbClr val="FF0000"/>
                </a:solidFill>
                <a:latin typeface="华文新魏"/>
                <a:cs typeface="华文新魏"/>
              </a:rPr>
              <a:t>成</a:t>
            </a:r>
            <a:r>
              <a:rPr dirty="0" sz="2000" spc="110" b="1">
                <a:solidFill>
                  <a:srgbClr val="FF0000"/>
                </a:solidFill>
                <a:latin typeface="华文新魏"/>
                <a:cs typeface="华文新魏"/>
              </a:rPr>
              <a:t>的</a:t>
            </a:r>
            <a:r>
              <a:rPr dirty="0" sz="2000" spc="85" b="1">
                <a:solidFill>
                  <a:srgbClr val="FF0000"/>
                </a:solidFill>
                <a:latin typeface="华文新魏"/>
                <a:cs typeface="华文新魏"/>
              </a:rPr>
              <a:t>"</a:t>
            </a:r>
            <a:r>
              <a:rPr dirty="0" sz="2000" spc="95" b="1">
                <a:solidFill>
                  <a:srgbClr val="FF0000"/>
                </a:solidFill>
                <a:latin typeface="华文新魏"/>
                <a:cs typeface="华文新魏"/>
              </a:rPr>
              <a:t>积木单 </a:t>
            </a:r>
            <a:r>
              <a:rPr dirty="0" sz="2000" spc="60" b="1">
                <a:solidFill>
                  <a:srgbClr val="FF0000"/>
                </a:solidFill>
                <a:latin typeface="华文新魏"/>
                <a:cs typeface="华文新魏"/>
              </a:rPr>
              <a:t>元</a:t>
            </a:r>
            <a:r>
              <a:rPr dirty="0" sz="2000" spc="55" b="1">
                <a:solidFill>
                  <a:srgbClr val="FF0000"/>
                </a:solidFill>
                <a:latin typeface="华文新魏"/>
                <a:cs typeface="华文新魏"/>
              </a:rPr>
              <a:t>”(</a:t>
            </a:r>
            <a:r>
              <a:rPr dirty="0" sz="2000" spc="60" b="1">
                <a:solidFill>
                  <a:srgbClr val="FF0000"/>
                </a:solidFill>
                <a:latin typeface="华文新魏"/>
                <a:cs typeface="华文新魏"/>
              </a:rPr>
              <a:t>称为</a:t>
            </a:r>
            <a:r>
              <a:rPr dirty="0" sz="2000" spc="45" b="1">
                <a:solidFill>
                  <a:srgbClr val="FF0000"/>
                </a:solidFill>
                <a:latin typeface="华文新魏"/>
                <a:cs typeface="华文新魏"/>
              </a:rPr>
              <a:t>人</a:t>
            </a:r>
            <a:r>
              <a:rPr dirty="0" sz="2000" spc="60" b="1">
                <a:solidFill>
                  <a:srgbClr val="FF0000"/>
                </a:solidFill>
                <a:latin typeface="华文新魏"/>
                <a:cs typeface="华文新魏"/>
              </a:rPr>
              <a:t>工原</a:t>
            </a:r>
            <a:r>
              <a:rPr dirty="0" sz="2000" spc="45" b="1">
                <a:solidFill>
                  <a:srgbClr val="FF0000"/>
                </a:solidFill>
                <a:latin typeface="华文新魏"/>
                <a:cs typeface="华文新魏"/>
              </a:rPr>
              <a:t>子</a:t>
            </a:r>
            <a:r>
              <a:rPr dirty="0" sz="2000" spc="55" b="1">
                <a:solidFill>
                  <a:srgbClr val="FF0000"/>
                </a:solidFill>
                <a:latin typeface="华文新魏"/>
                <a:cs typeface="华文新魏"/>
              </a:rPr>
              <a:t>)</a:t>
            </a:r>
            <a:r>
              <a:rPr dirty="0" sz="2000" spc="45" b="1">
                <a:solidFill>
                  <a:srgbClr val="FF0000"/>
                </a:solidFill>
                <a:latin typeface="华文新魏"/>
                <a:cs typeface="华文新魏"/>
              </a:rPr>
              <a:t>按照</a:t>
            </a:r>
            <a:r>
              <a:rPr dirty="0" sz="2000" spc="60" b="1">
                <a:solidFill>
                  <a:srgbClr val="FF0000"/>
                </a:solidFill>
                <a:latin typeface="华文新魏"/>
                <a:cs typeface="华文新魏"/>
              </a:rPr>
              <a:t>一定</a:t>
            </a:r>
            <a:r>
              <a:rPr dirty="0" sz="2000" spc="45" b="1">
                <a:solidFill>
                  <a:srgbClr val="FF0000"/>
                </a:solidFill>
                <a:latin typeface="华文新魏"/>
                <a:cs typeface="华文新魏"/>
              </a:rPr>
              <a:t>规</a:t>
            </a:r>
            <a:r>
              <a:rPr dirty="0" sz="2000" spc="60" b="1">
                <a:solidFill>
                  <a:srgbClr val="FF0000"/>
                </a:solidFill>
                <a:latin typeface="华文新魏"/>
                <a:cs typeface="华文新魏"/>
              </a:rPr>
              <a:t>则</a:t>
            </a:r>
            <a:r>
              <a:rPr dirty="0" sz="2000" spc="45" b="1">
                <a:solidFill>
                  <a:srgbClr val="FF0000"/>
                </a:solidFill>
                <a:latin typeface="华文新魏"/>
                <a:cs typeface="华文新魏"/>
              </a:rPr>
              <a:t>排</a:t>
            </a:r>
            <a:r>
              <a:rPr dirty="0" sz="2000" spc="60" b="1">
                <a:solidFill>
                  <a:srgbClr val="FF0000"/>
                </a:solidFill>
                <a:latin typeface="华文新魏"/>
                <a:cs typeface="华文新魏"/>
              </a:rPr>
              <a:t>列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或 </a:t>
            </a:r>
            <a:r>
              <a:rPr dirty="0" sz="2000" spc="10" b="1">
                <a:solidFill>
                  <a:srgbClr val="FF0000"/>
                </a:solidFill>
                <a:latin typeface="华文新魏"/>
                <a:cs typeface="华文新魏"/>
              </a:rPr>
              <a:t>搭接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成不</a:t>
            </a:r>
            <a:r>
              <a:rPr dirty="0" sz="2000" spc="-15" b="1">
                <a:solidFill>
                  <a:srgbClr val="FF0000"/>
                </a:solidFill>
                <a:latin typeface="华文新魏"/>
                <a:cs typeface="华文新魏"/>
              </a:rPr>
              <a:t>同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功能</a:t>
            </a:r>
            <a:r>
              <a:rPr dirty="0" sz="2000" spc="-15" b="1">
                <a:solidFill>
                  <a:srgbClr val="FF000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几何</a:t>
            </a:r>
            <a:r>
              <a:rPr dirty="0" sz="2000" spc="-15" b="1">
                <a:solidFill>
                  <a:srgbClr val="FF0000"/>
                </a:solidFill>
                <a:latin typeface="华文新魏"/>
                <a:cs typeface="华文新魏"/>
              </a:rPr>
              <a:t>结</a:t>
            </a:r>
            <a:r>
              <a:rPr dirty="0" sz="2000" spc="5" b="1">
                <a:solidFill>
                  <a:srgbClr val="FF0000"/>
                </a:solidFill>
                <a:latin typeface="华文新魏"/>
                <a:cs typeface="华文新魏"/>
              </a:rPr>
              <a:t>构</a:t>
            </a:r>
            <a:r>
              <a:rPr dirty="0" sz="1800" spc="-5" b="1">
                <a:latin typeface="华文新魏"/>
                <a:cs typeface="华文新魏"/>
              </a:rPr>
              <a:t>。</a:t>
            </a:r>
            <a:endParaRPr sz="1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374" y="1341882"/>
            <a:ext cx="4175760" cy="2847340"/>
          </a:xfrm>
          <a:prstGeom prst="rect">
            <a:avLst/>
          </a:prstGeom>
          <a:ln w="28955">
            <a:solidFill>
              <a:srgbClr val="FF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89535" marR="115570">
              <a:lnSpc>
                <a:spcPts val="3600"/>
              </a:lnSpc>
              <a:spcBef>
                <a:spcPts val="180"/>
              </a:spcBef>
            </a:pPr>
            <a:r>
              <a:rPr dirty="0" sz="2400">
                <a:solidFill>
                  <a:srgbClr val="3333CC"/>
                </a:solidFill>
                <a:latin typeface="华文新魏"/>
                <a:cs typeface="华文新魏"/>
              </a:rPr>
              <a:t>超材料</a:t>
            </a:r>
            <a:r>
              <a:rPr dirty="0" sz="2400" spc="-5">
                <a:solidFill>
                  <a:srgbClr val="3333CC"/>
                </a:solidFill>
                <a:latin typeface="华文新魏"/>
                <a:cs typeface="华文新魏"/>
              </a:rPr>
              <a:t>（</a:t>
            </a:r>
            <a:r>
              <a:rPr dirty="0" sz="2400" spc="-5">
                <a:solidFill>
                  <a:srgbClr val="3333CC"/>
                </a:solidFill>
                <a:latin typeface="Arial"/>
                <a:cs typeface="Arial"/>
              </a:rPr>
              <a:t>Metamaterials</a:t>
            </a:r>
            <a:r>
              <a:rPr dirty="0" sz="2400" spc="-5">
                <a:solidFill>
                  <a:srgbClr val="3333CC"/>
                </a:solidFill>
                <a:latin typeface="华文新魏"/>
                <a:cs typeface="华文新魏"/>
              </a:rPr>
              <a:t>）</a:t>
            </a:r>
            <a:r>
              <a:rPr dirty="0" sz="2400">
                <a:latin typeface="华文新魏"/>
                <a:cs typeface="华文新魏"/>
              </a:rPr>
              <a:t>是 由亚波长单元结构组成的人工</a:t>
            </a:r>
            <a:endParaRPr sz="2400">
              <a:latin typeface="华文新魏"/>
              <a:cs typeface="华文新魏"/>
            </a:endParaRPr>
          </a:p>
          <a:p>
            <a:pPr marL="89535" marR="115570">
              <a:lnSpc>
                <a:spcPts val="3600"/>
              </a:lnSpc>
            </a:pPr>
            <a:r>
              <a:rPr dirty="0" sz="2400">
                <a:latin typeface="华文新魏"/>
                <a:cs typeface="华文新魏"/>
              </a:rPr>
              <a:t>材料，具有天然材料所不具备 的超常物理特性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>
                <a:latin typeface="华文新魏"/>
                <a:cs typeface="华文新魏"/>
              </a:rPr>
              <a:t>其性质主要</a:t>
            </a:r>
            <a:endParaRPr sz="2400">
              <a:latin typeface="华文新魏"/>
              <a:cs typeface="华文新魏"/>
            </a:endParaRPr>
          </a:p>
          <a:p>
            <a:pPr marL="89535" marR="115570">
              <a:lnSpc>
                <a:spcPts val="3600"/>
              </a:lnSpc>
            </a:pPr>
            <a:r>
              <a:rPr dirty="0" sz="2400">
                <a:latin typeface="华文新魏"/>
                <a:cs typeface="华文新魏"/>
              </a:rPr>
              <a:t>取决于其亚波长单元结构而非 其化学组分。</a:t>
            </a:r>
            <a:endParaRPr sz="2400">
              <a:latin typeface="华文新魏"/>
              <a:cs typeface="华文新魏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76444" y="1126236"/>
            <a:ext cx="3167380" cy="5562600"/>
            <a:chOff x="5076444" y="1126236"/>
            <a:chExt cx="3167380" cy="5562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6444" y="1126236"/>
              <a:ext cx="2808731" cy="32034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6444" y="4366259"/>
              <a:ext cx="3166872" cy="232257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831" y="4507991"/>
            <a:ext cx="4765548" cy="15133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2742" y="555117"/>
            <a:ext cx="35833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二、超材料</a:t>
            </a:r>
            <a:r>
              <a:rPr dirty="0" sz="2800" spc="-10"/>
              <a:t>概念</a:t>
            </a:r>
            <a:r>
              <a:rPr dirty="0" sz="2800" spc="-5"/>
              <a:t>及</a:t>
            </a:r>
            <a:r>
              <a:rPr dirty="0" sz="2800" spc="-10"/>
              <a:t>内涵</a:t>
            </a:r>
            <a:endParaRPr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633971"/>
            <a:ext cx="9145905" cy="224154"/>
            <a:chOff x="0" y="6633971"/>
            <a:chExt cx="9145905" cy="224154"/>
          </a:xfrm>
        </p:grpSpPr>
        <p:sp>
          <p:nvSpPr>
            <p:cNvPr id="4" name="object 4"/>
            <p:cNvSpPr/>
            <p:nvPr/>
          </p:nvSpPr>
          <p:spPr>
            <a:xfrm>
              <a:off x="0" y="6633971"/>
              <a:ext cx="4898390" cy="224154"/>
            </a:xfrm>
            <a:custGeom>
              <a:avLst/>
              <a:gdLst/>
              <a:ahLst/>
              <a:cxnLst/>
              <a:rect l="l" t="t" r="r" b="b"/>
              <a:pathLst>
                <a:path w="4898390" h="224154">
                  <a:moveTo>
                    <a:pt x="4680077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4898136" y="224027"/>
                  </a:lnTo>
                  <a:lnTo>
                    <a:pt x="4898136" y="188042"/>
                  </a:lnTo>
                  <a:lnTo>
                    <a:pt x="4572762" y="188042"/>
                  </a:lnTo>
                  <a:lnTo>
                    <a:pt x="468007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6821423"/>
              <a:ext cx="9144000" cy="36830"/>
            </a:xfrm>
            <a:custGeom>
              <a:avLst/>
              <a:gdLst/>
              <a:ahLst/>
              <a:cxnLst/>
              <a:rect l="l" t="t" r="r" b="b"/>
              <a:pathLst>
                <a:path w="9144000" h="36829">
                  <a:moveTo>
                    <a:pt x="9144000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9144000" y="36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88508" y="6633971"/>
              <a:ext cx="3557270" cy="187960"/>
            </a:xfrm>
            <a:custGeom>
              <a:avLst/>
              <a:gdLst/>
              <a:ahLst/>
              <a:cxnLst/>
              <a:rect l="l" t="t" r="r" b="b"/>
              <a:pathLst>
                <a:path w="3557270" h="187959">
                  <a:moveTo>
                    <a:pt x="103758" y="0"/>
                  </a:moveTo>
                  <a:lnTo>
                    <a:pt x="0" y="187451"/>
                  </a:lnTo>
                  <a:lnTo>
                    <a:pt x="3557016" y="187451"/>
                  </a:lnTo>
                  <a:lnTo>
                    <a:pt x="3555872" y="5092"/>
                  </a:lnTo>
                  <a:lnTo>
                    <a:pt x="103758" y="0"/>
                  </a:lnTo>
                  <a:close/>
                </a:path>
              </a:pathLst>
            </a:custGeom>
            <a:solidFill>
              <a:srgbClr val="0046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67428" y="6633971"/>
              <a:ext cx="1270000" cy="187960"/>
            </a:xfrm>
            <a:custGeom>
              <a:avLst/>
              <a:gdLst/>
              <a:ahLst/>
              <a:cxnLst/>
              <a:rect l="l" t="t" r="r" b="b"/>
              <a:pathLst>
                <a:path w="1270000" h="187959">
                  <a:moveTo>
                    <a:pt x="1269492" y="0"/>
                  </a:moveTo>
                  <a:lnTo>
                    <a:pt x="137922" y="0"/>
                  </a:lnTo>
                  <a:lnTo>
                    <a:pt x="0" y="187451"/>
                  </a:lnTo>
                  <a:lnTo>
                    <a:pt x="1131570" y="187451"/>
                  </a:lnTo>
                  <a:lnTo>
                    <a:pt x="1269492" y="0"/>
                  </a:lnTo>
                  <a:close/>
                </a:path>
              </a:pathLst>
            </a:custGeom>
            <a:solidFill>
              <a:srgbClr val="0D71B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5641847" y="1117091"/>
            <a:ext cx="3112135" cy="1813560"/>
            <a:chOff x="5641847" y="1117091"/>
            <a:chExt cx="3112135" cy="18135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0991" y="1126235"/>
              <a:ext cx="3093719" cy="17952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46419" y="1121663"/>
              <a:ext cx="3103245" cy="1804670"/>
            </a:xfrm>
            <a:custGeom>
              <a:avLst/>
              <a:gdLst/>
              <a:ahLst/>
              <a:cxnLst/>
              <a:rect l="l" t="t" r="r" b="b"/>
              <a:pathLst>
                <a:path w="3103245" h="1804670">
                  <a:moveTo>
                    <a:pt x="0" y="1804416"/>
                  </a:moveTo>
                  <a:lnTo>
                    <a:pt x="3102864" y="1804416"/>
                  </a:lnTo>
                  <a:lnTo>
                    <a:pt x="3102864" y="0"/>
                  </a:lnTo>
                  <a:lnTo>
                    <a:pt x="0" y="0"/>
                  </a:lnTo>
                  <a:lnTo>
                    <a:pt x="0" y="18044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601980" y="3131820"/>
            <a:ext cx="2150745" cy="2775585"/>
            <a:chOff x="601980" y="3131820"/>
            <a:chExt cx="2150745" cy="277558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4" y="4507992"/>
              <a:ext cx="2132076" cy="13898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6552" y="4503420"/>
              <a:ext cx="2141220" cy="1399540"/>
            </a:xfrm>
            <a:custGeom>
              <a:avLst/>
              <a:gdLst/>
              <a:ahLst/>
              <a:cxnLst/>
              <a:rect l="l" t="t" r="r" b="b"/>
              <a:pathLst>
                <a:path w="2141220" h="1399539">
                  <a:moveTo>
                    <a:pt x="0" y="1399031"/>
                  </a:moveTo>
                  <a:lnTo>
                    <a:pt x="2141220" y="1399031"/>
                  </a:lnTo>
                  <a:lnTo>
                    <a:pt x="2141220" y="0"/>
                  </a:lnTo>
                  <a:lnTo>
                    <a:pt x="0" y="0"/>
                  </a:lnTo>
                  <a:lnTo>
                    <a:pt x="0" y="139903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24" y="3140964"/>
              <a:ext cx="2132076" cy="13837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06552" y="3136392"/>
              <a:ext cx="2141220" cy="1393190"/>
            </a:xfrm>
            <a:custGeom>
              <a:avLst/>
              <a:gdLst/>
              <a:ahLst/>
              <a:cxnLst/>
              <a:rect l="l" t="t" r="r" b="b"/>
              <a:pathLst>
                <a:path w="2141220" h="1393189">
                  <a:moveTo>
                    <a:pt x="0" y="1392936"/>
                  </a:moveTo>
                  <a:lnTo>
                    <a:pt x="2141220" y="1392936"/>
                  </a:lnTo>
                  <a:lnTo>
                    <a:pt x="2141220" y="0"/>
                  </a:lnTo>
                  <a:lnTo>
                    <a:pt x="0" y="0"/>
                  </a:lnTo>
                  <a:lnTo>
                    <a:pt x="0" y="13929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02742" y="1099565"/>
            <a:ext cx="6787515" cy="20885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电磁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超材</a:t>
            </a: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料的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奇异</a:t>
            </a: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物理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特性</a:t>
            </a: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主要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有</a:t>
            </a:r>
            <a:endParaRPr sz="24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</a:pPr>
            <a:r>
              <a:rPr dirty="0" sz="2400" spc="75">
                <a:solidFill>
                  <a:srgbClr val="800000"/>
                </a:solidFill>
                <a:latin typeface="华文新魏"/>
                <a:cs typeface="华文新魏"/>
              </a:rPr>
              <a:t>：负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折射</a:t>
            </a:r>
            <a:r>
              <a:rPr dirty="0" sz="2400" spc="75">
                <a:solidFill>
                  <a:srgbClr val="800000"/>
                </a:solidFill>
                <a:latin typeface="华文新魏"/>
                <a:cs typeface="华文新魏"/>
              </a:rPr>
              <a:t>现象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；负</a:t>
            </a:r>
            <a:r>
              <a:rPr dirty="0" sz="2400" spc="75">
                <a:solidFill>
                  <a:srgbClr val="800000"/>
                </a:solidFill>
                <a:latin typeface="华文新魏"/>
                <a:cs typeface="华文新魏"/>
              </a:rPr>
              <a:t>相速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；完</a:t>
            </a:r>
            <a:r>
              <a:rPr dirty="0" sz="2400" spc="75">
                <a:solidFill>
                  <a:srgbClr val="800000"/>
                </a:solidFill>
                <a:latin typeface="华文新魏"/>
                <a:cs typeface="华文新魏"/>
              </a:rPr>
              <a:t>美透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镜</a:t>
            </a:r>
            <a:endParaRPr sz="2400">
              <a:latin typeface="华文新魏"/>
              <a:cs typeface="华文新魏"/>
            </a:endParaRPr>
          </a:p>
          <a:p>
            <a:pPr marL="12700" marR="2056130">
              <a:lnSpc>
                <a:spcPct val="100000"/>
              </a:lnSpc>
            </a:pP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；逆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多普</a:t>
            </a: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勒效</a:t>
            </a:r>
            <a:r>
              <a:rPr dirty="0" sz="2400" spc="85">
                <a:solidFill>
                  <a:srgbClr val="800000"/>
                </a:solidFill>
                <a:latin typeface="华文新魏"/>
                <a:cs typeface="华文新魏"/>
              </a:rPr>
              <a:t>应</a:t>
            </a:r>
            <a:r>
              <a:rPr dirty="0" sz="2400" spc="70">
                <a:solidFill>
                  <a:srgbClr val="800000"/>
                </a:solidFill>
                <a:latin typeface="华文新魏"/>
                <a:cs typeface="华文新魏"/>
              </a:rPr>
              <a:t>，</a:t>
            </a: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控制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电磁</a:t>
            </a: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波的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传 </a:t>
            </a: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播方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向和</a:t>
            </a: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极化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状态</a:t>
            </a: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；亚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波长</a:t>
            </a:r>
            <a:r>
              <a:rPr dirty="0" sz="2400" spc="80">
                <a:solidFill>
                  <a:srgbClr val="800000"/>
                </a:solidFill>
                <a:latin typeface="华文新魏"/>
                <a:cs typeface="华文新魏"/>
              </a:rPr>
              <a:t>衍射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；</a:t>
            </a:r>
            <a:endParaRPr sz="2400">
              <a:latin typeface="华文新魏"/>
              <a:cs typeface="华文新魏"/>
            </a:endParaRPr>
          </a:p>
          <a:p>
            <a:pPr marL="12700">
              <a:lnSpc>
                <a:spcPts val="2570"/>
              </a:lnSpc>
              <a:spcBef>
                <a:spcPts val="60"/>
              </a:spcBef>
            </a:pP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单向传输等等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algn="r" marR="5080">
              <a:lnSpc>
                <a:spcPts val="2090"/>
              </a:lnSpc>
            </a:pPr>
            <a:r>
              <a:rPr dirty="0" sz="2000" spc="5">
                <a:solidFill>
                  <a:srgbClr val="800000"/>
                </a:solidFill>
                <a:latin typeface="华文新魏"/>
                <a:cs typeface="华文新魏"/>
              </a:rPr>
              <a:t>负折射率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2070" y="6036055"/>
            <a:ext cx="10439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异常反射</a:t>
            </a:r>
            <a:endParaRPr sz="2000">
              <a:latin typeface="华文新魏"/>
              <a:cs typeface="华文新魏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63467" y="3377184"/>
            <a:ext cx="5413375" cy="2205355"/>
            <a:chOff x="3363467" y="3377184"/>
            <a:chExt cx="5413375" cy="220535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2611" y="3386328"/>
              <a:ext cx="5381769" cy="21869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68039" y="3381756"/>
              <a:ext cx="5404485" cy="2196465"/>
            </a:xfrm>
            <a:custGeom>
              <a:avLst/>
              <a:gdLst/>
              <a:ahLst/>
              <a:cxnLst/>
              <a:rect l="l" t="t" r="r" b="b"/>
              <a:pathLst>
                <a:path w="5404484" h="2196465">
                  <a:moveTo>
                    <a:pt x="0" y="2196083"/>
                  </a:moveTo>
                  <a:lnTo>
                    <a:pt x="5404104" y="2196083"/>
                  </a:lnTo>
                  <a:lnTo>
                    <a:pt x="5404104" y="0"/>
                  </a:lnTo>
                  <a:lnTo>
                    <a:pt x="0" y="0"/>
                  </a:lnTo>
                  <a:lnTo>
                    <a:pt x="0" y="219608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315203" y="6057696"/>
            <a:ext cx="939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800000"/>
                </a:solidFill>
                <a:latin typeface="华文新魏"/>
                <a:cs typeface="华文新魏"/>
              </a:rPr>
              <a:t>完美隐身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8540" y="555117"/>
            <a:ext cx="35833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二、超材料</a:t>
            </a:r>
            <a:r>
              <a:rPr dirty="0" sz="2800" spc="-10"/>
              <a:t>概念</a:t>
            </a:r>
            <a:r>
              <a:rPr dirty="0" sz="2800" spc="-5"/>
              <a:t>及</a:t>
            </a:r>
            <a:r>
              <a:rPr dirty="0" sz="2800" spc="-10"/>
              <a:t>内涵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6568" y="6537147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1848E"/>
                </a:solidFill>
                <a:latin typeface="Arial"/>
                <a:cs typeface="Arial"/>
              </a:rPr>
              <a:t>28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5754" y="6532270"/>
            <a:ext cx="9067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0851" y="1150619"/>
            <a:ext cx="7480934" cy="2696845"/>
            <a:chOff x="720851" y="1150619"/>
            <a:chExt cx="7480934" cy="26968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331" y="1169250"/>
              <a:ext cx="7151000" cy="26776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0757" y="1268729"/>
              <a:ext cx="3625850" cy="2161540"/>
            </a:xfrm>
            <a:custGeom>
              <a:avLst/>
              <a:gdLst/>
              <a:ahLst/>
              <a:cxnLst/>
              <a:rect l="l" t="t" r="r" b="b"/>
              <a:pathLst>
                <a:path w="3625850" h="2161540">
                  <a:moveTo>
                    <a:pt x="0" y="360172"/>
                  </a:moveTo>
                  <a:lnTo>
                    <a:pt x="3288" y="311306"/>
                  </a:lnTo>
                  <a:lnTo>
                    <a:pt x="12866" y="264436"/>
                  </a:lnTo>
                  <a:lnTo>
                    <a:pt x="28305" y="219991"/>
                  </a:lnTo>
                  <a:lnTo>
                    <a:pt x="49176" y="178402"/>
                  </a:lnTo>
                  <a:lnTo>
                    <a:pt x="75050" y="140096"/>
                  </a:lnTo>
                  <a:lnTo>
                    <a:pt x="105497" y="105505"/>
                  </a:lnTo>
                  <a:lnTo>
                    <a:pt x="140088" y="75057"/>
                  </a:lnTo>
                  <a:lnTo>
                    <a:pt x="178394" y="49181"/>
                  </a:lnTo>
                  <a:lnTo>
                    <a:pt x="219986" y="28309"/>
                  </a:lnTo>
                  <a:lnTo>
                    <a:pt x="264434" y="12868"/>
                  </a:lnTo>
                  <a:lnTo>
                    <a:pt x="311310" y="3288"/>
                  </a:lnTo>
                  <a:lnTo>
                    <a:pt x="360184" y="0"/>
                  </a:lnTo>
                  <a:lnTo>
                    <a:pt x="3265424" y="0"/>
                  </a:lnTo>
                  <a:lnTo>
                    <a:pt x="3314289" y="3288"/>
                  </a:lnTo>
                  <a:lnTo>
                    <a:pt x="3361159" y="12868"/>
                  </a:lnTo>
                  <a:lnTo>
                    <a:pt x="3405604" y="28309"/>
                  </a:lnTo>
                  <a:lnTo>
                    <a:pt x="3447193" y="49181"/>
                  </a:lnTo>
                  <a:lnTo>
                    <a:pt x="3485499" y="75057"/>
                  </a:lnTo>
                  <a:lnTo>
                    <a:pt x="3520090" y="105505"/>
                  </a:lnTo>
                  <a:lnTo>
                    <a:pt x="3550538" y="140096"/>
                  </a:lnTo>
                  <a:lnTo>
                    <a:pt x="3576414" y="178402"/>
                  </a:lnTo>
                  <a:lnTo>
                    <a:pt x="3597286" y="219991"/>
                  </a:lnTo>
                  <a:lnTo>
                    <a:pt x="3612727" y="264436"/>
                  </a:lnTo>
                  <a:lnTo>
                    <a:pt x="3622307" y="311306"/>
                  </a:lnTo>
                  <a:lnTo>
                    <a:pt x="3625595" y="360172"/>
                  </a:lnTo>
                  <a:lnTo>
                    <a:pt x="3625595" y="1800860"/>
                  </a:lnTo>
                  <a:lnTo>
                    <a:pt x="3622307" y="1849725"/>
                  </a:lnTo>
                  <a:lnTo>
                    <a:pt x="3612727" y="1896595"/>
                  </a:lnTo>
                  <a:lnTo>
                    <a:pt x="3597286" y="1941040"/>
                  </a:lnTo>
                  <a:lnTo>
                    <a:pt x="3576414" y="1982629"/>
                  </a:lnTo>
                  <a:lnTo>
                    <a:pt x="3550538" y="2020935"/>
                  </a:lnTo>
                  <a:lnTo>
                    <a:pt x="3520090" y="2055526"/>
                  </a:lnTo>
                  <a:lnTo>
                    <a:pt x="3485499" y="2085974"/>
                  </a:lnTo>
                  <a:lnTo>
                    <a:pt x="3447193" y="2111850"/>
                  </a:lnTo>
                  <a:lnTo>
                    <a:pt x="3405604" y="2132722"/>
                  </a:lnTo>
                  <a:lnTo>
                    <a:pt x="3361159" y="2148163"/>
                  </a:lnTo>
                  <a:lnTo>
                    <a:pt x="3314289" y="2157743"/>
                  </a:lnTo>
                  <a:lnTo>
                    <a:pt x="3265424" y="2161032"/>
                  </a:lnTo>
                  <a:lnTo>
                    <a:pt x="360184" y="2161032"/>
                  </a:lnTo>
                  <a:lnTo>
                    <a:pt x="311310" y="2157743"/>
                  </a:lnTo>
                  <a:lnTo>
                    <a:pt x="264434" y="2148163"/>
                  </a:lnTo>
                  <a:lnTo>
                    <a:pt x="219986" y="2132722"/>
                  </a:lnTo>
                  <a:lnTo>
                    <a:pt x="178394" y="2111850"/>
                  </a:lnTo>
                  <a:lnTo>
                    <a:pt x="140088" y="2085974"/>
                  </a:lnTo>
                  <a:lnTo>
                    <a:pt x="105497" y="2055526"/>
                  </a:lnTo>
                  <a:lnTo>
                    <a:pt x="75050" y="2020935"/>
                  </a:lnTo>
                  <a:lnTo>
                    <a:pt x="49176" y="1982629"/>
                  </a:lnTo>
                  <a:lnTo>
                    <a:pt x="28305" y="1941040"/>
                  </a:lnTo>
                  <a:lnTo>
                    <a:pt x="12866" y="1896595"/>
                  </a:lnTo>
                  <a:lnTo>
                    <a:pt x="3288" y="1849725"/>
                  </a:lnTo>
                  <a:lnTo>
                    <a:pt x="0" y="1800860"/>
                  </a:lnTo>
                  <a:lnTo>
                    <a:pt x="0" y="360172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89525" y="1160525"/>
              <a:ext cx="3484245" cy="2269490"/>
            </a:xfrm>
            <a:custGeom>
              <a:avLst/>
              <a:gdLst/>
              <a:ahLst/>
              <a:cxnLst/>
              <a:rect l="l" t="t" r="r" b="b"/>
              <a:pathLst>
                <a:path w="3484245" h="2269490">
                  <a:moveTo>
                    <a:pt x="0" y="378206"/>
                  </a:moveTo>
                  <a:lnTo>
                    <a:pt x="2946" y="330757"/>
                  </a:lnTo>
                  <a:lnTo>
                    <a:pt x="11548" y="285069"/>
                  </a:lnTo>
                  <a:lnTo>
                    <a:pt x="25452" y="241496"/>
                  </a:lnTo>
                  <a:lnTo>
                    <a:pt x="44305" y="200392"/>
                  </a:lnTo>
                  <a:lnTo>
                    <a:pt x="67751" y="162112"/>
                  </a:lnTo>
                  <a:lnTo>
                    <a:pt x="95437" y="127009"/>
                  </a:lnTo>
                  <a:lnTo>
                    <a:pt x="127009" y="95437"/>
                  </a:lnTo>
                  <a:lnTo>
                    <a:pt x="162112" y="67751"/>
                  </a:lnTo>
                  <a:lnTo>
                    <a:pt x="200392" y="44305"/>
                  </a:lnTo>
                  <a:lnTo>
                    <a:pt x="241496" y="25452"/>
                  </a:lnTo>
                  <a:lnTo>
                    <a:pt x="285069" y="11548"/>
                  </a:lnTo>
                  <a:lnTo>
                    <a:pt x="330757" y="2946"/>
                  </a:lnTo>
                  <a:lnTo>
                    <a:pt x="378206" y="0"/>
                  </a:lnTo>
                  <a:lnTo>
                    <a:pt x="3105657" y="0"/>
                  </a:lnTo>
                  <a:lnTo>
                    <a:pt x="3153106" y="2946"/>
                  </a:lnTo>
                  <a:lnTo>
                    <a:pt x="3198794" y="11548"/>
                  </a:lnTo>
                  <a:lnTo>
                    <a:pt x="3242367" y="25452"/>
                  </a:lnTo>
                  <a:lnTo>
                    <a:pt x="3283471" y="44305"/>
                  </a:lnTo>
                  <a:lnTo>
                    <a:pt x="3321751" y="67751"/>
                  </a:lnTo>
                  <a:lnTo>
                    <a:pt x="3356854" y="95437"/>
                  </a:lnTo>
                  <a:lnTo>
                    <a:pt x="3388426" y="127009"/>
                  </a:lnTo>
                  <a:lnTo>
                    <a:pt x="3416112" y="162112"/>
                  </a:lnTo>
                  <a:lnTo>
                    <a:pt x="3439558" y="200392"/>
                  </a:lnTo>
                  <a:lnTo>
                    <a:pt x="3458411" y="241496"/>
                  </a:lnTo>
                  <a:lnTo>
                    <a:pt x="3472315" y="285069"/>
                  </a:lnTo>
                  <a:lnTo>
                    <a:pt x="3480917" y="330757"/>
                  </a:lnTo>
                  <a:lnTo>
                    <a:pt x="3483864" y="378206"/>
                  </a:lnTo>
                  <a:lnTo>
                    <a:pt x="3483864" y="1891029"/>
                  </a:lnTo>
                  <a:lnTo>
                    <a:pt x="3480917" y="1938478"/>
                  </a:lnTo>
                  <a:lnTo>
                    <a:pt x="3472315" y="1984166"/>
                  </a:lnTo>
                  <a:lnTo>
                    <a:pt x="3458411" y="2027739"/>
                  </a:lnTo>
                  <a:lnTo>
                    <a:pt x="3439558" y="2068843"/>
                  </a:lnTo>
                  <a:lnTo>
                    <a:pt x="3416112" y="2107123"/>
                  </a:lnTo>
                  <a:lnTo>
                    <a:pt x="3388426" y="2142226"/>
                  </a:lnTo>
                  <a:lnTo>
                    <a:pt x="3356854" y="2173798"/>
                  </a:lnTo>
                  <a:lnTo>
                    <a:pt x="3321751" y="2201484"/>
                  </a:lnTo>
                  <a:lnTo>
                    <a:pt x="3283471" y="2224930"/>
                  </a:lnTo>
                  <a:lnTo>
                    <a:pt x="3242367" y="2243783"/>
                  </a:lnTo>
                  <a:lnTo>
                    <a:pt x="3198794" y="2257687"/>
                  </a:lnTo>
                  <a:lnTo>
                    <a:pt x="3153106" y="2266289"/>
                  </a:lnTo>
                  <a:lnTo>
                    <a:pt x="3105657" y="2269236"/>
                  </a:lnTo>
                  <a:lnTo>
                    <a:pt x="378206" y="2269236"/>
                  </a:lnTo>
                  <a:lnTo>
                    <a:pt x="330757" y="2266289"/>
                  </a:lnTo>
                  <a:lnTo>
                    <a:pt x="285069" y="2257687"/>
                  </a:lnTo>
                  <a:lnTo>
                    <a:pt x="241496" y="2243783"/>
                  </a:lnTo>
                  <a:lnTo>
                    <a:pt x="200392" y="2224930"/>
                  </a:lnTo>
                  <a:lnTo>
                    <a:pt x="162112" y="2201484"/>
                  </a:lnTo>
                  <a:lnTo>
                    <a:pt x="127009" y="2173798"/>
                  </a:lnTo>
                  <a:lnTo>
                    <a:pt x="95437" y="2142226"/>
                  </a:lnTo>
                  <a:lnTo>
                    <a:pt x="67751" y="2107123"/>
                  </a:lnTo>
                  <a:lnTo>
                    <a:pt x="44305" y="2068843"/>
                  </a:lnTo>
                  <a:lnTo>
                    <a:pt x="25452" y="2027739"/>
                  </a:lnTo>
                  <a:lnTo>
                    <a:pt x="11548" y="1984166"/>
                  </a:lnTo>
                  <a:lnTo>
                    <a:pt x="2946" y="1938478"/>
                  </a:lnTo>
                  <a:lnTo>
                    <a:pt x="0" y="1891029"/>
                  </a:lnTo>
                  <a:lnTo>
                    <a:pt x="0" y="378206"/>
                  </a:lnTo>
                  <a:close/>
                </a:path>
              </a:pathLst>
            </a:custGeom>
            <a:ln w="19812">
              <a:solidFill>
                <a:srgbClr val="2B03BC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00939" y="1600911"/>
            <a:ext cx="33083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华文新魏"/>
                <a:cs typeface="华文新魏"/>
              </a:rPr>
              <a:t>自 </a:t>
            </a:r>
            <a:r>
              <a:rPr dirty="0" sz="2400" spc="-5" b="1">
                <a:solidFill>
                  <a:srgbClr val="C00000"/>
                </a:solidFill>
                <a:latin typeface="华文新魏"/>
                <a:cs typeface="华文新魏"/>
              </a:rPr>
              <a:t>然 材 料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11439" y="1758441"/>
            <a:ext cx="33083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2B03BC"/>
                </a:solidFill>
                <a:latin typeface="华文新魏"/>
                <a:cs typeface="华文新魏"/>
              </a:rPr>
              <a:t>超 </a:t>
            </a:r>
            <a:r>
              <a:rPr dirty="0" sz="2400" spc="-5" b="1">
                <a:solidFill>
                  <a:srgbClr val="2B03BC"/>
                </a:solidFill>
                <a:latin typeface="华文新魏"/>
                <a:cs typeface="华文新魏"/>
              </a:rPr>
              <a:t>材 </a:t>
            </a:r>
            <a:r>
              <a:rPr dirty="0" sz="2400" spc="-5" b="1">
                <a:solidFill>
                  <a:srgbClr val="2B03BC"/>
                </a:solidFill>
                <a:latin typeface="华文新魏"/>
                <a:cs typeface="华文新魏"/>
              </a:rPr>
              <a:t>料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904" y="3933444"/>
            <a:ext cx="1371600" cy="426720"/>
          </a:xfrm>
          <a:prstGeom prst="rect">
            <a:avLst/>
          </a:prstGeom>
          <a:solidFill>
            <a:srgbClr val="F8F8F5"/>
          </a:solidFill>
        </p:spPr>
        <p:txBody>
          <a:bodyPr wrap="square" lIns="0" tIns="53340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420"/>
              </a:spcBef>
            </a:pPr>
            <a:r>
              <a:rPr dirty="0" sz="2000" spc="10" b="1">
                <a:solidFill>
                  <a:srgbClr val="C00000"/>
                </a:solidFill>
                <a:latin typeface="华文新魏"/>
                <a:cs typeface="华文新魏"/>
              </a:rPr>
              <a:t>原子</a:t>
            </a:r>
            <a:r>
              <a:rPr dirty="0" sz="2000" spc="-5" b="1">
                <a:solidFill>
                  <a:srgbClr val="C00000"/>
                </a:solidFill>
                <a:latin typeface="华文新魏"/>
                <a:cs typeface="华文新魏"/>
              </a:rPr>
              <a:t>/</a:t>
            </a:r>
            <a:r>
              <a:rPr dirty="0" sz="2000" spc="-15" b="1">
                <a:solidFill>
                  <a:srgbClr val="C00000"/>
                </a:solidFill>
                <a:latin typeface="华文新魏"/>
                <a:cs typeface="华文新魏"/>
              </a:rPr>
              <a:t>分子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0967" y="3933444"/>
            <a:ext cx="1844039" cy="424180"/>
          </a:xfrm>
          <a:prstGeom prst="rect">
            <a:avLst/>
          </a:prstGeom>
          <a:solidFill>
            <a:srgbClr val="F8F8F5"/>
          </a:solidFill>
        </p:spPr>
        <p:txBody>
          <a:bodyPr wrap="square" lIns="0" tIns="53340" rIns="0" bIns="0" rtlCol="0" vert="horz">
            <a:spAutoFit/>
          </a:bodyPr>
          <a:lstStyle/>
          <a:p>
            <a:pPr marL="360680">
              <a:lnSpc>
                <a:spcPct val="100000"/>
              </a:lnSpc>
              <a:spcBef>
                <a:spcPts val="420"/>
              </a:spcBef>
            </a:pPr>
            <a:r>
              <a:rPr dirty="0" sz="2000" spc="10" b="1">
                <a:solidFill>
                  <a:srgbClr val="C00000"/>
                </a:solidFill>
                <a:latin typeface="华文新魏"/>
                <a:cs typeface="华文新魏"/>
              </a:rPr>
              <a:t>宏观</a:t>
            </a:r>
            <a:r>
              <a:rPr dirty="0" sz="2000" b="1">
                <a:solidFill>
                  <a:srgbClr val="C00000"/>
                </a:solidFill>
                <a:latin typeface="华文新魏"/>
                <a:cs typeface="华文新魏"/>
              </a:rPr>
              <a:t>媒质化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5591" y="4005071"/>
            <a:ext cx="4394200" cy="437515"/>
          </a:xfrm>
          <a:prstGeom prst="rect">
            <a:avLst/>
          </a:prstGeom>
          <a:solidFill>
            <a:srgbClr val="F8F8F5"/>
          </a:solidFill>
        </p:spPr>
        <p:txBody>
          <a:bodyPr wrap="square" lIns="0" tIns="5334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420"/>
              </a:spcBef>
              <a:tabLst>
                <a:tab pos="1435100" algn="l"/>
              </a:tabLst>
            </a:pPr>
            <a:r>
              <a:rPr dirty="0" sz="2000" spc="10" b="1">
                <a:solidFill>
                  <a:srgbClr val="2B03BC"/>
                </a:solidFill>
                <a:latin typeface="华文新魏"/>
                <a:cs typeface="华文新魏"/>
              </a:rPr>
              <a:t>人工</a:t>
            </a:r>
            <a:r>
              <a:rPr dirty="0" sz="2000" b="1">
                <a:solidFill>
                  <a:srgbClr val="2B03BC"/>
                </a:solidFill>
                <a:latin typeface="华文新魏"/>
                <a:cs typeface="华文新魏"/>
              </a:rPr>
              <a:t>原子	</a:t>
            </a:r>
            <a:r>
              <a:rPr dirty="0" sz="2000" spc="10" b="1">
                <a:solidFill>
                  <a:srgbClr val="2B03BC"/>
                </a:solidFill>
                <a:latin typeface="华文新魏"/>
                <a:cs typeface="华文新魏"/>
              </a:rPr>
              <a:t>亚</a:t>
            </a:r>
            <a:r>
              <a:rPr dirty="0" sz="2000" b="1">
                <a:solidFill>
                  <a:srgbClr val="2B03BC"/>
                </a:solidFill>
                <a:latin typeface="华文新魏"/>
                <a:cs typeface="华文新魏"/>
              </a:rPr>
              <a:t>波</a:t>
            </a:r>
            <a:r>
              <a:rPr dirty="0" sz="2000" spc="-15" b="1">
                <a:solidFill>
                  <a:srgbClr val="2B03BC"/>
                </a:solidFill>
                <a:latin typeface="华文新魏"/>
                <a:cs typeface="华文新魏"/>
              </a:rPr>
              <a:t>长</a:t>
            </a:r>
            <a:r>
              <a:rPr dirty="0" sz="2000" b="1">
                <a:solidFill>
                  <a:srgbClr val="2B03BC"/>
                </a:solidFill>
                <a:latin typeface="华文新魏"/>
                <a:cs typeface="华文新魏"/>
              </a:rPr>
              <a:t>结构</a:t>
            </a:r>
            <a:r>
              <a:rPr dirty="0" sz="2000" spc="434" b="1">
                <a:solidFill>
                  <a:srgbClr val="2B03BC"/>
                </a:solidFill>
                <a:latin typeface="华文新魏"/>
                <a:cs typeface="华文新魏"/>
              </a:rPr>
              <a:t> </a:t>
            </a:r>
            <a:r>
              <a:rPr dirty="0" sz="2000" spc="10" b="1">
                <a:solidFill>
                  <a:srgbClr val="2B03BC"/>
                </a:solidFill>
                <a:latin typeface="华文新魏"/>
                <a:cs typeface="华文新魏"/>
              </a:rPr>
              <a:t>宏</a:t>
            </a:r>
            <a:r>
              <a:rPr dirty="0" sz="2000" b="1">
                <a:solidFill>
                  <a:srgbClr val="2B03BC"/>
                </a:solidFill>
                <a:latin typeface="华文新魏"/>
                <a:cs typeface="华文新魏"/>
              </a:rPr>
              <a:t>观等</a:t>
            </a:r>
            <a:r>
              <a:rPr dirty="0" sz="2000" spc="-15" b="1">
                <a:solidFill>
                  <a:srgbClr val="2B03BC"/>
                </a:solidFill>
                <a:latin typeface="华文新魏"/>
                <a:cs typeface="华文新魏"/>
              </a:rPr>
              <a:t>效</a:t>
            </a:r>
            <a:r>
              <a:rPr dirty="0" sz="2000" b="1">
                <a:solidFill>
                  <a:srgbClr val="2B03BC"/>
                </a:solidFill>
                <a:latin typeface="华文新魏"/>
                <a:cs typeface="华文新魏"/>
              </a:rPr>
              <a:t>性</a:t>
            </a:r>
            <a:endParaRPr sz="2000">
              <a:latin typeface="华文新魏"/>
              <a:cs typeface="华文新魏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25340" y="4570476"/>
            <a:ext cx="4519930" cy="1828800"/>
            <a:chOff x="4625340" y="4570476"/>
            <a:chExt cx="4519930" cy="1828800"/>
          </a:xfrm>
        </p:grpSpPr>
        <p:sp>
          <p:nvSpPr>
            <p:cNvPr id="16" name="object 16"/>
            <p:cNvSpPr/>
            <p:nvPr/>
          </p:nvSpPr>
          <p:spPr>
            <a:xfrm>
              <a:off x="4644390" y="4581906"/>
              <a:ext cx="4500880" cy="1798320"/>
            </a:xfrm>
            <a:custGeom>
              <a:avLst/>
              <a:gdLst/>
              <a:ahLst/>
              <a:cxnLst/>
              <a:rect l="l" t="t" r="r" b="b"/>
              <a:pathLst>
                <a:path w="4500880" h="1798320">
                  <a:moveTo>
                    <a:pt x="4200652" y="0"/>
                  </a:moveTo>
                  <a:lnTo>
                    <a:pt x="299720" y="0"/>
                  </a:lnTo>
                  <a:lnTo>
                    <a:pt x="251115" y="3924"/>
                  </a:lnTo>
                  <a:lnTo>
                    <a:pt x="205004" y="15284"/>
                  </a:lnTo>
                  <a:lnTo>
                    <a:pt x="162003" y="33463"/>
                  </a:lnTo>
                  <a:lnTo>
                    <a:pt x="122730" y="57842"/>
                  </a:lnTo>
                  <a:lnTo>
                    <a:pt x="87804" y="87804"/>
                  </a:lnTo>
                  <a:lnTo>
                    <a:pt x="57842" y="122730"/>
                  </a:lnTo>
                  <a:lnTo>
                    <a:pt x="33463" y="162003"/>
                  </a:lnTo>
                  <a:lnTo>
                    <a:pt x="15284" y="205004"/>
                  </a:lnTo>
                  <a:lnTo>
                    <a:pt x="3924" y="251115"/>
                  </a:lnTo>
                  <a:lnTo>
                    <a:pt x="0" y="299720"/>
                  </a:lnTo>
                  <a:lnTo>
                    <a:pt x="0" y="1498600"/>
                  </a:lnTo>
                  <a:lnTo>
                    <a:pt x="3924" y="1547216"/>
                  </a:lnTo>
                  <a:lnTo>
                    <a:pt x="15284" y="1593335"/>
                  </a:lnTo>
                  <a:lnTo>
                    <a:pt x="33463" y="1636339"/>
                  </a:lnTo>
                  <a:lnTo>
                    <a:pt x="57842" y="1675611"/>
                  </a:lnTo>
                  <a:lnTo>
                    <a:pt x="87804" y="1710534"/>
                  </a:lnTo>
                  <a:lnTo>
                    <a:pt x="122730" y="1740491"/>
                  </a:lnTo>
                  <a:lnTo>
                    <a:pt x="162003" y="1764865"/>
                  </a:lnTo>
                  <a:lnTo>
                    <a:pt x="205004" y="1783040"/>
                  </a:lnTo>
                  <a:lnTo>
                    <a:pt x="251115" y="1794397"/>
                  </a:lnTo>
                  <a:lnTo>
                    <a:pt x="299720" y="1798320"/>
                  </a:lnTo>
                  <a:lnTo>
                    <a:pt x="4200652" y="1798320"/>
                  </a:lnTo>
                  <a:lnTo>
                    <a:pt x="4249256" y="1794397"/>
                  </a:lnTo>
                  <a:lnTo>
                    <a:pt x="4295367" y="1783040"/>
                  </a:lnTo>
                  <a:lnTo>
                    <a:pt x="4338368" y="1764865"/>
                  </a:lnTo>
                  <a:lnTo>
                    <a:pt x="4377641" y="1740491"/>
                  </a:lnTo>
                  <a:lnTo>
                    <a:pt x="4412567" y="1710534"/>
                  </a:lnTo>
                  <a:lnTo>
                    <a:pt x="4442529" y="1675611"/>
                  </a:lnTo>
                  <a:lnTo>
                    <a:pt x="4466908" y="1636339"/>
                  </a:lnTo>
                  <a:lnTo>
                    <a:pt x="4485087" y="1593335"/>
                  </a:lnTo>
                  <a:lnTo>
                    <a:pt x="4496447" y="1547216"/>
                  </a:lnTo>
                  <a:lnTo>
                    <a:pt x="4500371" y="1498600"/>
                  </a:lnTo>
                  <a:lnTo>
                    <a:pt x="4500371" y="299720"/>
                  </a:lnTo>
                  <a:lnTo>
                    <a:pt x="4496447" y="251115"/>
                  </a:lnTo>
                  <a:lnTo>
                    <a:pt x="4485087" y="205004"/>
                  </a:lnTo>
                  <a:lnTo>
                    <a:pt x="4466908" y="162003"/>
                  </a:lnTo>
                  <a:lnTo>
                    <a:pt x="4442529" y="122730"/>
                  </a:lnTo>
                  <a:lnTo>
                    <a:pt x="4412567" y="87804"/>
                  </a:lnTo>
                  <a:lnTo>
                    <a:pt x="4377641" y="57842"/>
                  </a:lnTo>
                  <a:lnTo>
                    <a:pt x="4338368" y="33463"/>
                  </a:lnTo>
                  <a:lnTo>
                    <a:pt x="4295367" y="15284"/>
                  </a:lnTo>
                  <a:lnTo>
                    <a:pt x="4249256" y="3924"/>
                  </a:lnTo>
                  <a:lnTo>
                    <a:pt x="4200652" y="0"/>
                  </a:lnTo>
                  <a:close/>
                </a:path>
              </a:pathLst>
            </a:custGeom>
            <a:solidFill>
              <a:srgbClr val="F8F8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25340" y="4570476"/>
              <a:ext cx="4518660" cy="1828800"/>
            </a:xfrm>
            <a:custGeom>
              <a:avLst/>
              <a:gdLst/>
              <a:ahLst/>
              <a:cxnLst/>
              <a:rect l="l" t="t" r="r" b="b"/>
              <a:pathLst>
                <a:path w="4518659" h="1828800">
                  <a:moveTo>
                    <a:pt x="4315079" y="1816100"/>
                  </a:moveTo>
                  <a:lnTo>
                    <a:pt x="224536" y="1816100"/>
                  </a:lnTo>
                  <a:lnTo>
                    <a:pt x="239649" y="1828800"/>
                  </a:lnTo>
                  <a:lnTo>
                    <a:pt x="4299712" y="1828800"/>
                  </a:lnTo>
                  <a:lnTo>
                    <a:pt x="4315079" y="1816100"/>
                  </a:lnTo>
                  <a:close/>
                </a:path>
                <a:path w="4518659" h="1828800">
                  <a:moveTo>
                    <a:pt x="216915" y="1790700"/>
                  </a:moveTo>
                  <a:lnTo>
                    <a:pt x="167259" y="1790700"/>
                  </a:lnTo>
                  <a:lnTo>
                    <a:pt x="180975" y="1803400"/>
                  </a:lnTo>
                  <a:lnTo>
                    <a:pt x="195199" y="1816100"/>
                  </a:lnTo>
                  <a:lnTo>
                    <a:pt x="288417" y="1816100"/>
                  </a:lnTo>
                  <a:lnTo>
                    <a:pt x="273685" y="1803400"/>
                  </a:lnTo>
                  <a:lnTo>
                    <a:pt x="230632" y="1803400"/>
                  </a:lnTo>
                  <a:lnTo>
                    <a:pt x="216915" y="1790700"/>
                  </a:lnTo>
                  <a:close/>
                </a:path>
                <a:path w="4518659" h="1828800">
                  <a:moveTo>
                    <a:pt x="4372102" y="1790700"/>
                  </a:moveTo>
                  <a:lnTo>
                    <a:pt x="4321429" y="1790700"/>
                  </a:lnTo>
                  <a:lnTo>
                    <a:pt x="4307713" y="1803400"/>
                  </a:lnTo>
                  <a:lnTo>
                    <a:pt x="4264660" y="1803400"/>
                  </a:lnTo>
                  <a:lnTo>
                    <a:pt x="4249928" y="1816100"/>
                  </a:lnTo>
                  <a:lnTo>
                    <a:pt x="4344289" y="1816100"/>
                  </a:lnTo>
                  <a:lnTo>
                    <a:pt x="4358386" y="1803400"/>
                  </a:lnTo>
                  <a:lnTo>
                    <a:pt x="4372102" y="1790700"/>
                  </a:lnTo>
                  <a:close/>
                </a:path>
                <a:path w="4518659" h="1828800">
                  <a:moveTo>
                    <a:pt x="4291584" y="1790700"/>
                  </a:moveTo>
                  <a:lnTo>
                    <a:pt x="246507" y="1790700"/>
                  </a:lnTo>
                  <a:lnTo>
                    <a:pt x="260476" y="1803400"/>
                  </a:lnTo>
                  <a:lnTo>
                    <a:pt x="4277614" y="1803400"/>
                  </a:lnTo>
                  <a:lnTo>
                    <a:pt x="4291584" y="1790700"/>
                  </a:lnTo>
                  <a:close/>
                </a:path>
                <a:path w="4518659" h="1828800">
                  <a:moveTo>
                    <a:pt x="190626" y="50800"/>
                  </a:moveTo>
                  <a:lnTo>
                    <a:pt x="139700" y="50800"/>
                  </a:lnTo>
                  <a:lnTo>
                    <a:pt x="115315" y="76200"/>
                  </a:lnTo>
                  <a:lnTo>
                    <a:pt x="92837" y="88900"/>
                  </a:lnTo>
                  <a:lnTo>
                    <a:pt x="54101" y="139700"/>
                  </a:lnTo>
                  <a:lnTo>
                    <a:pt x="31242" y="177800"/>
                  </a:lnTo>
                  <a:lnTo>
                    <a:pt x="14097" y="228600"/>
                  </a:lnTo>
                  <a:lnTo>
                    <a:pt x="9906" y="241300"/>
                  </a:lnTo>
                  <a:lnTo>
                    <a:pt x="1524" y="279400"/>
                  </a:lnTo>
                  <a:lnTo>
                    <a:pt x="0" y="317500"/>
                  </a:lnTo>
                  <a:lnTo>
                    <a:pt x="0" y="1511300"/>
                  </a:lnTo>
                  <a:lnTo>
                    <a:pt x="381" y="1536700"/>
                  </a:lnTo>
                  <a:lnTo>
                    <a:pt x="1650" y="1549400"/>
                  </a:lnTo>
                  <a:lnTo>
                    <a:pt x="3683" y="1562100"/>
                  </a:lnTo>
                  <a:lnTo>
                    <a:pt x="6604" y="1574800"/>
                  </a:lnTo>
                  <a:lnTo>
                    <a:pt x="10160" y="1600200"/>
                  </a:lnTo>
                  <a:lnTo>
                    <a:pt x="25273" y="1638300"/>
                  </a:lnTo>
                  <a:lnTo>
                    <a:pt x="46482" y="1676400"/>
                  </a:lnTo>
                  <a:lnTo>
                    <a:pt x="73406" y="1714500"/>
                  </a:lnTo>
                  <a:lnTo>
                    <a:pt x="116712" y="1765300"/>
                  </a:lnTo>
                  <a:lnTo>
                    <a:pt x="140970" y="1778000"/>
                  </a:lnTo>
                  <a:lnTo>
                    <a:pt x="153924" y="1790700"/>
                  </a:lnTo>
                  <a:lnTo>
                    <a:pt x="203454" y="1790700"/>
                  </a:lnTo>
                  <a:lnTo>
                    <a:pt x="190500" y="1778000"/>
                  </a:lnTo>
                  <a:lnTo>
                    <a:pt x="177673" y="1778000"/>
                  </a:lnTo>
                  <a:lnTo>
                    <a:pt x="165226" y="1765300"/>
                  </a:lnTo>
                  <a:lnTo>
                    <a:pt x="153288" y="1765300"/>
                  </a:lnTo>
                  <a:lnTo>
                    <a:pt x="130429" y="1739900"/>
                  </a:lnTo>
                  <a:lnTo>
                    <a:pt x="109474" y="1727200"/>
                  </a:lnTo>
                  <a:lnTo>
                    <a:pt x="90297" y="1701800"/>
                  </a:lnTo>
                  <a:lnTo>
                    <a:pt x="73279" y="1676400"/>
                  </a:lnTo>
                  <a:lnTo>
                    <a:pt x="65659" y="1663700"/>
                  </a:lnTo>
                  <a:lnTo>
                    <a:pt x="58547" y="1663700"/>
                  </a:lnTo>
                  <a:lnTo>
                    <a:pt x="51943" y="1638300"/>
                  </a:lnTo>
                  <a:lnTo>
                    <a:pt x="46100" y="1625600"/>
                  </a:lnTo>
                  <a:lnTo>
                    <a:pt x="40767" y="1612900"/>
                  </a:lnTo>
                  <a:lnTo>
                    <a:pt x="28829" y="1574800"/>
                  </a:lnTo>
                  <a:lnTo>
                    <a:pt x="23240" y="1536700"/>
                  </a:lnTo>
                  <a:lnTo>
                    <a:pt x="22860" y="1511300"/>
                  </a:lnTo>
                  <a:lnTo>
                    <a:pt x="22860" y="317500"/>
                  </a:lnTo>
                  <a:lnTo>
                    <a:pt x="23240" y="304800"/>
                  </a:lnTo>
                  <a:lnTo>
                    <a:pt x="24384" y="292100"/>
                  </a:lnTo>
                  <a:lnTo>
                    <a:pt x="26288" y="266700"/>
                  </a:lnTo>
                  <a:lnTo>
                    <a:pt x="36195" y="228600"/>
                  </a:lnTo>
                  <a:lnTo>
                    <a:pt x="52070" y="190500"/>
                  </a:lnTo>
                  <a:lnTo>
                    <a:pt x="73406" y="152400"/>
                  </a:lnTo>
                  <a:lnTo>
                    <a:pt x="109727" y="114300"/>
                  </a:lnTo>
                  <a:lnTo>
                    <a:pt x="130683" y="88900"/>
                  </a:lnTo>
                  <a:lnTo>
                    <a:pt x="153415" y="76200"/>
                  </a:lnTo>
                  <a:lnTo>
                    <a:pt x="165354" y="63500"/>
                  </a:lnTo>
                  <a:lnTo>
                    <a:pt x="177800" y="63500"/>
                  </a:lnTo>
                  <a:lnTo>
                    <a:pt x="190626" y="50800"/>
                  </a:lnTo>
                  <a:close/>
                </a:path>
                <a:path w="4518659" h="1828800">
                  <a:moveTo>
                    <a:pt x="234823" y="1778000"/>
                  </a:moveTo>
                  <a:lnTo>
                    <a:pt x="206248" y="1778000"/>
                  </a:lnTo>
                  <a:lnTo>
                    <a:pt x="219456" y="1790700"/>
                  </a:lnTo>
                  <a:lnTo>
                    <a:pt x="248158" y="1790700"/>
                  </a:lnTo>
                  <a:lnTo>
                    <a:pt x="234823" y="1778000"/>
                  </a:lnTo>
                  <a:close/>
                </a:path>
                <a:path w="4518659" h="1828800">
                  <a:moveTo>
                    <a:pt x="4331716" y="1778000"/>
                  </a:moveTo>
                  <a:lnTo>
                    <a:pt x="4315841" y="1778000"/>
                  </a:lnTo>
                  <a:lnTo>
                    <a:pt x="4302760" y="1790700"/>
                  </a:lnTo>
                  <a:lnTo>
                    <a:pt x="4318635" y="1790700"/>
                  </a:lnTo>
                  <a:lnTo>
                    <a:pt x="4331716" y="1778000"/>
                  </a:lnTo>
                  <a:close/>
                </a:path>
                <a:path w="4518659" h="1828800">
                  <a:moveTo>
                    <a:pt x="4397502" y="50800"/>
                  </a:moveTo>
                  <a:lnTo>
                    <a:pt x="4348099" y="50800"/>
                  </a:lnTo>
                  <a:lnTo>
                    <a:pt x="4360926" y="63500"/>
                  </a:lnTo>
                  <a:lnTo>
                    <a:pt x="4373371" y="63500"/>
                  </a:lnTo>
                  <a:lnTo>
                    <a:pt x="4385310" y="76200"/>
                  </a:lnTo>
                  <a:lnTo>
                    <a:pt x="4408043" y="88900"/>
                  </a:lnTo>
                  <a:lnTo>
                    <a:pt x="4429125" y="114300"/>
                  </a:lnTo>
                  <a:lnTo>
                    <a:pt x="4448175" y="127000"/>
                  </a:lnTo>
                  <a:lnTo>
                    <a:pt x="4472813" y="165100"/>
                  </a:lnTo>
                  <a:lnTo>
                    <a:pt x="4492370" y="203200"/>
                  </a:lnTo>
                  <a:lnTo>
                    <a:pt x="4506341" y="241300"/>
                  </a:lnTo>
                  <a:lnTo>
                    <a:pt x="4514088" y="292100"/>
                  </a:lnTo>
                  <a:lnTo>
                    <a:pt x="4515231" y="304800"/>
                  </a:lnTo>
                  <a:lnTo>
                    <a:pt x="4515612" y="317500"/>
                  </a:lnTo>
                  <a:lnTo>
                    <a:pt x="4515612" y="1511300"/>
                  </a:lnTo>
                  <a:lnTo>
                    <a:pt x="4514088" y="1549400"/>
                  </a:lnTo>
                  <a:lnTo>
                    <a:pt x="4506214" y="1587500"/>
                  </a:lnTo>
                  <a:lnTo>
                    <a:pt x="4492370" y="1625600"/>
                  </a:lnTo>
                  <a:lnTo>
                    <a:pt x="4486402" y="1651000"/>
                  </a:lnTo>
                  <a:lnTo>
                    <a:pt x="4479798" y="1663700"/>
                  </a:lnTo>
                  <a:lnTo>
                    <a:pt x="4472813" y="1663700"/>
                  </a:lnTo>
                  <a:lnTo>
                    <a:pt x="4465066" y="1676400"/>
                  </a:lnTo>
                  <a:lnTo>
                    <a:pt x="4447920" y="1701800"/>
                  </a:lnTo>
                  <a:lnTo>
                    <a:pt x="4428870" y="1727200"/>
                  </a:lnTo>
                  <a:lnTo>
                    <a:pt x="4407789" y="1739900"/>
                  </a:lnTo>
                  <a:lnTo>
                    <a:pt x="4385056" y="1765300"/>
                  </a:lnTo>
                  <a:lnTo>
                    <a:pt x="4373118" y="1765300"/>
                  </a:lnTo>
                  <a:lnTo>
                    <a:pt x="4360799" y="1778000"/>
                  </a:lnTo>
                  <a:lnTo>
                    <a:pt x="4347971" y="1778000"/>
                  </a:lnTo>
                  <a:lnTo>
                    <a:pt x="4334891" y="1790700"/>
                  </a:lnTo>
                  <a:lnTo>
                    <a:pt x="4385564" y="1790700"/>
                  </a:lnTo>
                  <a:lnTo>
                    <a:pt x="4398771" y="1778000"/>
                  </a:lnTo>
                  <a:lnTo>
                    <a:pt x="4423156" y="1765300"/>
                  </a:lnTo>
                  <a:lnTo>
                    <a:pt x="4466336" y="1714500"/>
                  </a:lnTo>
                  <a:lnTo>
                    <a:pt x="4492625" y="1676400"/>
                  </a:lnTo>
                  <a:lnTo>
                    <a:pt x="4513580" y="1638300"/>
                  </a:lnTo>
                  <a:lnTo>
                    <a:pt x="4518660" y="1625600"/>
                  </a:lnTo>
                  <a:lnTo>
                    <a:pt x="4518660" y="203200"/>
                  </a:lnTo>
                  <a:lnTo>
                    <a:pt x="4499737" y="165100"/>
                  </a:lnTo>
                  <a:lnTo>
                    <a:pt x="4465066" y="114300"/>
                  </a:lnTo>
                  <a:lnTo>
                    <a:pt x="4421759" y="76200"/>
                  </a:lnTo>
                  <a:lnTo>
                    <a:pt x="4397502" y="50800"/>
                  </a:lnTo>
                  <a:close/>
                </a:path>
                <a:path w="4518659" h="1828800">
                  <a:moveTo>
                    <a:pt x="196723" y="1765300"/>
                  </a:moveTo>
                  <a:lnTo>
                    <a:pt x="181101" y="1765300"/>
                  </a:lnTo>
                  <a:lnTo>
                    <a:pt x="193548" y="1778000"/>
                  </a:lnTo>
                  <a:lnTo>
                    <a:pt x="209042" y="1778000"/>
                  </a:lnTo>
                  <a:lnTo>
                    <a:pt x="196723" y="1765300"/>
                  </a:lnTo>
                  <a:close/>
                </a:path>
                <a:path w="4518659" h="1828800">
                  <a:moveTo>
                    <a:pt x="4356989" y="1765300"/>
                  </a:moveTo>
                  <a:lnTo>
                    <a:pt x="4340987" y="1765300"/>
                  </a:lnTo>
                  <a:lnTo>
                    <a:pt x="4328541" y="1778000"/>
                  </a:lnTo>
                  <a:lnTo>
                    <a:pt x="4344416" y="1778000"/>
                  </a:lnTo>
                  <a:lnTo>
                    <a:pt x="4356989" y="1765300"/>
                  </a:lnTo>
                  <a:close/>
                </a:path>
                <a:path w="4518659" h="1828800">
                  <a:moveTo>
                    <a:pt x="173482" y="76200"/>
                  </a:moveTo>
                  <a:lnTo>
                    <a:pt x="157987" y="76200"/>
                  </a:lnTo>
                  <a:lnTo>
                    <a:pt x="135762" y="88900"/>
                  </a:lnTo>
                  <a:lnTo>
                    <a:pt x="115315" y="114300"/>
                  </a:lnTo>
                  <a:lnTo>
                    <a:pt x="96647" y="139700"/>
                  </a:lnTo>
                  <a:lnTo>
                    <a:pt x="79883" y="152400"/>
                  </a:lnTo>
                  <a:lnTo>
                    <a:pt x="58927" y="190500"/>
                  </a:lnTo>
                  <a:lnTo>
                    <a:pt x="43434" y="228600"/>
                  </a:lnTo>
                  <a:lnTo>
                    <a:pt x="33782" y="279400"/>
                  </a:lnTo>
                  <a:lnTo>
                    <a:pt x="32004" y="292100"/>
                  </a:lnTo>
                  <a:lnTo>
                    <a:pt x="30861" y="304800"/>
                  </a:lnTo>
                  <a:lnTo>
                    <a:pt x="30480" y="317500"/>
                  </a:lnTo>
                  <a:lnTo>
                    <a:pt x="30480" y="1511300"/>
                  </a:lnTo>
                  <a:lnTo>
                    <a:pt x="31876" y="1549400"/>
                  </a:lnTo>
                  <a:lnTo>
                    <a:pt x="39497" y="1587500"/>
                  </a:lnTo>
                  <a:lnTo>
                    <a:pt x="52959" y="1625600"/>
                  </a:lnTo>
                  <a:lnTo>
                    <a:pt x="72136" y="1663700"/>
                  </a:lnTo>
                  <a:lnTo>
                    <a:pt x="96012" y="1701800"/>
                  </a:lnTo>
                  <a:lnTo>
                    <a:pt x="114554" y="1714500"/>
                  </a:lnTo>
                  <a:lnTo>
                    <a:pt x="135000" y="1739900"/>
                  </a:lnTo>
                  <a:lnTo>
                    <a:pt x="157480" y="1752600"/>
                  </a:lnTo>
                  <a:lnTo>
                    <a:pt x="169037" y="1765300"/>
                  </a:lnTo>
                  <a:lnTo>
                    <a:pt x="184658" y="1765300"/>
                  </a:lnTo>
                  <a:lnTo>
                    <a:pt x="172720" y="1752600"/>
                  </a:lnTo>
                  <a:lnTo>
                    <a:pt x="161544" y="1752600"/>
                  </a:lnTo>
                  <a:lnTo>
                    <a:pt x="139446" y="1727200"/>
                  </a:lnTo>
                  <a:lnTo>
                    <a:pt x="119634" y="1714500"/>
                  </a:lnTo>
                  <a:lnTo>
                    <a:pt x="101600" y="1689100"/>
                  </a:lnTo>
                  <a:lnTo>
                    <a:pt x="85471" y="1676400"/>
                  </a:lnTo>
                  <a:lnTo>
                    <a:pt x="65532" y="1638300"/>
                  </a:lnTo>
                  <a:lnTo>
                    <a:pt x="50546" y="1600200"/>
                  </a:lnTo>
                  <a:lnTo>
                    <a:pt x="41275" y="1562100"/>
                  </a:lnTo>
                  <a:lnTo>
                    <a:pt x="38100" y="1511300"/>
                  </a:lnTo>
                  <a:lnTo>
                    <a:pt x="38100" y="317500"/>
                  </a:lnTo>
                  <a:lnTo>
                    <a:pt x="38481" y="304800"/>
                  </a:lnTo>
                  <a:lnTo>
                    <a:pt x="39624" y="292100"/>
                  </a:lnTo>
                  <a:lnTo>
                    <a:pt x="41401" y="279400"/>
                  </a:lnTo>
                  <a:lnTo>
                    <a:pt x="43942" y="266700"/>
                  </a:lnTo>
                  <a:lnTo>
                    <a:pt x="46989" y="241300"/>
                  </a:lnTo>
                  <a:lnTo>
                    <a:pt x="60325" y="203200"/>
                  </a:lnTo>
                  <a:lnTo>
                    <a:pt x="72136" y="177800"/>
                  </a:lnTo>
                  <a:lnTo>
                    <a:pt x="78994" y="177800"/>
                  </a:lnTo>
                  <a:lnTo>
                    <a:pt x="86233" y="165100"/>
                  </a:lnTo>
                  <a:lnTo>
                    <a:pt x="102743" y="139700"/>
                  </a:lnTo>
                  <a:lnTo>
                    <a:pt x="120904" y="114300"/>
                  </a:lnTo>
                  <a:lnTo>
                    <a:pt x="140970" y="101600"/>
                  </a:lnTo>
                  <a:lnTo>
                    <a:pt x="162560" y="88900"/>
                  </a:lnTo>
                  <a:lnTo>
                    <a:pt x="173482" y="76200"/>
                  </a:lnTo>
                  <a:close/>
                </a:path>
                <a:path w="4518659" h="1828800">
                  <a:moveTo>
                    <a:pt x="4381119" y="76200"/>
                  </a:moveTo>
                  <a:lnTo>
                    <a:pt x="4365752" y="76200"/>
                  </a:lnTo>
                  <a:lnTo>
                    <a:pt x="4377055" y="88900"/>
                  </a:lnTo>
                  <a:lnTo>
                    <a:pt x="4398899" y="101600"/>
                  </a:lnTo>
                  <a:lnTo>
                    <a:pt x="4418965" y="114300"/>
                  </a:lnTo>
                  <a:lnTo>
                    <a:pt x="4436999" y="139700"/>
                  </a:lnTo>
                  <a:lnTo>
                    <a:pt x="4453001" y="165100"/>
                  </a:lnTo>
                  <a:lnTo>
                    <a:pt x="4459986" y="177800"/>
                  </a:lnTo>
                  <a:lnTo>
                    <a:pt x="4466717" y="177800"/>
                  </a:lnTo>
                  <a:lnTo>
                    <a:pt x="4483481" y="215900"/>
                  </a:lnTo>
                  <a:lnTo>
                    <a:pt x="4491609" y="254000"/>
                  </a:lnTo>
                  <a:lnTo>
                    <a:pt x="4494784" y="266700"/>
                  </a:lnTo>
                  <a:lnTo>
                    <a:pt x="4497196" y="279400"/>
                  </a:lnTo>
                  <a:lnTo>
                    <a:pt x="4498975" y="292100"/>
                  </a:lnTo>
                  <a:lnTo>
                    <a:pt x="4499991" y="304800"/>
                  </a:lnTo>
                  <a:lnTo>
                    <a:pt x="4500371" y="317500"/>
                  </a:lnTo>
                  <a:lnTo>
                    <a:pt x="4500371" y="1511300"/>
                  </a:lnTo>
                  <a:lnTo>
                    <a:pt x="4498848" y="1549400"/>
                  </a:lnTo>
                  <a:lnTo>
                    <a:pt x="4491482" y="1587500"/>
                  </a:lnTo>
                  <a:lnTo>
                    <a:pt x="4478146" y="1625600"/>
                  </a:lnTo>
                  <a:lnTo>
                    <a:pt x="4459478" y="1663700"/>
                  </a:lnTo>
                  <a:lnTo>
                    <a:pt x="4435729" y="1701800"/>
                  </a:lnTo>
                  <a:lnTo>
                    <a:pt x="4417568" y="1714500"/>
                  </a:lnTo>
                  <a:lnTo>
                    <a:pt x="4397629" y="1739900"/>
                  </a:lnTo>
                  <a:lnTo>
                    <a:pt x="4375912" y="1752600"/>
                  </a:lnTo>
                  <a:lnTo>
                    <a:pt x="4364863" y="1752600"/>
                  </a:lnTo>
                  <a:lnTo>
                    <a:pt x="4353179" y="1765300"/>
                  </a:lnTo>
                  <a:lnTo>
                    <a:pt x="4369054" y="1765300"/>
                  </a:lnTo>
                  <a:lnTo>
                    <a:pt x="4380484" y="1752600"/>
                  </a:lnTo>
                  <a:lnTo>
                    <a:pt x="4402709" y="1739900"/>
                  </a:lnTo>
                  <a:lnTo>
                    <a:pt x="4423283" y="1714500"/>
                  </a:lnTo>
                  <a:lnTo>
                    <a:pt x="4441825" y="1701800"/>
                  </a:lnTo>
                  <a:lnTo>
                    <a:pt x="4458716" y="1676400"/>
                  </a:lnTo>
                  <a:lnTo>
                    <a:pt x="4479544" y="1638300"/>
                  </a:lnTo>
                  <a:lnTo>
                    <a:pt x="4495038" y="1600200"/>
                  </a:lnTo>
                  <a:lnTo>
                    <a:pt x="4504690" y="1562100"/>
                  </a:lnTo>
                  <a:lnTo>
                    <a:pt x="4507992" y="1511300"/>
                  </a:lnTo>
                  <a:lnTo>
                    <a:pt x="4507992" y="317500"/>
                  </a:lnTo>
                  <a:lnTo>
                    <a:pt x="4507611" y="304800"/>
                  </a:lnTo>
                  <a:lnTo>
                    <a:pt x="4506595" y="292100"/>
                  </a:lnTo>
                  <a:lnTo>
                    <a:pt x="4504690" y="279400"/>
                  </a:lnTo>
                  <a:lnTo>
                    <a:pt x="4502150" y="254000"/>
                  </a:lnTo>
                  <a:lnTo>
                    <a:pt x="4490593" y="215900"/>
                  </a:lnTo>
                  <a:lnTo>
                    <a:pt x="4473320" y="177800"/>
                  </a:lnTo>
                  <a:lnTo>
                    <a:pt x="4442587" y="139700"/>
                  </a:lnTo>
                  <a:lnTo>
                    <a:pt x="4424045" y="114300"/>
                  </a:lnTo>
                  <a:lnTo>
                    <a:pt x="4403470" y="101600"/>
                  </a:lnTo>
                  <a:lnTo>
                    <a:pt x="4381119" y="76200"/>
                  </a:lnTo>
                  <a:close/>
                </a:path>
                <a:path w="4518659" h="1828800">
                  <a:moveTo>
                    <a:pt x="197612" y="63500"/>
                  </a:moveTo>
                  <a:lnTo>
                    <a:pt x="181610" y="63500"/>
                  </a:lnTo>
                  <a:lnTo>
                    <a:pt x="169418" y="76200"/>
                  </a:lnTo>
                  <a:lnTo>
                    <a:pt x="185420" y="76200"/>
                  </a:lnTo>
                  <a:lnTo>
                    <a:pt x="197612" y="63500"/>
                  </a:lnTo>
                  <a:close/>
                </a:path>
                <a:path w="4518659" h="1828800">
                  <a:moveTo>
                    <a:pt x="4357370" y="63500"/>
                  </a:moveTo>
                  <a:lnTo>
                    <a:pt x="4341876" y="63500"/>
                  </a:lnTo>
                  <a:lnTo>
                    <a:pt x="4353941" y="76200"/>
                  </a:lnTo>
                  <a:lnTo>
                    <a:pt x="4369562" y="76200"/>
                  </a:lnTo>
                  <a:lnTo>
                    <a:pt x="4357370" y="63500"/>
                  </a:lnTo>
                  <a:close/>
                </a:path>
                <a:path w="4518659" h="1828800">
                  <a:moveTo>
                    <a:pt x="222631" y="50800"/>
                  </a:moveTo>
                  <a:lnTo>
                    <a:pt x="206883" y="50800"/>
                  </a:lnTo>
                  <a:lnTo>
                    <a:pt x="194056" y="63500"/>
                  </a:lnTo>
                  <a:lnTo>
                    <a:pt x="209931" y="63500"/>
                  </a:lnTo>
                  <a:lnTo>
                    <a:pt x="222631" y="50800"/>
                  </a:lnTo>
                  <a:close/>
                </a:path>
                <a:path w="4518659" h="1828800">
                  <a:moveTo>
                    <a:pt x="4332224" y="50800"/>
                  </a:moveTo>
                  <a:lnTo>
                    <a:pt x="4316603" y="50800"/>
                  </a:lnTo>
                  <a:lnTo>
                    <a:pt x="4329557" y="63500"/>
                  </a:lnTo>
                  <a:lnTo>
                    <a:pt x="4344924" y="63500"/>
                  </a:lnTo>
                  <a:lnTo>
                    <a:pt x="4332224" y="50800"/>
                  </a:lnTo>
                  <a:close/>
                </a:path>
                <a:path w="4518659" h="1828800">
                  <a:moveTo>
                    <a:pt x="244983" y="25400"/>
                  </a:moveTo>
                  <a:lnTo>
                    <a:pt x="180212" y="25400"/>
                  </a:lnTo>
                  <a:lnTo>
                    <a:pt x="166370" y="38100"/>
                  </a:lnTo>
                  <a:lnTo>
                    <a:pt x="153162" y="50800"/>
                  </a:lnTo>
                  <a:lnTo>
                    <a:pt x="203708" y="50800"/>
                  </a:lnTo>
                  <a:lnTo>
                    <a:pt x="217170" y="38100"/>
                  </a:lnTo>
                  <a:lnTo>
                    <a:pt x="230886" y="38100"/>
                  </a:lnTo>
                  <a:lnTo>
                    <a:pt x="244983" y="25400"/>
                  </a:lnTo>
                  <a:close/>
                </a:path>
                <a:path w="4518659" h="1828800">
                  <a:moveTo>
                    <a:pt x="262636" y="38100"/>
                  </a:moveTo>
                  <a:lnTo>
                    <a:pt x="233299" y="38100"/>
                  </a:lnTo>
                  <a:lnTo>
                    <a:pt x="219963" y="50800"/>
                  </a:lnTo>
                  <a:lnTo>
                    <a:pt x="249047" y="50800"/>
                  </a:lnTo>
                  <a:lnTo>
                    <a:pt x="262636" y="38100"/>
                  </a:lnTo>
                  <a:close/>
                </a:path>
                <a:path w="4518659" h="1828800">
                  <a:moveTo>
                    <a:pt x="4305808" y="38100"/>
                  </a:moveTo>
                  <a:lnTo>
                    <a:pt x="4276725" y="38100"/>
                  </a:lnTo>
                  <a:lnTo>
                    <a:pt x="4290314" y="50800"/>
                  </a:lnTo>
                  <a:lnTo>
                    <a:pt x="4319143" y="50800"/>
                  </a:lnTo>
                  <a:lnTo>
                    <a:pt x="4305808" y="38100"/>
                  </a:lnTo>
                  <a:close/>
                </a:path>
                <a:path w="4518659" h="1828800">
                  <a:moveTo>
                    <a:pt x="4357496" y="25400"/>
                  </a:moveTo>
                  <a:lnTo>
                    <a:pt x="4293743" y="25400"/>
                  </a:lnTo>
                  <a:lnTo>
                    <a:pt x="4307840" y="38100"/>
                  </a:lnTo>
                  <a:lnTo>
                    <a:pt x="4321556" y="38100"/>
                  </a:lnTo>
                  <a:lnTo>
                    <a:pt x="4335018" y="50800"/>
                  </a:lnTo>
                  <a:lnTo>
                    <a:pt x="4384675" y="50800"/>
                  </a:lnTo>
                  <a:lnTo>
                    <a:pt x="4371340" y="38100"/>
                  </a:lnTo>
                  <a:lnTo>
                    <a:pt x="4357496" y="25400"/>
                  </a:lnTo>
                  <a:close/>
                </a:path>
                <a:path w="4518659" h="1828800">
                  <a:moveTo>
                    <a:pt x="4249546" y="25400"/>
                  </a:moveTo>
                  <a:lnTo>
                    <a:pt x="289560" y="25400"/>
                  </a:lnTo>
                  <a:lnTo>
                    <a:pt x="275209" y="38100"/>
                  </a:lnTo>
                  <a:lnTo>
                    <a:pt x="4263898" y="38100"/>
                  </a:lnTo>
                  <a:lnTo>
                    <a:pt x="4249546" y="25400"/>
                  </a:lnTo>
                  <a:close/>
                </a:path>
                <a:path w="4518659" h="1828800">
                  <a:moveTo>
                    <a:pt x="4329049" y="12700"/>
                  </a:moveTo>
                  <a:lnTo>
                    <a:pt x="208787" y="12700"/>
                  </a:lnTo>
                  <a:lnTo>
                    <a:pt x="194310" y="25400"/>
                  </a:lnTo>
                  <a:lnTo>
                    <a:pt x="4343400" y="25400"/>
                  </a:lnTo>
                  <a:lnTo>
                    <a:pt x="4329049" y="12700"/>
                  </a:lnTo>
                  <a:close/>
                </a:path>
                <a:path w="4518659" h="1828800">
                  <a:moveTo>
                    <a:pt x="4283583" y="0"/>
                  </a:moveTo>
                  <a:lnTo>
                    <a:pt x="254126" y="0"/>
                  </a:lnTo>
                  <a:lnTo>
                    <a:pt x="238760" y="12700"/>
                  </a:lnTo>
                  <a:lnTo>
                    <a:pt x="4298950" y="12700"/>
                  </a:lnTo>
                  <a:lnTo>
                    <a:pt x="4283583" y="0"/>
                  </a:lnTo>
                  <a:close/>
                </a:path>
              </a:pathLst>
            </a:custGeom>
            <a:solidFill>
              <a:srgbClr val="2B03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435602" y="4392929"/>
            <a:ext cx="4491990" cy="1968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10"/>
              </a:lnSpc>
              <a:spcBef>
                <a:spcPts val="100"/>
              </a:spcBef>
            </a:pPr>
            <a:r>
              <a:rPr dirty="0" sz="2000" b="1">
                <a:solidFill>
                  <a:srgbClr val="2B03BC"/>
                </a:solidFill>
                <a:latin typeface="华文新魏"/>
                <a:cs typeface="华文新魏"/>
              </a:rPr>
              <a:t>能</a:t>
            </a:r>
            <a:endParaRPr sz="2000">
              <a:latin typeface="华文新魏"/>
              <a:cs typeface="华文新魏"/>
            </a:endParaRPr>
          </a:p>
          <a:p>
            <a:pPr marL="561340" indent="-343535">
              <a:lnSpc>
                <a:spcPts val="2550"/>
              </a:lnSpc>
              <a:buFont typeface="Wingdings"/>
              <a:buChar char=""/>
              <a:tabLst>
                <a:tab pos="561975" algn="l"/>
              </a:tabLst>
            </a:pPr>
            <a:r>
              <a:rPr dirty="0" sz="2200" b="1">
                <a:latin typeface="华文新魏"/>
                <a:cs typeface="华文新魏"/>
              </a:rPr>
              <a:t>其超常特性</a:t>
            </a:r>
            <a:r>
              <a:rPr dirty="0" sz="2200" spc="-10" b="1">
                <a:latin typeface="华文新魏"/>
                <a:cs typeface="华文新魏"/>
              </a:rPr>
              <a:t>来自</a:t>
            </a:r>
            <a:r>
              <a:rPr dirty="0" sz="2200" spc="5" b="1">
                <a:latin typeface="华文新魏"/>
                <a:cs typeface="华文新魏"/>
              </a:rPr>
              <a:t>特</a:t>
            </a:r>
            <a:r>
              <a:rPr dirty="0" sz="2200" spc="-10" b="1">
                <a:latin typeface="华文新魏"/>
                <a:cs typeface="华文新魏"/>
              </a:rPr>
              <a:t>殊设</a:t>
            </a:r>
            <a:r>
              <a:rPr dirty="0" sz="2200" spc="5" b="1">
                <a:latin typeface="华文新魏"/>
                <a:cs typeface="华文新魏"/>
              </a:rPr>
              <a:t>计</a:t>
            </a:r>
            <a:r>
              <a:rPr dirty="0" sz="2200" spc="-10" b="1">
                <a:latin typeface="华文新魏"/>
                <a:cs typeface="华文新魏"/>
              </a:rPr>
              <a:t>的人工</a:t>
            </a:r>
            <a:endParaRPr sz="2200">
              <a:latin typeface="华文新魏"/>
              <a:cs typeface="华文新魏"/>
            </a:endParaRPr>
          </a:p>
          <a:p>
            <a:pPr marL="561340">
              <a:lnSpc>
                <a:spcPct val="100000"/>
              </a:lnSpc>
              <a:spcBef>
                <a:spcPts val="665"/>
              </a:spcBef>
            </a:pPr>
            <a:r>
              <a:rPr dirty="0" sz="2200" b="1">
                <a:latin typeface="华文新魏"/>
                <a:cs typeface="华文新魏"/>
              </a:rPr>
              <a:t>结构：人工</a:t>
            </a:r>
            <a:r>
              <a:rPr dirty="0" sz="2200" spc="-5" b="1">
                <a:latin typeface="华文新魏"/>
                <a:cs typeface="华文新魏"/>
              </a:rPr>
              <a:t>原子</a:t>
            </a:r>
            <a:r>
              <a:rPr dirty="0" sz="2200" b="1">
                <a:latin typeface="华文新魏"/>
                <a:cs typeface="华文新魏"/>
              </a:rPr>
              <a:t>、</a:t>
            </a:r>
            <a:r>
              <a:rPr dirty="0" sz="2200" spc="-5" b="1">
                <a:latin typeface="华文新魏"/>
                <a:cs typeface="华文新魏"/>
              </a:rPr>
              <a:t>人工</a:t>
            </a:r>
            <a:r>
              <a:rPr dirty="0" sz="2200" b="1">
                <a:latin typeface="华文新魏"/>
                <a:cs typeface="华文新魏"/>
              </a:rPr>
              <a:t>分</a:t>
            </a:r>
            <a:r>
              <a:rPr dirty="0" sz="2200" spc="-5" b="1">
                <a:latin typeface="华文新魏"/>
                <a:cs typeface="华文新魏"/>
              </a:rPr>
              <a:t>子</a:t>
            </a:r>
            <a:endParaRPr sz="2200">
              <a:latin typeface="华文新魏"/>
              <a:cs typeface="华文新魏"/>
            </a:endParaRPr>
          </a:p>
          <a:p>
            <a:pPr marL="561340" marR="5080" indent="-342900">
              <a:lnSpc>
                <a:spcPct val="125000"/>
              </a:lnSpc>
              <a:spcBef>
                <a:spcPts val="530"/>
              </a:spcBef>
              <a:buFont typeface="Wingdings"/>
              <a:buChar char=""/>
              <a:tabLst>
                <a:tab pos="561975" algn="l"/>
              </a:tabLst>
            </a:pPr>
            <a:r>
              <a:rPr dirty="0" sz="2200" b="1">
                <a:latin typeface="华文新魏"/>
                <a:cs typeface="华文新魏"/>
              </a:rPr>
              <a:t>具有自然材</a:t>
            </a:r>
            <a:r>
              <a:rPr dirty="0" sz="2200" spc="-10" b="1">
                <a:latin typeface="华文新魏"/>
                <a:cs typeface="华文新魏"/>
              </a:rPr>
              <a:t>料所</a:t>
            </a:r>
            <a:r>
              <a:rPr dirty="0" sz="2200" spc="5" b="1">
                <a:latin typeface="华文新魏"/>
                <a:cs typeface="华文新魏"/>
              </a:rPr>
              <a:t>不</a:t>
            </a:r>
            <a:r>
              <a:rPr dirty="0" sz="2200" spc="-10" b="1">
                <a:latin typeface="华文新魏"/>
                <a:cs typeface="华文新魏"/>
              </a:rPr>
              <a:t>具备</a:t>
            </a:r>
            <a:r>
              <a:rPr dirty="0" sz="2200" spc="5" b="1">
                <a:latin typeface="华文新魏"/>
                <a:cs typeface="华文新魏"/>
              </a:rPr>
              <a:t>的</a:t>
            </a:r>
            <a:r>
              <a:rPr dirty="0" sz="2200" spc="-5" b="1">
                <a:latin typeface="华文新魏"/>
                <a:cs typeface="华文新魏"/>
              </a:rPr>
              <a:t>超常性 </a:t>
            </a:r>
            <a:r>
              <a:rPr dirty="0" sz="2200" b="1">
                <a:latin typeface="华文新魏"/>
                <a:cs typeface="华文新魏"/>
              </a:rPr>
              <a:t>质的人工材料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29590" y="4591304"/>
            <a:ext cx="39935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355600" algn="l"/>
              </a:tabLst>
            </a:pPr>
            <a:r>
              <a:rPr dirty="0" sz="2400" spc="5" b="1">
                <a:solidFill>
                  <a:srgbClr val="800000"/>
                </a:solidFill>
                <a:latin typeface="华文新魏"/>
                <a:cs typeface="华文新魏"/>
              </a:rPr>
              <a:t>单元结</a:t>
            </a:r>
            <a:r>
              <a:rPr dirty="0" sz="2400" spc="-5" b="1">
                <a:solidFill>
                  <a:srgbClr val="800000"/>
                </a:solidFill>
                <a:latin typeface="华文新魏"/>
                <a:cs typeface="华文新魏"/>
              </a:rPr>
              <a:t>构（原</a:t>
            </a:r>
            <a:r>
              <a:rPr dirty="0" sz="2400" b="1">
                <a:solidFill>
                  <a:srgbClr val="800000"/>
                </a:solidFill>
                <a:latin typeface="华文新魏"/>
                <a:cs typeface="华文新魏"/>
              </a:rPr>
              <a:t>子</a:t>
            </a:r>
            <a:r>
              <a:rPr dirty="0" sz="2400" spc="-5" b="1">
                <a:solidFill>
                  <a:srgbClr val="800000"/>
                </a:solidFill>
                <a:latin typeface="华文新魏"/>
                <a:cs typeface="华文新魏"/>
              </a:rPr>
              <a:t>，分子，  </a:t>
            </a:r>
            <a:r>
              <a:rPr dirty="0" sz="2400" b="1">
                <a:solidFill>
                  <a:srgbClr val="800000"/>
                </a:solidFill>
                <a:latin typeface="华文新魏"/>
                <a:cs typeface="华文新魏"/>
              </a:rPr>
              <a:t>晶格，</a:t>
            </a:r>
            <a:r>
              <a:rPr dirty="0" sz="2400" spc="-5" b="1">
                <a:solidFill>
                  <a:srgbClr val="800000"/>
                </a:solidFill>
                <a:latin typeface="华文新魏"/>
                <a:cs typeface="华文新魏"/>
              </a:rPr>
              <a:t>纳米）远远小于波长， </a:t>
            </a:r>
            <a:r>
              <a:rPr dirty="0" sz="2400" b="1">
                <a:solidFill>
                  <a:srgbClr val="800000"/>
                </a:solidFill>
                <a:latin typeface="华文新魏"/>
                <a:cs typeface="华文新魏"/>
              </a:rPr>
              <a:t>对于电</a:t>
            </a:r>
            <a:r>
              <a:rPr dirty="0" sz="2400" spc="-5" b="1">
                <a:solidFill>
                  <a:srgbClr val="800000"/>
                </a:solidFill>
                <a:latin typeface="华文新魏"/>
                <a:cs typeface="华文新魏"/>
              </a:rPr>
              <a:t>磁波可认为是均匀</a:t>
            </a:r>
            <a:r>
              <a:rPr dirty="0" sz="2400" spc="5" b="1">
                <a:solidFill>
                  <a:srgbClr val="800000"/>
                </a:solidFill>
                <a:latin typeface="华文新魏"/>
                <a:cs typeface="华文新魏"/>
              </a:rPr>
              <a:t>的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；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4357" y="1115590"/>
            <a:ext cx="4436397" cy="14493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283" y="3071422"/>
            <a:ext cx="1541871" cy="25115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6463" y="2571749"/>
            <a:ext cx="145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51848E"/>
                </a:solidFill>
                <a:latin typeface="华文新魏"/>
                <a:cs typeface="华文新魏"/>
              </a:rPr>
              <a:t>常规材料</a:t>
            </a:r>
            <a:endParaRPr sz="2800">
              <a:latin typeface="华文新魏"/>
              <a:cs typeface="华文新魏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1185" y="3022715"/>
            <a:ext cx="1553958" cy="257605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391" y="1136711"/>
            <a:ext cx="3802379" cy="109855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3200" b="0">
                <a:solidFill>
                  <a:srgbClr val="FF3300"/>
                </a:solidFill>
                <a:latin typeface="华文新魏"/>
                <a:cs typeface="华文新魏"/>
              </a:rPr>
              <a:t>Meta-atoms</a:t>
            </a:r>
            <a:endParaRPr sz="3200">
              <a:latin typeface="华文新魏"/>
              <a:cs typeface="华文新魏"/>
            </a:endParaRPr>
          </a:p>
          <a:p>
            <a:pPr marL="940435">
              <a:lnSpc>
                <a:spcPct val="100000"/>
              </a:lnSpc>
              <a:spcBef>
                <a:spcPts val="384"/>
              </a:spcBef>
            </a:pPr>
            <a:r>
              <a:rPr dirty="0" sz="3200" spc="5" b="0">
                <a:solidFill>
                  <a:srgbClr val="000000"/>
                </a:solidFill>
                <a:latin typeface="华文新魏"/>
                <a:cs typeface="华文新魏"/>
              </a:rPr>
              <a:t>—</a:t>
            </a:r>
            <a:r>
              <a:rPr dirty="0" sz="3200" b="0">
                <a:solidFill>
                  <a:srgbClr val="000000"/>
                </a:solidFill>
                <a:latin typeface="华文新魏"/>
                <a:cs typeface="华文新魏"/>
              </a:rPr>
              <a:t>—“超原子”</a:t>
            </a:r>
            <a:endParaRPr sz="3200">
              <a:latin typeface="华文新魏"/>
              <a:cs typeface="华文新魏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1685" y="3376421"/>
            <a:ext cx="3025140" cy="478790"/>
          </a:xfrm>
          <a:prstGeom prst="rect">
            <a:avLst/>
          </a:prstGeom>
          <a:ln w="28955">
            <a:solidFill>
              <a:srgbClr val="99000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292735">
              <a:lnSpc>
                <a:spcPct val="100000"/>
              </a:lnSpc>
              <a:spcBef>
                <a:spcPts val="330"/>
              </a:spcBef>
            </a:pPr>
            <a:r>
              <a:rPr dirty="0" sz="2400">
                <a:solidFill>
                  <a:srgbClr val="FF3300"/>
                </a:solidFill>
                <a:latin typeface="华文新魏"/>
                <a:cs typeface="华文新魏"/>
              </a:rPr>
              <a:t>等效电磁参数</a:t>
            </a:r>
            <a:r>
              <a:rPr dirty="0" sz="2400" spc="-5">
                <a:latin typeface="华文新魏"/>
                <a:cs typeface="华文新魏"/>
              </a:rPr>
              <a:t>(</a:t>
            </a:r>
            <a:r>
              <a:rPr dirty="0" sz="2400" spc="-5">
                <a:latin typeface="Arial"/>
                <a:cs typeface="Arial"/>
              </a:rPr>
              <a:t>ε</a:t>
            </a:r>
            <a:r>
              <a:rPr dirty="0" sz="2400" spc="-5">
                <a:latin typeface="华文新魏"/>
                <a:cs typeface="华文新魏"/>
              </a:rPr>
              <a:t>,</a:t>
            </a:r>
            <a:r>
              <a:rPr dirty="0" sz="2400" spc="-5">
                <a:latin typeface="Arial"/>
                <a:cs typeface="Arial"/>
              </a:rPr>
              <a:t>μ</a:t>
            </a:r>
            <a:r>
              <a:rPr dirty="0" sz="2400" spc="-5">
                <a:latin typeface="华文新魏"/>
                <a:cs typeface="华文新魏"/>
              </a:rPr>
              <a:t>)</a:t>
            </a:r>
            <a:endParaRPr sz="2400">
              <a:latin typeface="华文新魏"/>
              <a:cs typeface="华文新魏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95415" y="3313176"/>
            <a:ext cx="759460" cy="615950"/>
            <a:chOff x="5995415" y="3313176"/>
            <a:chExt cx="759460" cy="615950"/>
          </a:xfrm>
        </p:grpSpPr>
        <p:sp>
          <p:nvSpPr>
            <p:cNvPr id="9" name="object 9"/>
            <p:cNvSpPr/>
            <p:nvPr/>
          </p:nvSpPr>
          <p:spPr>
            <a:xfrm>
              <a:off x="6014465" y="3332226"/>
              <a:ext cx="721360" cy="577850"/>
            </a:xfrm>
            <a:custGeom>
              <a:avLst/>
              <a:gdLst/>
              <a:ahLst/>
              <a:cxnLst/>
              <a:rect l="l" t="t" r="r" b="b"/>
              <a:pathLst>
                <a:path w="721359" h="577850">
                  <a:moveTo>
                    <a:pt x="540258" y="0"/>
                  </a:moveTo>
                  <a:lnTo>
                    <a:pt x="540258" y="144399"/>
                  </a:lnTo>
                  <a:lnTo>
                    <a:pt x="0" y="144399"/>
                  </a:lnTo>
                  <a:lnTo>
                    <a:pt x="0" y="433197"/>
                  </a:lnTo>
                  <a:lnTo>
                    <a:pt x="540258" y="433197"/>
                  </a:lnTo>
                  <a:lnTo>
                    <a:pt x="540258" y="577596"/>
                  </a:lnTo>
                  <a:lnTo>
                    <a:pt x="720852" y="288798"/>
                  </a:lnTo>
                  <a:lnTo>
                    <a:pt x="540258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14465" y="3332226"/>
              <a:ext cx="721360" cy="577850"/>
            </a:xfrm>
            <a:custGeom>
              <a:avLst/>
              <a:gdLst/>
              <a:ahLst/>
              <a:cxnLst/>
              <a:rect l="l" t="t" r="r" b="b"/>
              <a:pathLst>
                <a:path w="721359" h="577850">
                  <a:moveTo>
                    <a:pt x="0" y="144399"/>
                  </a:moveTo>
                  <a:lnTo>
                    <a:pt x="540258" y="144399"/>
                  </a:lnTo>
                  <a:lnTo>
                    <a:pt x="540258" y="0"/>
                  </a:lnTo>
                  <a:lnTo>
                    <a:pt x="720852" y="288798"/>
                  </a:lnTo>
                  <a:lnTo>
                    <a:pt x="540258" y="577596"/>
                  </a:lnTo>
                  <a:lnTo>
                    <a:pt x="540258" y="433197"/>
                  </a:lnTo>
                  <a:lnTo>
                    <a:pt x="0" y="433197"/>
                  </a:lnTo>
                  <a:lnTo>
                    <a:pt x="0" y="144399"/>
                  </a:lnTo>
                  <a:close/>
                </a:path>
              </a:pathLst>
            </a:custGeom>
            <a:ln w="381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1990344" y="3337559"/>
            <a:ext cx="759460" cy="614680"/>
            <a:chOff x="1990344" y="3337559"/>
            <a:chExt cx="759460" cy="614680"/>
          </a:xfrm>
        </p:grpSpPr>
        <p:sp>
          <p:nvSpPr>
            <p:cNvPr id="12" name="object 12"/>
            <p:cNvSpPr/>
            <p:nvPr/>
          </p:nvSpPr>
          <p:spPr>
            <a:xfrm>
              <a:off x="2009394" y="3356609"/>
              <a:ext cx="721360" cy="576580"/>
            </a:xfrm>
            <a:custGeom>
              <a:avLst/>
              <a:gdLst/>
              <a:ahLst/>
              <a:cxnLst/>
              <a:rect l="l" t="t" r="r" b="b"/>
              <a:pathLst>
                <a:path w="721360" h="576579">
                  <a:moveTo>
                    <a:pt x="180086" y="0"/>
                  </a:moveTo>
                  <a:lnTo>
                    <a:pt x="0" y="288035"/>
                  </a:lnTo>
                  <a:lnTo>
                    <a:pt x="180086" y="576071"/>
                  </a:lnTo>
                  <a:lnTo>
                    <a:pt x="180086" y="432053"/>
                  </a:lnTo>
                  <a:lnTo>
                    <a:pt x="720851" y="432053"/>
                  </a:lnTo>
                  <a:lnTo>
                    <a:pt x="720851" y="144017"/>
                  </a:lnTo>
                  <a:lnTo>
                    <a:pt x="180086" y="144017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09394" y="3356609"/>
              <a:ext cx="721360" cy="576580"/>
            </a:xfrm>
            <a:custGeom>
              <a:avLst/>
              <a:gdLst/>
              <a:ahLst/>
              <a:cxnLst/>
              <a:rect l="l" t="t" r="r" b="b"/>
              <a:pathLst>
                <a:path w="721360" h="576579">
                  <a:moveTo>
                    <a:pt x="720851" y="432053"/>
                  </a:moveTo>
                  <a:lnTo>
                    <a:pt x="180086" y="432053"/>
                  </a:lnTo>
                  <a:lnTo>
                    <a:pt x="180086" y="576071"/>
                  </a:lnTo>
                  <a:lnTo>
                    <a:pt x="0" y="288035"/>
                  </a:lnTo>
                  <a:lnTo>
                    <a:pt x="180086" y="0"/>
                  </a:lnTo>
                  <a:lnTo>
                    <a:pt x="180086" y="144017"/>
                  </a:lnTo>
                  <a:lnTo>
                    <a:pt x="720851" y="144017"/>
                  </a:lnTo>
                  <a:lnTo>
                    <a:pt x="720851" y="432053"/>
                  </a:lnTo>
                  <a:close/>
                </a:path>
              </a:pathLst>
            </a:custGeom>
            <a:ln w="3810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884426" y="4508753"/>
            <a:ext cx="5783580" cy="1760220"/>
          </a:xfrm>
          <a:prstGeom prst="rect">
            <a:avLst/>
          </a:prstGeom>
          <a:ln w="28955">
            <a:solidFill>
              <a:srgbClr val="FF0000"/>
            </a:solidFill>
          </a:ln>
        </p:spPr>
        <p:txBody>
          <a:bodyPr wrap="square" lIns="0" tIns="8064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635"/>
              </a:spcBef>
            </a:pPr>
            <a:r>
              <a:rPr dirty="0" sz="2200" spc="-5">
                <a:solidFill>
                  <a:srgbClr val="3333CC"/>
                </a:solidFill>
                <a:latin typeface="华文新魏"/>
                <a:cs typeface="华文新魏"/>
              </a:rPr>
              <a:t>超材</a:t>
            </a:r>
            <a:r>
              <a:rPr dirty="0" sz="2200" spc="-10">
                <a:solidFill>
                  <a:srgbClr val="3333CC"/>
                </a:solidFill>
                <a:latin typeface="华文新魏"/>
                <a:cs typeface="华文新魏"/>
              </a:rPr>
              <a:t>料</a:t>
            </a:r>
            <a:r>
              <a:rPr dirty="0" sz="2200" spc="-5">
                <a:solidFill>
                  <a:srgbClr val="3333CC"/>
                </a:solidFill>
                <a:latin typeface="华文新魏"/>
                <a:cs typeface="华文新魏"/>
              </a:rPr>
              <a:t>(Metamaterials)</a:t>
            </a:r>
            <a:r>
              <a:rPr dirty="0" sz="2200" spc="-5">
                <a:latin typeface="华文新魏"/>
                <a:cs typeface="华文新魏"/>
              </a:rPr>
              <a:t>通过设计获</a:t>
            </a:r>
            <a:r>
              <a:rPr dirty="0" sz="2200">
                <a:latin typeface="华文新魏"/>
                <a:cs typeface="华文新魏"/>
              </a:rPr>
              <a:t>得</a:t>
            </a:r>
            <a:r>
              <a:rPr dirty="0" sz="2200" spc="-5">
                <a:latin typeface="华文新魏"/>
                <a:cs typeface="华文新魏"/>
              </a:rPr>
              <a:t>的、</a:t>
            </a:r>
            <a:r>
              <a:rPr dirty="0" sz="2200">
                <a:latin typeface="华文新魏"/>
                <a:cs typeface="华文新魏"/>
              </a:rPr>
              <a:t>具</a:t>
            </a:r>
            <a:r>
              <a:rPr dirty="0" sz="2200" spc="-5">
                <a:latin typeface="华文新魏"/>
                <a:cs typeface="华文新魏"/>
              </a:rPr>
              <a:t>有</a:t>
            </a:r>
            <a:endParaRPr sz="2200">
              <a:latin typeface="华文新魏"/>
              <a:cs typeface="华文新魏"/>
            </a:endParaRPr>
          </a:p>
          <a:p>
            <a:pPr algn="just" marL="91440" marR="101600">
              <a:lnSpc>
                <a:spcPct val="125000"/>
              </a:lnSpc>
            </a:pPr>
            <a:r>
              <a:rPr dirty="0" sz="2200" spc="-5">
                <a:latin typeface="华文新魏"/>
                <a:cs typeface="华文新魏"/>
              </a:rPr>
              <a:t>自然材料不具备</a:t>
            </a:r>
            <a:r>
              <a:rPr dirty="0" sz="2200" spc="-20">
                <a:latin typeface="华文新魏"/>
                <a:cs typeface="华文新魏"/>
              </a:rPr>
              <a:t>的</a:t>
            </a:r>
            <a:r>
              <a:rPr dirty="0" sz="2200" spc="-10">
                <a:solidFill>
                  <a:srgbClr val="FF0000"/>
                </a:solidFill>
                <a:latin typeface="华文新魏"/>
                <a:cs typeface="华文新魏"/>
              </a:rPr>
              <a:t>超常物理性能</a:t>
            </a:r>
            <a:r>
              <a:rPr dirty="0" sz="2200" spc="-10">
                <a:latin typeface="华文新魏"/>
                <a:cs typeface="华文新魏"/>
              </a:rPr>
              <a:t>的</a:t>
            </a:r>
            <a:r>
              <a:rPr dirty="0" sz="2200">
                <a:solidFill>
                  <a:srgbClr val="FF0000"/>
                </a:solidFill>
                <a:latin typeface="华文新魏"/>
                <a:cs typeface="华文新魏"/>
              </a:rPr>
              <a:t>人</a:t>
            </a:r>
            <a:r>
              <a:rPr dirty="0" sz="2200" spc="-5">
                <a:solidFill>
                  <a:srgbClr val="FF0000"/>
                </a:solidFill>
                <a:latin typeface="华文新魏"/>
                <a:cs typeface="华文新魏"/>
              </a:rPr>
              <a:t>工材</a:t>
            </a:r>
            <a:r>
              <a:rPr dirty="0" sz="2200">
                <a:solidFill>
                  <a:srgbClr val="FF0000"/>
                </a:solidFill>
                <a:latin typeface="华文新魏"/>
                <a:cs typeface="华文新魏"/>
              </a:rPr>
              <a:t>料</a:t>
            </a:r>
            <a:r>
              <a:rPr dirty="0" sz="2200" spc="-5">
                <a:latin typeface="华文新魏"/>
                <a:cs typeface="华文新魏"/>
              </a:rPr>
              <a:t>， </a:t>
            </a:r>
            <a:r>
              <a:rPr dirty="0" sz="2200" spc="-5">
                <a:latin typeface="华文新魏"/>
                <a:cs typeface="华文新魏"/>
              </a:rPr>
              <a:t>其材</a:t>
            </a:r>
            <a:r>
              <a:rPr dirty="0" sz="2200" spc="-10">
                <a:latin typeface="华文新魏"/>
                <a:cs typeface="华文新魏"/>
              </a:rPr>
              <a:t>料</a:t>
            </a:r>
            <a:r>
              <a:rPr dirty="0" sz="2200" spc="-5">
                <a:solidFill>
                  <a:srgbClr val="FF0000"/>
                </a:solidFill>
                <a:latin typeface="华文新魏"/>
                <a:cs typeface="华文新魏"/>
              </a:rPr>
              <a:t>性质主要来源于人工结构</a:t>
            </a:r>
            <a:r>
              <a:rPr dirty="0" sz="2200" spc="-5">
                <a:latin typeface="华文新魏"/>
                <a:cs typeface="华文新魏"/>
              </a:rPr>
              <a:t>而</a:t>
            </a:r>
            <a:r>
              <a:rPr dirty="0" sz="2200" spc="10">
                <a:latin typeface="华文新魏"/>
                <a:cs typeface="华文新魏"/>
              </a:rPr>
              <a:t>非</a:t>
            </a:r>
            <a:r>
              <a:rPr dirty="0" sz="2200" spc="-5">
                <a:latin typeface="华文新魏"/>
                <a:cs typeface="华文新魏"/>
              </a:rPr>
              <a:t>构成</a:t>
            </a:r>
            <a:r>
              <a:rPr dirty="0" sz="2200" spc="10">
                <a:latin typeface="华文新魏"/>
                <a:cs typeface="华文新魏"/>
              </a:rPr>
              <a:t>其</a:t>
            </a:r>
            <a:r>
              <a:rPr dirty="0" sz="2200" spc="-5">
                <a:latin typeface="华文新魏"/>
                <a:cs typeface="华文新魏"/>
              </a:rPr>
              <a:t>结 </a:t>
            </a:r>
            <a:r>
              <a:rPr dirty="0" sz="2200" spc="-5">
                <a:latin typeface="华文新魏"/>
                <a:cs typeface="华文新魏"/>
              </a:rPr>
              <a:t>构的材料组分。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792" y="558165"/>
            <a:ext cx="3077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华文新魏"/>
                <a:cs typeface="华文新魏"/>
              </a:rPr>
              <a:t>二、超</a:t>
            </a:r>
            <a:r>
              <a:rPr dirty="0" sz="2400" spc="-5" b="1">
                <a:solidFill>
                  <a:srgbClr val="FFFFFF"/>
                </a:solidFill>
                <a:latin typeface="华文新魏"/>
                <a:cs typeface="华文新魏"/>
              </a:rPr>
              <a:t>材料概念及内涵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92161" y="2571749"/>
            <a:ext cx="10953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51848E"/>
                </a:solidFill>
                <a:latin typeface="华文新魏"/>
                <a:cs typeface="华文新魏"/>
              </a:rPr>
              <a:t>超材料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7865" y="481965"/>
            <a:ext cx="91249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目</a:t>
            </a:r>
            <a:r>
              <a:rPr dirty="0" sz="2800" spc="615" b="1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录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2624" y="1984248"/>
            <a:ext cx="464820" cy="413384"/>
            <a:chOff x="1182624" y="1984248"/>
            <a:chExt cx="464820" cy="413384"/>
          </a:xfrm>
        </p:grpSpPr>
        <p:sp>
          <p:nvSpPr>
            <p:cNvPr id="5" name="object 5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1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59"/>
                  </a:lnTo>
                  <a:lnTo>
                    <a:pt x="403097" y="403859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1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1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59"/>
                  </a:lnTo>
                  <a:lnTo>
                    <a:pt x="52616" y="403859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1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500" y="2098167"/>
              <a:ext cx="123316" cy="18427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182624" y="2776727"/>
            <a:ext cx="464820" cy="413384"/>
            <a:chOff x="1182624" y="2776727"/>
            <a:chExt cx="464820" cy="413384"/>
          </a:xfrm>
        </p:grpSpPr>
        <p:sp>
          <p:nvSpPr>
            <p:cNvPr id="9" name="object 9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2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60"/>
                  </a:lnTo>
                  <a:lnTo>
                    <a:pt x="403097" y="403860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2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2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60"/>
                  </a:lnTo>
                  <a:lnTo>
                    <a:pt x="52616" y="403860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500" y="2890392"/>
              <a:ext cx="123316" cy="1842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532" y="2801111"/>
              <a:ext cx="414528" cy="16459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110996" y="4072128"/>
            <a:ext cx="609600" cy="585470"/>
            <a:chOff x="1110996" y="4072128"/>
            <a:chExt cx="609600" cy="585470"/>
          </a:xfrm>
        </p:grpSpPr>
        <p:sp>
          <p:nvSpPr>
            <p:cNvPr id="14" name="object 14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525399" y="0"/>
                  </a:moveTo>
                  <a:lnTo>
                    <a:pt x="75044" y="0"/>
                  </a:lnTo>
                  <a:lnTo>
                    <a:pt x="45836" y="5905"/>
                  </a:lnTo>
                  <a:lnTo>
                    <a:pt x="21982" y="22002"/>
                  </a:lnTo>
                  <a:lnTo>
                    <a:pt x="5898" y="45862"/>
                  </a:lnTo>
                  <a:lnTo>
                    <a:pt x="0" y="75056"/>
                  </a:lnTo>
                  <a:lnTo>
                    <a:pt x="0" y="501014"/>
                  </a:lnTo>
                  <a:lnTo>
                    <a:pt x="5898" y="530209"/>
                  </a:lnTo>
                  <a:lnTo>
                    <a:pt x="21982" y="554069"/>
                  </a:lnTo>
                  <a:lnTo>
                    <a:pt x="45836" y="570166"/>
                  </a:lnTo>
                  <a:lnTo>
                    <a:pt x="75044" y="576072"/>
                  </a:lnTo>
                  <a:lnTo>
                    <a:pt x="525399" y="576072"/>
                  </a:lnTo>
                  <a:lnTo>
                    <a:pt x="554593" y="570166"/>
                  </a:lnTo>
                  <a:lnTo>
                    <a:pt x="578453" y="554069"/>
                  </a:lnTo>
                  <a:lnTo>
                    <a:pt x="594550" y="530209"/>
                  </a:lnTo>
                  <a:lnTo>
                    <a:pt x="600456" y="501014"/>
                  </a:lnTo>
                  <a:lnTo>
                    <a:pt x="600456" y="75056"/>
                  </a:lnTo>
                  <a:lnTo>
                    <a:pt x="594550" y="45862"/>
                  </a:lnTo>
                  <a:lnTo>
                    <a:pt x="578453" y="22002"/>
                  </a:lnTo>
                  <a:lnTo>
                    <a:pt x="554593" y="5905"/>
                  </a:lnTo>
                  <a:lnTo>
                    <a:pt x="52539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0" y="75056"/>
                  </a:moveTo>
                  <a:lnTo>
                    <a:pt x="5898" y="45862"/>
                  </a:lnTo>
                  <a:lnTo>
                    <a:pt x="21982" y="22002"/>
                  </a:lnTo>
                  <a:lnTo>
                    <a:pt x="45836" y="5905"/>
                  </a:lnTo>
                  <a:lnTo>
                    <a:pt x="75044" y="0"/>
                  </a:lnTo>
                  <a:lnTo>
                    <a:pt x="525399" y="0"/>
                  </a:lnTo>
                  <a:lnTo>
                    <a:pt x="554593" y="5905"/>
                  </a:lnTo>
                  <a:lnTo>
                    <a:pt x="578453" y="22002"/>
                  </a:lnTo>
                  <a:lnTo>
                    <a:pt x="594550" y="45862"/>
                  </a:lnTo>
                  <a:lnTo>
                    <a:pt x="600456" y="75056"/>
                  </a:lnTo>
                  <a:lnTo>
                    <a:pt x="600456" y="501014"/>
                  </a:lnTo>
                  <a:lnTo>
                    <a:pt x="594550" y="530209"/>
                  </a:lnTo>
                  <a:lnTo>
                    <a:pt x="578453" y="554069"/>
                  </a:lnTo>
                  <a:lnTo>
                    <a:pt x="554593" y="570166"/>
                  </a:lnTo>
                  <a:lnTo>
                    <a:pt x="525399" y="576072"/>
                  </a:lnTo>
                  <a:lnTo>
                    <a:pt x="75044" y="576072"/>
                  </a:lnTo>
                  <a:lnTo>
                    <a:pt x="45836" y="570166"/>
                  </a:lnTo>
                  <a:lnTo>
                    <a:pt x="21982" y="554069"/>
                  </a:lnTo>
                  <a:lnTo>
                    <a:pt x="5898" y="530209"/>
                  </a:lnTo>
                  <a:lnTo>
                    <a:pt x="0" y="501014"/>
                  </a:lnTo>
                  <a:lnTo>
                    <a:pt x="0" y="750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08481" y="4232656"/>
              <a:ext cx="162560" cy="263525"/>
            </a:xfrm>
            <a:custGeom>
              <a:avLst/>
              <a:gdLst/>
              <a:ahLst/>
              <a:cxnLst/>
              <a:rect l="l" t="t" r="r" b="b"/>
              <a:pathLst>
                <a:path w="162559" h="263525">
                  <a:moveTo>
                    <a:pt x="152907" y="0"/>
                  </a:moveTo>
                  <a:lnTo>
                    <a:pt x="24130" y="0"/>
                  </a:lnTo>
                  <a:lnTo>
                    <a:pt x="6984" y="139065"/>
                  </a:lnTo>
                  <a:lnTo>
                    <a:pt x="53212" y="147955"/>
                  </a:lnTo>
                  <a:lnTo>
                    <a:pt x="57531" y="141478"/>
                  </a:lnTo>
                  <a:lnTo>
                    <a:pt x="61594" y="137033"/>
                  </a:lnTo>
                  <a:lnTo>
                    <a:pt x="70103" y="131064"/>
                  </a:lnTo>
                  <a:lnTo>
                    <a:pt x="75184" y="129413"/>
                  </a:lnTo>
                  <a:lnTo>
                    <a:pt x="88646" y="129413"/>
                  </a:lnTo>
                  <a:lnTo>
                    <a:pt x="107221" y="163282"/>
                  </a:lnTo>
                  <a:lnTo>
                    <a:pt x="107696" y="174117"/>
                  </a:lnTo>
                  <a:lnTo>
                    <a:pt x="107223" y="184683"/>
                  </a:lnTo>
                  <a:lnTo>
                    <a:pt x="89153" y="219456"/>
                  </a:lnTo>
                  <a:lnTo>
                    <a:pt x="74803" y="219456"/>
                  </a:lnTo>
                  <a:lnTo>
                    <a:pt x="54863" y="183769"/>
                  </a:lnTo>
                  <a:lnTo>
                    <a:pt x="0" y="191770"/>
                  </a:lnTo>
                  <a:lnTo>
                    <a:pt x="13168" y="228054"/>
                  </a:lnTo>
                  <a:lnTo>
                    <a:pt x="42404" y="255682"/>
                  </a:lnTo>
                  <a:lnTo>
                    <a:pt x="82168" y="263271"/>
                  </a:lnTo>
                  <a:lnTo>
                    <a:pt x="95001" y="262509"/>
                  </a:lnTo>
                  <a:lnTo>
                    <a:pt x="134405" y="244294"/>
                  </a:lnTo>
                  <a:lnTo>
                    <a:pt x="157001" y="204053"/>
                  </a:lnTo>
                  <a:lnTo>
                    <a:pt x="162306" y="167513"/>
                  </a:lnTo>
                  <a:lnTo>
                    <a:pt x="161162" y="150461"/>
                  </a:lnTo>
                  <a:lnTo>
                    <a:pt x="144018" y="108331"/>
                  </a:lnTo>
                  <a:lnTo>
                    <a:pt x="110478" y="86310"/>
                  </a:lnTo>
                  <a:lnTo>
                    <a:pt x="96519" y="84836"/>
                  </a:lnTo>
                  <a:lnTo>
                    <a:pt x="90678" y="84836"/>
                  </a:lnTo>
                  <a:lnTo>
                    <a:pt x="84835" y="85852"/>
                  </a:lnTo>
                  <a:lnTo>
                    <a:pt x="73025" y="89535"/>
                  </a:lnTo>
                  <a:lnTo>
                    <a:pt x="67056" y="92456"/>
                  </a:lnTo>
                  <a:lnTo>
                    <a:pt x="61087" y="96139"/>
                  </a:lnTo>
                  <a:lnTo>
                    <a:pt x="65785" y="57277"/>
                  </a:lnTo>
                  <a:lnTo>
                    <a:pt x="152907" y="57277"/>
                  </a:lnTo>
                  <a:lnTo>
                    <a:pt x="152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000" y="4102608"/>
              <a:ext cx="545592" cy="23774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051304" y="1915667"/>
            <a:ext cx="5328285" cy="46990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超材料概念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及内涵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8048" y="2781300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超材料物理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特性及典型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应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用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51304" y="4005071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5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制备</a:t>
            </a: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技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术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05754" y="6532270"/>
            <a:ext cx="9067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552" y="6495290"/>
            <a:ext cx="340613" cy="36270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25627" y="6537147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1848E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82433" y="4864417"/>
            <a:ext cx="514350" cy="514350"/>
            <a:chOff x="1182433" y="4864417"/>
            <a:chExt cx="514350" cy="514350"/>
          </a:xfrm>
        </p:grpSpPr>
        <p:sp>
          <p:nvSpPr>
            <p:cNvPr id="25" name="object 25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438784" y="0"/>
                  </a:moveTo>
                  <a:lnTo>
                    <a:pt x="65722" y="0"/>
                  </a:lnTo>
                  <a:lnTo>
                    <a:pt x="40140" y="5169"/>
                  </a:lnTo>
                  <a:lnTo>
                    <a:pt x="19250" y="19256"/>
                  </a:lnTo>
                  <a:lnTo>
                    <a:pt x="5164" y="40130"/>
                  </a:lnTo>
                  <a:lnTo>
                    <a:pt x="0" y="65659"/>
                  </a:lnTo>
                  <a:lnTo>
                    <a:pt x="0" y="438785"/>
                  </a:lnTo>
                  <a:lnTo>
                    <a:pt x="5164" y="464313"/>
                  </a:lnTo>
                  <a:lnTo>
                    <a:pt x="19250" y="485187"/>
                  </a:lnTo>
                  <a:lnTo>
                    <a:pt x="40140" y="499274"/>
                  </a:lnTo>
                  <a:lnTo>
                    <a:pt x="65722" y="504444"/>
                  </a:lnTo>
                  <a:lnTo>
                    <a:pt x="438784" y="504444"/>
                  </a:lnTo>
                  <a:lnTo>
                    <a:pt x="464313" y="499274"/>
                  </a:lnTo>
                  <a:lnTo>
                    <a:pt x="485187" y="485187"/>
                  </a:lnTo>
                  <a:lnTo>
                    <a:pt x="499274" y="464313"/>
                  </a:lnTo>
                  <a:lnTo>
                    <a:pt x="504443" y="438785"/>
                  </a:lnTo>
                  <a:lnTo>
                    <a:pt x="504443" y="65659"/>
                  </a:lnTo>
                  <a:lnTo>
                    <a:pt x="499274" y="40130"/>
                  </a:lnTo>
                  <a:lnTo>
                    <a:pt x="485187" y="19256"/>
                  </a:lnTo>
                  <a:lnTo>
                    <a:pt x="464313" y="5169"/>
                  </a:lnTo>
                  <a:lnTo>
                    <a:pt x="4387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65659"/>
                  </a:moveTo>
                  <a:lnTo>
                    <a:pt x="5164" y="40130"/>
                  </a:lnTo>
                  <a:lnTo>
                    <a:pt x="19250" y="19256"/>
                  </a:lnTo>
                  <a:lnTo>
                    <a:pt x="40140" y="5169"/>
                  </a:lnTo>
                  <a:lnTo>
                    <a:pt x="65722" y="0"/>
                  </a:lnTo>
                  <a:lnTo>
                    <a:pt x="438784" y="0"/>
                  </a:lnTo>
                  <a:lnTo>
                    <a:pt x="464313" y="5169"/>
                  </a:lnTo>
                  <a:lnTo>
                    <a:pt x="485187" y="19256"/>
                  </a:lnTo>
                  <a:lnTo>
                    <a:pt x="499274" y="40130"/>
                  </a:lnTo>
                  <a:lnTo>
                    <a:pt x="504443" y="65659"/>
                  </a:lnTo>
                  <a:lnTo>
                    <a:pt x="504443" y="438785"/>
                  </a:lnTo>
                  <a:lnTo>
                    <a:pt x="499274" y="464313"/>
                  </a:lnTo>
                  <a:lnTo>
                    <a:pt x="485187" y="485187"/>
                  </a:lnTo>
                  <a:lnTo>
                    <a:pt x="464313" y="499274"/>
                  </a:lnTo>
                  <a:lnTo>
                    <a:pt x="438784" y="504444"/>
                  </a:lnTo>
                  <a:lnTo>
                    <a:pt x="65722" y="504444"/>
                  </a:lnTo>
                  <a:lnTo>
                    <a:pt x="40140" y="499274"/>
                  </a:lnTo>
                  <a:lnTo>
                    <a:pt x="19250" y="485187"/>
                  </a:lnTo>
                  <a:lnTo>
                    <a:pt x="5164" y="464313"/>
                  </a:lnTo>
                  <a:lnTo>
                    <a:pt x="0" y="438785"/>
                  </a:lnTo>
                  <a:lnTo>
                    <a:pt x="0" y="6565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63725" y="496646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580" y="4893564"/>
            <a:ext cx="458724" cy="20574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979676" y="4797552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超材料应用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前景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51304" y="5516879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结束语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82624" y="5585459"/>
            <a:ext cx="464820" cy="411480"/>
            <a:chOff x="1182624" y="5585459"/>
            <a:chExt cx="464820" cy="411480"/>
          </a:xfrm>
        </p:grpSpPr>
        <p:sp>
          <p:nvSpPr>
            <p:cNvPr id="32" name="object 32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403225" y="0"/>
                  </a:moveTo>
                  <a:lnTo>
                    <a:pt x="52412" y="0"/>
                  </a:lnTo>
                  <a:lnTo>
                    <a:pt x="32012" y="4119"/>
                  </a:lnTo>
                  <a:lnTo>
                    <a:pt x="15352" y="15352"/>
                  </a:lnTo>
                  <a:lnTo>
                    <a:pt x="4119" y="32012"/>
                  </a:lnTo>
                  <a:lnTo>
                    <a:pt x="0" y="52412"/>
                  </a:lnTo>
                  <a:lnTo>
                    <a:pt x="0" y="349923"/>
                  </a:lnTo>
                  <a:lnTo>
                    <a:pt x="4119" y="370323"/>
                  </a:lnTo>
                  <a:lnTo>
                    <a:pt x="15352" y="386983"/>
                  </a:lnTo>
                  <a:lnTo>
                    <a:pt x="32012" y="398216"/>
                  </a:lnTo>
                  <a:lnTo>
                    <a:pt x="52412" y="402336"/>
                  </a:lnTo>
                  <a:lnTo>
                    <a:pt x="403225" y="402336"/>
                  </a:lnTo>
                  <a:lnTo>
                    <a:pt x="423636" y="398216"/>
                  </a:lnTo>
                  <a:lnTo>
                    <a:pt x="440309" y="386983"/>
                  </a:lnTo>
                  <a:lnTo>
                    <a:pt x="451552" y="370323"/>
                  </a:lnTo>
                  <a:lnTo>
                    <a:pt x="455676" y="349923"/>
                  </a:lnTo>
                  <a:lnTo>
                    <a:pt x="455676" y="52412"/>
                  </a:lnTo>
                  <a:lnTo>
                    <a:pt x="451552" y="32012"/>
                  </a:lnTo>
                  <a:lnTo>
                    <a:pt x="440309" y="15352"/>
                  </a:lnTo>
                  <a:lnTo>
                    <a:pt x="423636" y="4119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0" y="52412"/>
                  </a:moveTo>
                  <a:lnTo>
                    <a:pt x="4119" y="32012"/>
                  </a:lnTo>
                  <a:lnTo>
                    <a:pt x="15352" y="15352"/>
                  </a:lnTo>
                  <a:lnTo>
                    <a:pt x="32012" y="4119"/>
                  </a:lnTo>
                  <a:lnTo>
                    <a:pt x="52412" y="0"/>
                  </a:lnTo>
                  <a:lnTo>
                    <a:pt x="403225" y="0"/>
                  </a:lnTo>
                  <a:lnTo>
                    <a:pt x="423636" y="4119"/>
                  </a:lnTo>
                  <a:lnTo>
                    <a:pt x="440309" y="15352"/>
                  </a:lnTo>
                  <a:lnTo>
                    <a:pt x="451552" y="32012"/>
                  </a:lnTo>
                  <a:lnTo>
                    <a:pt x="455676" y="52412"/>
                  </a:lnTo>
                  <a:lnTo>
                    <a:pt x="455676" y="349923"/>
                  </a:lnTo>
                  <a:lnTo>
                    <a:pt x="451552" y="370323"/>
                  </a:lnTo>
                  <a:lnTo>
                    <a:pt x="440309" y="386983"/>
                  </a:lnTo>
                  <a:lnTo>
                    <a:pt x="423636" y="398216"/>
                  </a:lnTo>
                  <a:lnTo>
                    <a:pt x="403225" y="402336"/>
                  </a:lnTo>
                  <a:lnTo>
                    <a:pt x="52412" y="402336"/>
                  </a:lnTo>
                  <a:lnTo>
                    <a:pt x="32012" y="398216"/>
                  </a:lnTo>
                  <a:lnTo>
                    <a:pt x="15352" y="386983"/>
                  </a:lnTo>
                  <a:lnTo>
                    <a:pt x="4119" y="370323"/>
                  </a:lnTo>
                  <a:lnTo>
                    <a:pt x="0" y="349923"/>
                  </a:lnTo>
                  <a:lnTo>
                    <a:pt x="0" y="524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0" y="5698680"/>
              <a:ext cx="123316" cy="18423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8532" y="5608319"/>
              <a:ext cx="414528" cy="166116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979676" y="1196339"/>
            <a:ext cx="5328285" cy="469900"/>
          </a:xfrm>
          <a:prstGeom prst="rect"/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>
                <a:solidFill>
                  <a:srgbClr val="FF0000"/>
                </a:solidFill>
              </a:rPr>
              <a:t>物理学推动</a:t>
            </a:r>
            <a:r>
              <a:rPr dirty="0" sz="2800" spc="-5">
                <a:solidFill>
                  <a:srgbClr val="FF0000"/>
                </a:solidFill>
              </a:rPr>
              <a:t>工业革命</a:t>
            </a:r>
            <a:endParaRPr sz="2800"/>
          </a:p>
        </p:txBody>
      </p:sp>
      <p:grpSp>
        <p:nvGrpSpPr>
          <p:cNvPr id="37" name="object 37"/>
          <p:cNvGrpSpPr/>
          <p:nvPr/>
        </p:nvGrpSpPr>
        <p:grpSpPr>
          <a:xfrm>
            <a:off x="1182624" y="1263396"/>
            <a:ext cx="464820" cy="441959"/>
            <a:chOff x="1182624" y="1263396"/>
            <a:chExt cx="464820" cy="441959"/>
          </a:xfrm>
        </p:grpSpPr>
        <p:sp>
          <p:nvSpPr>
            <p:cNvPr id="38" name="object 38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399288" y="0"/>
                  </a:moveTo>
                  <a:lnTo>
                    <a:pt x="56387" y="0"/>
                  </a:lnTo>
                  <a:lnTo>
                    <a:pt x="34440" y="4435"/>
                  </a:lnTo>
                  <a:lnTo>
                    <a:pt x="16516" y="16525"/>
                  </a:lnTo>
                  <a:lnTo>
                    <a:pt x="4431" y="34450"/>
                  </a:lnTo>
                  <a:lnTo>
                    <a:pt x="0" y="56387"/>
                  </a:lnTo>
                  <a:lnTo>
                    <a:pt x="0" y="376428"/>
                  </a:lnTo>
                  <a:lnTo>
                    <a:pt x="4431" y="398365"/>
                  </a:lnTo>
                  <a:lnTo>
                    <a:pt x="16516" y="416290"/>
                  </a:lnTo>
                  <a:lnTo>
                    <a:pt x="34440" y="428380"/>
                  </a:lnTo>
                  <a:lnTo>
                    <a:pt x="56387" y="432816"/>
                  </a:lnTo>
                  <a:lnTo>
                    <a:pt x="399288" y="432816"/>
                  </a:lnTo>
                  <a:lnTo>
                    <a:pt x="421225" y="428380"/>
                  </a:lnTo>
                  <a:lnTo>
                    <a:pt x="439150" y="416290"/>
                  </a:lnTo>
                  <a:lnTo>
                    <a:pt x="451240" y="398365"/>
                  </a:lnTo>
                  <a:lnTo>
                    <a:pt x="455676" y="376428"/>
                  </a:lnTo>
                  <a:lnTo>
                    <a:pt x="455676" y="56387"/>
                  </a:lnTo>
                  <a:lnTo>
                    <a:pt x="451240" y="34450"/>
                  </a:lnTo>
                  <a:lnTo>
                    <a:pt x="439150" y="16525"/>
                  </a:lnTo>
                  <a:lnTo>
                    <a:pt x="421225" y="4435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0" y="56387"/>
                  </a:moveTo>
                  <a:lnTo>
                    <a:pt x="4431" y="34450"/>
                  </a:lnTo>
                  <a:lnTo>
                    <a:pt x="16516" y="16525"/>
                  </a:lnTo>
                  <a:lnTo>
                    <a:pt x="34440" y="4435"/>
                  </a:lnTo>
                  <a:lnTo>
                    <a:pt x="56387" y="0"/>
                  </a:lnTo>
                  <a:lnTo>
                    <a:pt x="399288" y="0"/>
                  </a:lnTo>
                  <a:lnTo>
                    <a:pt x="421225" y="4435"/>
                  </a:lnTo>
                  <a:lnTo>
                    <a:pt x="439150" y="16525"/>
                  </a:lnTo>
                  <a:lnTo>
                    <a:pt x="451240" y="34450"/>
                  </a:lnTo>
                  <a:lnTo>
                    <a:pt x="455676" y="56387"/>
                  </a:lnTo>
                  <a:lnTo>
                    <a:pt x="455676" y="376428"/>
                  </a:lnTo>
                  <a:lnTo>
                    <a:pt x="451240" y="398365"/>
                  </a:lnTo>
                  <a:lnTo>
                    <a:pt x="439150" y="416290"/>
                  </a:lnTo>
                  <a:lnTo>
                    <a:pt x="421225" y="428380"/>
                  </a:lnTo>
                  <a:lnTo>
                    <a:pt x="399288" y="432816"/>
                  </a:lnTo>
                  <a:lnTo>
                    <a:pt x="56387" y="432816"/>
                  </a:lnTo>
                  <a:lnTo>
                    <a:pt x="34440" y="428380"/>
                  </a:lnTo>
                  <a:lnTo>
                    <a:pt x="16516" y="416290"/>
                  </a:lnTo>
                  <a:lnTo>
                    <a:pt x="4431" y="398365"/>
                  </a:lnTo>
                  <a:lnTo>
                    <a:pt x="0" y="376428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1339341" y="132867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182624" y="3352800"/>
            <a:ext cx="504825" cy="440690"/>
            <a:chOff x="1182624" y="3352800"/>
            <a:chExt cx="504825" cy="440690"/>
          </a:xfrm>
        </p:grpSpPr>
        <p:sp>
          <p:nvSpPr>
            <p:cNvPr id="42" name="object 42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439166" y="0"/>
                  </a:moveTo>
                  <a:lnTo>
                    <a:pt x="56184" y="0"/>
                  </a:lnTo>
                  <a:lnTo>
                    <a:pt x="34316" y="4413"/>
                  </a:lnTo>
                  <a:lnTo>
                    <a:pt x="16457" y="16446"/>
                  </a:lnTo>
                  <a:lnTo>
                    <a:pt x="4415" y="34289"/>
                  </a:lnTo>
                  <a:lnTo>
                    <a:pt x="0" y="56133"/>
                  </a:lnTo>
                  <a:lnTo>
                    <a:pt x="0" y="375157"/>
                  </a:lnTo>
                  <a:lnTo>
                    <a:pt x="4415" y="397001"/>
                  </a:lnTo>
                  <a:lnTo>
                    <a:pt x="16457" y="414845"/>
                  </a:lnTo>
                  <a:lnTo>
                    <a:pt x="34316" y="426878"/>
                  </a:lnTo>
                  <a:lnTo>
                    <a:pt x="56184" y="431291"/>
                  </a:lnTo>
                  <a:lnTo>
                    <a:pt x="439166" y="431291"/>
                  </a:lnTo>
                  <a:lnTo>
                    <a:pt x="461009" y="426878"/>
                  </a:lnTo>
                  <a:lnTo>
                    <a:pt x="478853" y="414845"/>
                  </a:lnTo>
                  <a:lnTo>
                    <a:pt x="490886" y="397001"/>
                  </a:lnTo>
                  <a:lnTo>
                    <a:pt x="495299" y="375157"/>
                  </a:lnTo>
                  <a:lnTo>
                    <a:pt x="495299" y="56133"/>
                  </a:lnTo>
                  <a:lnTo>
                    <a:pt x="490886" y="34289"/>
                  </a:lnTo>
                  <a:lnTo>
                    <a:pt x="478853" y="16446"/>
                  </a:lnTo>
                  <a:lnTo>
                    <a:pt x="461009" y="4413"/>
                  </a:lnTo>
                  <a:lnTo>
                    <a:pt x="4391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0" y="56133"/>
                  </a:moveTo>
                  <a:lnTo>
                    <a:pt x="4415" y="34289"/>
                  </a:lnTo>
                  <a:lnTo>
                    <a:pt x="16457" y="16446"/>
                  </a:lnTo>
                  <a:lnTo>
                    <a:pt x="34316" y="4413"/>
                  </a:lnTo>
                  <a:lnTo>
                    <a:pt x="56184" y="0"/>
                  </a:lnTo>
                  <a:lnTo>
                    <a:pt x="439166" y="0"/>
                  </a:lnTo>
                  <a:lnTo>
                    <a:pt x="461009" y="4413"/>
                  </a:lnTo>
                  <a:lnTo>
                    <a:pt x="478853" y="16446"/>
                  </a:lnTo>
                  <a:lnTo>
                    <a:pt x="490886" y="34289"/>
                  </a:lnTo>
                  <a:lnTo>
                    <a:pt x="495299" y="56133"/>
                  </a:lnTo>
                  <a:lnTo>
                    <a:pt x="495299" y="375157"/>
                  </a:lnTo>
                  <a:lnTo>
                    <a:pt x="490886" y="397001"/>
                  </a:lnTo>
                  <a:lnTo>
                    <a:pt x="478853" y="414845"/>
                  </a:lnTo>
                  <a:lnTo>
                    <a:pt x="461009" y="426878"/>
                  </a:lnTo>
                  <a:lnTo>
                    <a:pt x="439166" y="431291"/>
                  </a:lnTo>
                  <a:lnTo>
                    <a:pt x="56184" y="431291"/>
                  </a:lnTo>
                  <a:lnTo>
                    <a:pt x="34316" y="426878"/>
                  </a:lnTo>
                  <a:lnTo>
                    <a:pt x="16457" y="414845"/>
                  </a:lnTo>
                  <a:lnTo>
                    <a:pt x="4415" y="397001"/>
                  </a:lnTo>
                  <a:lnTo>
                    <a:pt x="0" y="375157"/>
                  </a:lnTo>
                  <a:lnTo>
                    <a:pt x="0" y="561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327" y="3474338"/>
              <a:ext cx="133984" cy="19735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532" y="3378707"/>
              <a:ext cx="451104" cy="17678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203195" y="3363544"/>
            <a:ext cx="3227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设计方法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719" y="6549999"/>
            <a:ext cx="4343400" cy="2495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5584" y="2048243"/>
            <a:ext cx="8248015" cy="2966085"/>
            <a:chOff x="705584" y="2048243"/>
            <a:chExt cx="8248015" cy="2966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0991" y="2781300"/>
              <a:ext cx="1696212" cy="2161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9103" y="2852928"/>
              <a:ext cx="1644396" cy="21610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584" y="2080091"/>
              <a:ext cx="3989900" cy="6708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299" y="2048243"/>
              <a:ext cx="3520440" cy="742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707" y="2086356"/>
              <a:ext cx="3934205" cy="60578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05584" y="1196327"/>
            <a:ext cx="3990340" cy="742315"/>
            <a:chOff x="705584" y="1196327"/>
            <a:chExt cx="3990340" cy="74231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584" y="1229647"/>
              <a:ext cx="3989900" cy="6694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699" y="1196327"/>
              <a:ext cx="3215640" cy="742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707" y="1235963"/>
              <a:ext cx="3934205" cy="60426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25397" y="1277873"/>
            <a:ext cx="27724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华文新魏"/>
                <a:cs typeface="华文新魏"/>
              </a:rPr>
              <a:t>全新的</a:t>
            </a:r>
            <a:r>
              <a:rPr dirty="0" sz="2400" spc="-5" b="1">
                <a:solidFill>
                  <a:srgbClr val="FFFFFF"/>
                </a:solidFill>
                <a:latin typeface="华文新魏"/>
                <a:cs typeface="华文新魏"/>
              </a:rPr>
              <a:t>材料构造方式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2997" y="2129790"/>
            <a:ext cx="3077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华文新魏"/>
                <a:cs typeface="华文新魏"/>
              </a:rPr>
              <a:t>超常的</a:t>
            </a:r>
            <a:r>
              <a:rPr dirty="0" sz="2400" spc="-5" b="1">
                <a:solidFill>
                  <a:srgbClr val="FFFFFF"/>
                </a:solidFill>
                <a:latin typeface="华文新魏"/>
                <a:cs typeface="华文新魏"/>
              </a:rPr>
              <a:t>物理性质和功能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89170" y="1319022"/>
            <a:ext cx="3205480" cy="431800"/>
          </a:xfrm>
          <a:prstGeom prst="rect">
            <a:avLst/>
          </a:prstGeom>
          <a:ln w="38100">
            <a:solidFill>
              <a:srgbClr val="7A9B56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80"/>
              </a:spcBef>
            </a:pPr>
            <a:r>
              <a:rPr dirty="0" sz="2200" b="1">
                <a:solidFill>
                  <a:srgbClr val="FF0000"/>
                </a:solidFill>
                <a:latin typeface="华文新魏"/>
                <a:cs typeface="华文新魏"/>
              </a:rPr>
              <a:t>人造功能单</a:t>
            </a:r>
            <a:r>
              <a:rPr dirty="0" sz="2200" spc="-10" b="1">
                <a:solidFill>
                  <a:srgbClr val="FF0000"/>
                </a:solidFill>
                <a:latin typeface="华文新魏"/>
                <a:cs typeface="华文新魏"/>
              </a:rPr>
              <a:t>元</a:t>
            </a:r>
            <a:r>
              <a:rPr dirty="0" sz="2200" b="1">
                <a:solidFill>
                  <a:srgbClr val="FF0000"/>
                </a:solidFill>
                <a:latin typeface="华文新魏"/>
                <a:cs typeface="华文新魏"/>
              </a:rPr>
              <a:t>(</a:t>
            </a:r>
            <a:r>
              <a:rPr dirty="0" sz="2200" spc="-10" b="1">
                <a:solidFill>
                  <a:srgbClr val="FF0000"/>
                </a:solidFill>
                <a:latin typeface="华文新魏"/>
                <a:cs typeface="华文新魏"/>
              </a:rPr>
              <a:t>人工</a:t>
            </a:r>
            <a:r>
              <a:rPr dirty="0" sz="2200" spc="-5" b="1">
                <a:solidFill>
                  <a:srgbClr val="FF0000"/>
                </a:solidFill>
                <a:latin typeface="华文新魏"/>
                <a:cs typeface="华文新魏"/>
              </a:rPr>
              <a:t>原子)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07102" y="2175510"/>
            <a:ext cx="2766060" cy="431800"/>
          </a:xfrm>
          <a:prstGeom prst="rect">
            <a:avLst/>
          </a:prstGeom>
          <a:ln w="38100">
            <a:solidFill>
              <a:srgbClr val="7A9B56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123189">
              <a:lnSpc>
                <a:spcPct val="100000"/>
              </a:lnSpc>
              <a:spcBef>
                <a:spcPts val="185"/>
              </a:spcBef>
            </a:pPr>
            <a:r>
              <a:rPr dirty="0" sz="2200" spc="-5" b="1">
                <a:solidFill>
                  <a:srgbClr val="FF0000"/>
                </a:solidFill>
                <a:latin typeface="华文新魏"/>
                <a:cs typeface="华文新魏"/>
              </a:rPr>
              <a:t>诸多领域颠</a:t>
            </a:r>
            <a:r>
              <a:rPr dirty="0" sz="2200" spc="-10" b="1">
                <a:solidFill>
                  <a:srgbClr val="FF0000"/>
                </a:solidFill>
                <a:latin typeface="华文新魏"/>
                <a:cs typeface="华文新魏"/>
              </a:rPr>
              <a:t>覆性</a:t>
            </a:r>
            <a:r>
              <a:rPr dirty="0" sz="2200" spc="-5" b="1">
                <a:solidFill>
                  <a:srgbClr val="FF0000"/>
                </a:solidFill>
                <a:latin typeface="华文新魏"/>
                <a:cs typeface="华文新魏"/>
              </a:rPr>
              <a:t>技</a:t>
            </a:r>
            <a:r>
              <a:rPr dirty="0" sz="2200" spc="-10" b="1">
                <a:solidFill>
                  <a:srgbClr val="FF0000"/>
                </a:solidFill>
                <a:latin typeface="华文新魏"/>
                <a:cs typeface="华文新魏"/>
              </a:rPr>
              <a:t>术</a:t>
            </a:r>
            <a:endParaRPr sz="2200">
              <a:latin typeface="华文新魏"/>
              <a:cs typeface="华文新魏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317735"/>
            <a:ext cx="3994785" cy="1108075"/>
            <a:chOff x="0" y="3317735"/>
            <a:chExt cx="3994785" cy="110807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9" y="3351110"/>
              <a:ext cx="3985356" cy="104273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3317735"/>
              <a:ext cx="3800855" cy="11079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4" y="3357372"/>
              <a:ext cx="3935729" cy="97764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72313" y="3400170"/>
            <a:ext cx="33820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华文新魏"/>
                <a:cs typeface="华文新魏"/>
              </a:rPr>
              <a:t>国际上</a:t>
            </a:r>
            <a:r>
              <a:rPr dirty="0" sz="2400" spc="-5" b="1">
                <a:solidFill>
                  <a:srgbClr val="FFFFFF"/>
                </a:solidFill>
                <a:latin typeface="华文新魏"/>
                <a:cs typeface="华文新魏"/>
              </a:rPr>
              <a:t>科学界、产业界、 </a:t>
            </a:r>
            <a:r>
              <a:rPr dirty="0" sz="2400" b="1">
                <a:solidFill>
                  <a:srgbClr val="FFFFFF"/>
                </a:solidFill>
                <a:latin typeface="华文新魏"/>
                <a:cs typeface="华文新魏"/>
              </a:rPr>
              <a:t>政府、</a:t>
            </a:r>
            <a:r>
              <a:rPr dirty="0" sz="2400" spc="-5" b="1">
                <a:solidFill>
                  <a:srgbClr val="FFFFFF"/>
                </a:solidFill>
                <a:latin typeface="华文新魏"/>
                <a:cs typeface="华文新魏"/>
              </a:rPr>
              <a:t>军界的广泛关注</a:t>
            </a:r>
            <a:endParaRPr sz="2400">
              <a:latin typeface="华文新魏"/>
              <a:cs typeface="华文新魏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240" y="2781300"/>
            <a:ext cx="9130665" cy="4067810"/>
            <a:chOff x="15240" y="2781300"/>
            <a:chExt cx="9130665" cy="406781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24299" y="2781300"/>
              <a:ext cx="1696212" cy="21610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0" y="4828042"/>
              <a:ext cx="9128760" cy="20025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579" y="4879850"/>
              <a:ext cx="9075419" cy="19690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624" y="4907274"/>
              <a:ext cx="9104376" cy="18989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44779" y="5012435"/>
              <a:ext cx="9001125" cy="1693545"/>
            </a:xfrm>
            <a:custGeom>
              <a:avLst/>
              <a:gdLst/>
              <a:ahLst/>
              <a:cxnLst/>
              <a:rect l="l" t="t" r="r" b="b"/>
              <a:pathLst>
                <a:path w="9001125" h="1693545">
                  <a:moveTo>
                    <a:pt x="9000744" y="0"/>
                  </a:moveTo>
                  <a:lnTo>
                    <a:pt x="0" y="0"/>
                  </a:lnTo>
                  <a:lnTo>
                    <a:pt x="0" y="1693164"/>
                  </a:lnTo>
                  <a:lnTo>
                    <a:pt x="9000744" y="1693164"/>
                  </a:lnTo>
                  <a:lnTo>
                    <a:pt x="90007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23520" y="5031994"/>
            <a:ext cx="8843645" cy="1602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ts val="238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000" spc="10" b="1">
                <a:solidFill>
                  <a:srgbClr val="FFFFFF"/>
                </a:solidFill>
                <a:latin typeface="华文新魏"/>
                <a:cs typeface="华文新魏"/>
              </a:rPr>
              <a:t>光子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晶体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左手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材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料、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隐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身衣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等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超材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研究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成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果被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美</a:t>
            </a:r>
            <a:r>
              <a:rPr dirty="0" sz="2000" spc="10" b="1">
                <a:solidFill>
                  <a:srgbClr val="FFFFFF"/>
                </a:solidFill>
                <a:latin typeface="华文新魏"/>
                <a:cs typeface="华文新魏"/>
              </a:rPr>
              <a:t>国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《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科学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》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杂志先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后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于</a:t>
            </a:r>
            <a:endParaRPr sz="2000">
              <a:latin typeface="华文新魏"/>
              <a:cs typeface="华文新魏"/>
            </a:endParaRPr>
          </a:p>
          <a:p>
            <a:pPr marL="386080">
              <a:lnSpc>
                <a:spcPts val="2380"/>
              </a:lnSpc>
            </a:pP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2000</a:t>
            </a:r>
            <a:r>
              <a:rPr dirty="0" sz="2000" spc="-5" b="1">
                <a:solidFill>
                  <a:srgbClr val="FFFFFF"/>
                </a:solidFill>
                <a:latin typeface="华文新魏"/>
                <a:cs typeface="华文新魏"/>
              </a:rPr>
              <a:t>年、</a:t>
            </a:r>
            <a:r>
              <a:rPr dirty="0" sz="2000" spc="-10" b="1">
                <a:solidFill>
                  <a:srgbClr val="FFFFFF"/>
                </a:solidFill>
                <a:latin typeface="华文新魏"/>
                <a:cs typeface="华文新魏"/>
              </a:rPr>
              <a:t>2003</a:t>
            </a:r>
            <a:r>
              <a:rPr dirty="0" sz="2000" spc="-5" b="1">
                <a:solidFill>
                  <a:srgbClr val="FFFFFF"/>
                </a:solidFill>
                <a:latin typeface="华文新魏"/>
                <a:cs typeface="华文新魏"/>
              </a:rPr>
              <a:t>年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、</a:t>
            </a:r>
            <a:r>
              <a:rPr dirty="0" sz="2000" spc="-5" b="1">
                <a:solidFill>
                  <a:srgbClr val="FFFFFF"/>
                </a:solidFill>
                <a:latin typeface="华文新魏"/>
                <a:cs typeface="华文新魏"/>
              </a:rPr>
              <a:t>2006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年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选为</a:t>
            </a:r>
            <a:r>
              <a:rPr dirty="0" sz="2000" spc="-25" b="1">
                <a:solidFill>
                  <a:srgbClr val="FFFFFF"/>
                </a:solidFill>
                <a:latin typeface="华文新魏"/>
                <a:cs typeface="华文新魏"/>
              </a:rPr>
              <a:t>年</a:t>
            </a:r>
            <a:r>
              <a:rPr dirty="0" sz="2000" spc="-5" b="1">
                <a:solidFill>
                  <a:srgbClr val="FFFFFF"/>
                </a:solidFill>
                <a:latin typeface="华文新魏"/>
                <a:cs typeface="华文新魏"/>
              </a:rPr>
              <a:t>度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10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项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重大</a:t>
            </a:r>
            <a:r>
              <a:rPr dirty="0" sz="2000" spc="-25" b="1">
                <a:solidFill>
                  <a:srgbClr val="FFFFFF"/>
                </a:solidFill>
                <a:latin typeface="华文新魏"/>
                <a:cs typeface="华文新魏"/>
              </a:rPr>
              <a:t>进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展之</a:t>
            </a:r>
            <a:r>
              <a:rPr dirty="0" sz="2000" spc="-25" b="1">
                <a:solidFill>
                  <a:srgbClr val="FFFFFF"/>
                </a:solidFill>
                <a:latin typeface="华文新魏"/>
                <a:cs typeface="华文新魏"/>
              </a:rPr>
              <a:t>一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marL="355600" marR="214629" indent="-342900">
              <a:lnSpc>
                <a:spcPts val="2360"/>
              </a:lnSpc>
              <a:spcBef>
                <a:spcPts val="15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000" spc="5" b="1">
                <a:solidFill>
                  <a:srgbClr val="FFFFFF"/>
                </a:solidFill>
                <a:latin typeface="宋体"/>
                <a:cs typeface="宋体"/>
              </a:rPr>
              <a:t>《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Materials</a:t>
            </a:r>
            <a:r>
              <a:rPr dirty="0" sz="2000" spc="-50" b="1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000" spc="5" b="1">
                <a:solidFill>
                  <a:srgbClr val="FFFFFF"/>
                </a:solidFill>
                <a:latin typeface="华文新魏"/>
                <a:cs typeface="华文新魏"/>
              </a:rPr>
              <a:t>Today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》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杂志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在</a:t>
            </a:r>
            <a:r>
              <a:rPr dirty="0" sz="2000" spc="-5" b="1">
                <a:solidFill>
                  <a:srgbClr val="FFFFFF"/>
                </a:solidFill>
                <a:latin typeface="华文新魏"/>
                <a:cs typeface="华文新魏"/>
              </a:rPr>
              <a:t>2008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年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将超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材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料评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为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材料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科</a:t>
            </a:r>
            <a:r>
              <a:rPr dirty="0" sz="2000" spc="5" b="1">
                <a:solidFill>
                  <a:srgbClr val="FFFFFF"/>
                </a:solidFill>
                <a:latin typeface="华文新魏"/>
                <a:cs typeface="华文新魏"/>
              </a:rPr>
              <a:t>学</a:t>
            </a:r>
            <a:r>
              <a:rPr dirty="0" sz="2000" spc="-5" b="1">
                <a:solidFill>
                  <a:srgbClr val="FFFFFF"/>
                </a:solidFill>
                <a:latin typeface="华文新魏"/>
                <a:cs typeface="华文新魏"/>
              </a:rPr>
              <a:t>50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年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中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的</a:t>
            </a:r>
            <a:r>
              <a:rPr dirty="0" sz="2000" spc="-10" b="1">
                <a:solidFill>
                  <a:srgbClr val="FFFFFF"/>
                </a:solidFill>
                <a:latin typeface="华文新魏"/>
                <a:cs typeface="华文新魏"/>
              </a:rPr>
              <a:t>10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项重 </a:t>
            </a:r>
            <a:r>
              <a:rPr dirty="0" sz="2000" spc="10" b="1">
                <a:solidFill>
                  <a:srgbClr val="FFFFFF"/>
                </a:solidFill>
                <a:latin typeface="华文新魏"/>
                <a:cs typeface="华文新魏"/>
              </a:rPr>
              <a:t>要突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破之</a:t>
            </a:r>
            <a:r>
              <a:rPr dirty="0" sz="2000" spc="-15" b="1">
                <a:solidFill>
                  <a:srgbClr val="FFFFFF"/>
                </a:solidFill>
                <a:latin typeface="华文新魏"/>
                <a:cs typeface="华文新魏"/>
              </a:rPr>
              <a:t>一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marL="355600" indent="-342900">
              <a:lnSpc>
                <a:spcPts val="2770"/>
              </a:lnSpc>
              <a:buFont typeface="Wingdings"/>
              <a:buChar char=""/>
              <a:tabLst>
                <a:tab pos="355600" algn="l"/>
              </a:tabLst>
            </a:pPr>
            <a:r>
              <a:rPr dirty="0" sz="2000" spc="5" b="1">
                <a:solidFill>
                  <a:srgbClr val="FFFFFF"/>
                </a:solidFill>
                <a:latin typeface="华文新魏"/>
                <a:cs typeface="华文新魏"/>
              </a:rPr>
              <a:t>2010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年</a:t>
            </a:r>
            <a:r>
              <a:rPr dirty="0" sz="2000" spc="-5" b="1">
                <a:solidFill>
                  <a:srgbClr val="FFFFFF"/>
                </a:solidFill>
                <a:latin typeface="华文新魏"/>
                <a:cs typeface="华文新魏"/>
              </a:rPr>
              <a:t>，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《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科学</a:t>
            </a:r>
            <a:r>
              <a:rPr dirty="0" sz="2000" spc="-5" b="1">
                <a:solidFill>
                  <a:srgbClr val="FFFFFF"/>
                </a:solidFill>
                <a:latin typeface="宋体"/>
                <a:cs typeface="宋体"/>
              </a:rPr>
              <a:t>》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又将超材料</a:t>
            </a:r>
            <a:r>
              <a:rPr dirty="0" sz="2000" spc="-10" b="1">
                <a:solidFill>
                  <a:srgbClr val="FFFFFF"/>
                </a:solidFill>
                <a:latin typeface="华文新魏"/>
                <a:cs typeface="华文新魏"/>
              </a:rPr>
              <a:t>列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入本世纪前</a:t>
            </a:r>
            <a:r>
              <a:rPr dirty="0" sz="2000" spc="-10" b="1">
                <a:solidFill>
                  <a:srgbClr val="FFFFFF"/>
                </a:solidFill>
                <a:latin typeface="华文新魏"/>
                <a:cs typeface="华文新魏"/>
              </a:rPr>
              <a:t>十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年</a:t>
            </a:r>
            <a:r>
              <a:rPr dirty="0" sz="2000" spc="-25" b="1">
                <a:solidFill>
                  <a:srgbClr val="FFFFFF"/>
                </a:solidFill>
                <a:latin typeface="华文新魏"/>
                <a:cs typeface="华文新魏"/>
              </a:rPr>
              <a:t>的</a:t>
            </a:r>
            <a:r>
              <a:rPr dirty="0" sz="2000" spc="-10" b="1">
                <a:solidFill>
                  <a:srgbClr val="FFFFFF"/>
                </a:solidFill>
                <a:latin typeface="华文新魏"/>
                <a:cs typeface="华文新魏"/>
              </a:rPr>
              <a:t>10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项重要科学</a:t>
            </a:r>
            <a:r>
              <a:rPr dirty="0" sz="2000" spc="-10" b="1">
                <a:solidFill>
                  <a:srgbClr val="FFFFFF"/>
                </a:solidFill>
                <a:latin typeface="华文新魏"/>
                <a:cs typeface="华文新魏"/>
              </a:rPr>
              <a:t>进</a:t>
            </a:r>
            <a:r>
              <a:rPr dirty="0" sz="2000" b="1">
                <a:solidFill>
                  <a:srgbClr val="FFFFFF"/>
                </a:solidFill>
                <a:latin typeface="华文新魏"/>
                <a:cs typeface="华文新魏"/>
              </a:rPr>
              <a:t>展之</a:t>
            </a:r>
            <a:r>
              <a:rPr dirty="0" sz="2000" spc="-25" b="1">
                <a:solidFill>
                  <a:srgbClr val="FFFFFF"/>
                </a:solidFill>
                <a:latin typeface="华文新魏"/>
                <a:cs typeface="华文新魏"/>
              </a:rPr>
              <a:t>一</a:t>
            </a:r>
            <a:r>
              <a:rPr dirty="0" sz="2400" spc="-5" b="1">
                <a:solidFill>
                  <a:srgbClr val="FFFFFF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76" y="6496808"/>
            <a:ext cx="412254" cy="3611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0952" y="6529527"/>
            <a:ext cx="1993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51848E"/>
                </a:solidFill>
                <a:latin typeface="华文新魏"/>
                <a:cs typeface="华文新魏"/>
              </a:rPr>
              <a:t>31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2998" y="6524650"/>
            <a:ext cx="8572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62" y="1130335"/>
            <a:ext cx="4819741" cy="52654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90500" y="2243327"/>
            <a:ext cx="8763000" cy="4070985"/>
            <a:chOff x="190500" y="2243327"/>
            <a:chExt cx="8763000" cy="407098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147" y="2243327"/>
              <a:ext cx="4340352" cy="35981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00" y="2843783"/>
              <a:ext cx="4340352" cy="28803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95928" y="5724143"/>
              <a:ext cx="1887855" cy="585470"/>
            </a:xfrm>
            <a:custGeom>
              <a:avLst/>
              <a:gdLst/>
              <a:ahLst/>
              <a:cxnLst/>
              <a:rect l="l" t="t" r="r" b="b"/>
              <a:pathLst>
                <a:path w="1887854" h="585470">
                  <a:moveTo>
                    <a:pt x="1798193" y="0"/>
                  </a:moveTo>
                  <a:lnTo>
                    <a:pt x="1594612" y="146303"/>
                  </a:lnTo>
                  <a:lnTo>
                    <a:pt x="1667891" y="146303"/>
                  </a:lnTo>
                  <a:lnTo>
                    <a:pt x="1650268" y="166954"/>
                  </a:lnTo>
                  <a:lnTo>
                    <a:pt x="1608554" y="207209"/>
                  </a:lnTo>
                  <a:lnTo>
                    <a:pt x="1558528" y="245989"/>
                  </a:lnTo>
                  <a:lnTo>
                    <a:pt x="1500563" y="283193"/>
                  </a:lnTo>
                  <a:lnTo>
                    <a:pt x="1435036" y="318725"/>
                  </a:lnTo>
                  <a:lnTo>
                    <a:pt x="1399554" y="335832"/>
                  </a:lnTo>
                  <a:lnTo>
                    <a:pt x="1362322" y="352484"/>
                  </a:lnTo>
                  <a:lnTo>
                    <a:pt x="1323387" y="368668"/>
                  </a:lnTo>
                  <a:lnTo>
                    <a:pt x="1282795" y="384373"/>
                  </a:lnTo>
                  <a:lnTo>
                    <a:pt x="1240595" y="399585"/>
                  </a:lnTo>
                  <a:lnTo>
                    <a:pt x="1196832" y="414292"/>
                  </a:lnTo>
                  <a:lnTo>
                    <a:pt x="1151554" y="428482"/>
                  </a:lnTo>
                  <a:lnTo>
                    <a:pt x="1104808" y="442143"/>
                  </a:lnTo>
                  <a:lnTo>
                    <a:pt x="1056639" y="455263"/>
                  </a:lnTo>
                  <a:lnTo>
                    <a:pt x="1007097" y="467828"/>
                  </a:lnTo>
                  <a:lnTo>
                    <a:pt x="956226" y="479827"/>
                  </a:lnTo>
                  <a:lnTo>
                    <a:pt x="904075" y="491248"/>
                  </a:lnTo>
                  <a:lnTo>
                    <a:pt x="850690" y="502077"/>
                  </a:lnTo>
                  <a:lnTo>
                    <a:pt x="796117" y="512303"/>
                  </a:lnTo>
                  <a:lnTo>
                    <a:pt x="740405" y="521914"/>
                  </a:lnTo>
                  <a:lnTo>
                    <a:pt x="683599" y="530897"/>
                  </a:lnTo>
                  <a:lnTo>
                    <a:pt x="625747" y="539239"/>
                  </a:lnTo>
                  <a:lnTo>
                    <a:pt x="566896" y="546929"/>
                  </a:lnTo>
                  <a:lnTo>
                    <a:pt x="507092" y="553953"/>
                  </a:lnTo>
                  <a:lnTo>
                    <a:pt x="446382" y="560301"/>
                  </a:lnTo>
                  <a:lnTo>
                    <a:pt x="384814" y="565959"/>
                  </a:lnTo>
                  <a:lnTo>
                    <a:pt x="322434" y="570914"/>
                  </a:lnTo>
                  <a:lnTo>
                    <a:pt x="259289" y="575156"/>
                  </a:lnTo>
                  <a:lnTo>
                    <a:pt x="195427" y="578671"/>
                  </a:lnTo>
                  <a:lnTo>
                    <a:pt x="130893" y="581447"/>
                  </a:lnTo>
                  <a:lnTo>
                    <a:pt x="65735" y="583472"/>
                  </a:lnTo>
                  <a:lnTo>
                    <a:pt x="0" y="584733"/>
                  </a:lnTo>
                  <a:lnTo>
                    <a:pt x="64934" y="585216"/>
                  </a:lnTo>
                  <a:lnTo>
                    <a:pt x="129465" y="584945"/>
                  </a:lnTo>
                  <a:lnTo>
                    <a:pt x="193546" y="583932"/>
                  </a:lnTo>
                  <a:lnTo>
                    <a:pt x="257132" y="582187"/>
                  </a:lnTo>
                  <a:lnTo>
                    <a:pt x="320176" y="579722"/>
                  </a:lnTo>
                  <a:lnTo>
                    <a:pt x="382632" y="576547"/>
                  </a:lnTo>
                  <a:lnTo>
                    <a:pt x="444455" y="572674"/>
                  </a:lnTo>
                  <a:lnTo>
                    <a:pt x="505599" y="568113"/>
                  </a:lnTo>
                  <a:lnTo>
                    <a:pt x="566019" y="562877"/>
                  </a:lnTo>
                  <a:lnTo>
                    <a:pt x="625667" y="556975"/>
                  </a:lnTo>
                  <a:lnTo>
                    <a:pt x="684499" y="550419"/>
                  </a:lnTo>
                  <a:lnTo>
                    <a:pt x="742469" y="543221"/>
                  </a:lnTo>
                  <a:lnTo>
                    <a:pt x="799530" y="535390"/>
                  </a:lnTo>
                  <a:lnTo>
                    <a:pt x="855638" y="526939"/>
                  </a:lnTo>
                  <a:lnTo>
                    <a:pt x="910745" y="517878"/>
                  </a:lnTo>
                  <a:lnTo>
                    <a:pt x="964807" y="508218"/>
                  </a:lnTo>
                  <a:lnTo>
                    <a:pt x="1017777" y="497971"/>
                  </a:lnTo>
                  <a:lnTo>
                    <a:pt x="1069610" y="487147"/>
                  </a:lnTo>
                  <a:lnTo>
                    <a:pt x="1120260" y="475758"/>
                  </a:lnTo>
                  <a:lnTo>
                    <a:pt x="1169681" y="463815"/>
                  </a:lnTo>
                  <a:lnTo>
                    <a:pt x="1217826" y="451328"/>
                  </a:lnTo>
                  <a:lnTo>
                    <a:pt x="1264651" y="438309"/>
                  </a:lnTo>
                  <a:lnTo>
                    <a:pt x="1310110" y="424769"/>
                  </a:lnTo>
                  <a:lnTo>
                    <a:pt x="1354156" y="410720"/>
                  </a:lnTo>
                  <a:lnTo>
                    <a:pt x="1396744" y="396171"/>
                  </a:lnTo>
                  <a:lnTo>
                    <a:pt x="1437828" y="381134"/>
                  </a:lnTo>
                  <a:lnTo>
                    <a:pt x="1477362" y="365621"/>
                  </a:lnTo>
                  <a:lnTo>
                    <a:pt x="1515300" y="349641"/>
                  </a:lnTo>
                  <a:lnTo>
                    <a:pt x="1551597" y="333208"/>
                  </a:lnTo>
                  <a:lnTo>
                    <a:pt x="1586206" y="316330"/>
                  </a:lnTo>
                  <a:lnTo>
                    <a:pt x="1650179" y="281290"/>
                  </a:lnTo>
                  <a:lnTo>
                    <a:pt x="1706852" y="244607"/>
                  </a:lnTo>
                  <a:lnTo>
                    <a:pt x="1755860" y="206373"/>
                  </a:lnTo>
                  <a:lnTo>
                    <a:pt x="1796834" y="166674"/>
                  </a:lnTo>
                  <a:lnTo>
                    <a:pt x="1814195" y="146303"/>
                  </a:lnTo>
                  <a:lnTo>
                    <a:pt x="1887474" y="146303"/>
                  </a:lnTo>
                  <a:lnTo>
                    <a:pt x="179819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124455" y="5724143"/>
              <a:ext cx="1945005" cy="585470"/>
            </a:xfrm>
            <a:custGeom>
              <a:avLst/>
              <a:gdLst/>
              <a:ahLst/>
              <a:cxnLst/>
              <a:rect l="l" t="t" r="r" b="b"/>
              <a:pathLst>
                <a:path w="1945004" h="585470">
                  <a:moveTo>
                    <a:pt x="146304" y="0"/>
                  </a:moveTo>
                  <a:lnTo>
                    <a:pt x="0" y="0"/>
                  </a:lnTo>
                  <a:lnTo>
                    <a:pt x="1298" y="22447"/>
                  </a:lnTo>
                  <a:lnTo>
                    <a:pt x="11546" y="66685"/>
                  </a:lnTo>
                  <a:lnTo>
                    <a:pt x="31684" y="109947"/>
                  </a:lnTo>
                  <a:lnTo>
                    <a:pt x="61342" y="152111"/>
                  </a:lnTo>
                  <a:lnTo>
                    <a:pt x="100145" y="193058"/>
                  </a:lnTo>
                  <a:lnTo>
                    <a:pt x="147721" y="232664"/>
                  </a:lnTo>
                  <a:lnTo>
                    <a:pt x="203698" y="270809"/>
                  </a:lnTo>
                  <a:lnTo>
                    <a:pt x="267704" y="307372"/>
                  </a:lnTo>
                  <a:lnTo>
                    <a:pt x="302602" y="325022"/>
                  </a:lnTo>
                  <a:lnTo>
                    <a:pt x="339366" y="342231"/>
                  </a:lnTo>
                  <a:lnTo>
                    <a:pt x="377952" y="358984"/>
                  </a:lnTo>
                  <a:lnTo>
                    <a:pt x="418312" y="375266"/>
                  </a:lnTo>
                  <a:lnTo>
                    <a:pt x="460399" y="391061"/>
                  </a:lnTo>
                  <a:lnTo>
                    <a:pt x="504168" y="406354"/>
                  </a:lnTo>
                  <a:lnTo>
                    <a:pt x="549572" y="421131"/>
                  </a:lnTo>
                  <a:lnTo>
                    <a:pt x="596563" y="435376"/>
                  </a:lnTo>
                  <a:lnTo>
                    <a:pt x="645096" y="449073"/>
                  </a:lnTo>
                  <a:lnTo>
                    <a:pt x="695125" y="462209"/>
                  </a:lnTo>
                  <a:lnTo>
                    <a:pt x="746601" y="474766"/>
                  </a:lnTo>
                  <a:lnTo>
                    <a:pt x="799479" y="486732"/>
                  </a:lnTo>
                  <a:lnTo>
                    <a:pt x="853713" y="498089"/>
                  </a:lnTo>
                  <a:lnTo>
                    <a:pt x="909255" y="508824"/>
                  </a:lnTo>
                  <a:lnTo>
                    <a:pt x="966060" y="518920"/>
                  </a:lnTo>
                  <a:lnTo>
                    <a:pt x="1024080" y="528363"/>
                  </a:lnTo>
                  <a:lnTo>
                    <a:pt x="1083269" y="537138"/>
                  </a:lnTo>
                  <a:lnTo>
                    <a:pt x="1143581" y="545230"/>
                  </a:lnTo>
                  <a:lnTo>
                    <a:pt x="1204969" y="552622"/>
                  </a:lnTo>
                  <a:lnTo>
                    <a:pt x="1267386" y="559301"/>
                  </a:lnTo>
                  <a:lnTo>
                    <a:pt x="1330786" y="565251"/>
                  </a:lnTo>
                  <a:lnTo>
                    <a:pt x="1395122" y="570457"/>
                  </a:lnTo>
                  <a:lnTo>
                    <a:pt x="1460348" y="574903"/>
                  </a:lnTo>
                  <a:lnTo>
                    <a:pt x="1526417" y="578575"/>
                  </a:lnTo>
                  <a:lnTo>
                    <a:pt x="1593282" y="581458"/>
                  </a:lnTo>
                  <a:lnTo>
                    <a:pt x="1660898" y="583535"/>
                  </a:lnTo>
                  <a:lnTo>
                    <a:pt x="1729217" y="584793"/>
                  </a:lnTo>
                  <a:lnTo>
                    <a:pt x="1798193" y="585215"/>
                  </a:lnTo>
                  <a:lnTo>
                    <a:pt x="1944623" y="585215"/>
                  </a:lnTo>
                  <a:lnTo>
                    <a:pt x="1875647" y="584793"/>
                  </a:lnTo>
                  <a:lnTo>
                    <a:pt x="1807328" y="583535"/>
                  </a:lnTo>
                  <a:lnTo>
                    <a:pt x="1739711" y="581458"/>
                  </a:lnTo>
                  <a:lnTo>
                    <a:pt x="1672844" y="578575"/>
                  </a:lnTo>
                  <a:lnTo>
                    <a:pt x="1606774" y="574903"/>
                  </a:lnTo>
                  <a:lnTo>
                    <a:pt x="1541546" y="570457"/>
                  </a:lnTo>
                  <a:lnTo>
                    <a:pt x="1477208" y="565251"/>
                  </a:lnTo>
                  <a:lnTo>
                    <a:pt x="1413805" y="559301"/>
                  </a:lnTo>
                  <a:lnTo>
                    <a:pt x="1351385" y="552622"/>
                  </a:lnTo>
                  <a:lnTo>
                    <a:pt x="1289995" y="545230"/>
                  </a:lnTo>
                  <a:lnTo>
                    <a:pt x="1229680" y="537138"/>
                  </a:lnTo>
                  <a:lnTo>
                    <a:pt x="1170487" y="528363"/>
                  </a:lnTo>
                  <a:lnTo>
                    <a:pt x="1112463" y="518920"/>
                  </a:lnTo>
                  <a:lnTo>
                    <a:pt x="1055655" y="508824"/>
                  </a:lnTo>
                  <a:lnTo>
                    <a:pt x="1000108" y="498089"/>
                  </a:lnTo>
                  <a:lnTo>
                    <a:pt x="945871" y="486732"/>
                  </a:lnTo>
                  <a:lnTo>
                    <a:pt x="892988" y="474766"/>
                  </a:lnTo>
                  <a:lnTo>
                    <a:pt x="841507" y="462209"/>
                  </a:lnTo>
                  <a:lnTo>
                    <a:pt x="791475" y="449073"/>
                  </a:lnTo>
                  <a:lnTo>
                    <a:pt x="742937" y="435376"/>
                  </a:lnTo>
                  <a:lnTo>
                    <a:pt x="695941" y="421131"/>
                  </a:lnTo>
                  <a:lnTo>
                    <a:pt x="650533" y="406354"/>
                  </a:lnTo>
                  <a:lnTo>
                    <a:pt x="606760" y="391061"/>
                  </a:lnTo>
                  <a:lnTo>
                    <a:pt x="564668" y="375266"/>
                  </a:lnTo>
                  <a:lnTo>
                    <a:pt x="524304" y="358984"/>
                  </a:lnTo>
                  <a:lnTo>
                    <a:pt x="485714" y="342231"/>
                  </a:lnTo>
                  <a:lnTo>
                    <a:pt x="448945" y="325022"/>
                  </a:lnTo>
                  <a:lnTo>
                    <a:pt x="414044" y="307372"/>
                  </a:lnTo>
                  <a:lnTo>
                    <a:pt x="350030" y="270809"/>
                  </a:lnTo>
                  <a:lnTo>
                    <a:pt x="294046" y="232664"/>
                  </a:lnTo>
                  <a:lnTo>
                    <a:pt x="246463" y="193058"/>
                  </a:lnTo>
                  <a:lnTo>
                    <a:pt x="207655" y="152111"/>
                  </a:lnTo>
                  <a:lnTo>
                    <a:pt x="177993" y="109947"/>
                  </a:lnTo>
                  <a:lnTo>
                    <a:pt x="157852" y="66685"/>
                  </a:lnTo>
                  <a:lnTo>
                    <a:pt x="147602" y="22447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CD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24455" y="5724143"/>
              <a:ext cx="3759200" cy="585470"/>
            </a:xfrm>
            <a:custGeom>
              <a:avLst/>
              <a:gdLst/>
              <a:ahLst/>
              <a:cxnLst/>
              <a:rect l="l" t="t" r="r" b="b"/>
              <a:pathLst>
                <a:path w="3759200" h="585470">
                  <a:moveTo>
                    <a:pt x="1871471" y="584733"/>
                  </a:moveTo>
                  <a:lnTo>
                    <a:pt x="1937207" y="583472"/>
                  </a:lnTo>
                  <a:lnTo>
                    <a:pt x="2002365" y="581447"/>
                  </a:lnTo>
                  <a:lnTo>
                    <a:pt x="2066899" y="578671"/>
                  </a:lnTo>
                  <a:lnTo>
                    <a:pt x="2130761" y="575156"/>
                  </a:lnTo>
                  <a:lnTo>
                    <a:pt x="2193906" y="570914"/>
                  </a:lnTo>
                  <a:lnTo>
                    <a:pt x="2256286" y="565959"/>
                  </a:lnTo>
                  <a:lnTo>
                    <a:pt x="2317854" y="560301"/>
                  </a:lnTo>
                  <a:lnTo>
                    <a:pt x="2378564" y="553953"/>
                  </a:lnTo>
                  <a:lnTo>
                    <a:pt x="2438368" y="546929"/>
                  </a:lnTo>
                  <a:lnTo>
                    <a:pt x="2497219" y="539239"/>
                  </a:lnTo>
                  <a:lnTo>
                    <a:pt x="2555071" y="530897"/>
                  </a:lnTo>
                  <a:lnTo>
                    <a:pt x="2611877" y="521914"/>
                  </a:lnTo>
                  <a:lnTo>
                    <a:pt x="2667589" y="512303"/>
                  </a:lnTo>
                  <a:lnTo>
                    <a:pt x="2722162" y="502077"/>
                  </a:lnTo>
                  <a:lnTo>
                    <a:pt x="2775547" y="491248"/>
                  </a:lnTo>
                  <a:lnTo>
                    <a:pt x="2827698" y="479827"/>
                  </a:lnTo>
                  <a:lnTo>
                    <a:pt x="2878569" y="467828"/>
                  </a:lnTo>
                  <a:lnTo>
                    <a:pt x="2928111" y="455263"/>
                  </a:lnTo>
                  <a:lnTo>
                    <a:pt x="2976280" y="442143"/>
                  </a:lnTo>
                  <a:lnTo>
                    <a:pt x="3023026" y="428482"/>
                  </a:lnTo>
                  <a:lnTo>
                    <a:pt x="3068304" y="414292"/>
                  </a:lnTo>
                  <a:lnTo>
                    <a:pt x="3112067" y="399585"/>
                  </a:lnTo>
                  <a:lnTo>
                    <a:pt x="3154267" y="384373"/>
                  </a:lnTo>
                  <a:lnTo>
                    <a:pt x="3194859" y="368668"/>
                  </a:lnTo>
                  <a:lnTo>
                    <a:pt x="3233794" y="352484"/>
                  </a:lnTo>
                  <a:lnTo>
                    <a:pt x="3271026" y="335832"/>
                  </a:lnTo>
                  <a:lnTo>
                    <a:pt x="3306508" y="318725"/>
                  </a:lnTo>
                  <a:lnTo>
                    <a:pt x="3372035" y="283193"/>
                  </a:lnTo>
                  <a:lnTo>
                    <a:pt x="3430000" y="245989"/>
                  </a:lnTo>
                  <a:lnTo>
                    <a:pt x="3480026" y="207209"/>
                  </a:lnTo>
                  <a:lnTo>
                    <a:pt x="3521740" y="166954"/>
                  </a:lnTo>
                  <a:lnTo>
                    <a:pt x="3539363" y="146303"/>
                  </a:lnTo>
                  <a:lnTo>
                    <a:pt x="3466083" y="146303"/>
                  </a:lnTo>
                  <a:lnTo>
                    <a:pt x="3669665" y="0"/>
                  </a:lnTo>
                  <a:lnTo>
                    <a:pt x="3758946" y="146303"/>
                  </a:lnTo>
                  <a:lnTo>
                    <a:pt x="3685667" y="146303"/>
                  </a:lnTo>
                  <a:lnTo>
                    <a:pt x="3667935" y="167081"/>
                  </a:lnTo>
                  <a:lnTo>
                    <a:pt x="3625943" y="207563"/>
                  </a:lnTo>
                  <a:lnTo>
                    <a:pt x="3575568" y="246534"/>
                  </a:lnTo>
                  <a:lnTo>
                    <a:pt x="3517198" y="283898"/>
                  </a:lnTo>
                  <a:lnTo>
                    <a:pt x="3451217" y="319556"/>
                  </a:lnTo>
                  <a:lnTo>
                    <a:pt x="3415494" y="336715"/>
                  </a:lnTo>
                  <a:lnTo>
                    <a:pt x="3378012" y="353411"/>
                  </a:lnTo>
                  <a:lnTo>
                    <a:pt x="3338821" y="369632"/>
                  </a:lnTo>
                  <a:lnTo>
                    <a:pt x="3297969" y="385366"/>
                  </a:lnTo>
                  <a:lnTo>
                    <a:pt x="3255504" y="400601"/>
                  </a:lnTo>
                  <a:lnTo>
                    <a:pt x="3211475" y="415324"/>
                  </a:lnTo>
                  <a:lnTo>
                    <a:pt x="3165929" y="429524"/>
                  </a:lnTo>
                  <a:lnTo>
                    <a:pt x="3118914" y="443188"/>
                  </a:lnTo>
                  <a:lnTo>
                    <a:pt x="3070480" y="456304"/>
                  </a:lnTo>
                  <a:lnTo>
                    <a:pt x="3020674" y="468860"/>
                  </a:lnTo>
                  <a:lnTo>
                    <a:pt x="2969544" y="480843"/>
                  </a:lnTo>
                  <a:lnTo>
                    <a:pt x="2917140" y="492242"/>
                  </a:lnTo>
                  <a:lnTo>
                    <a:pt x="2863508" y="503045"/>
                  </a:lnTo>
                  <a:lnTo>
                    <a:pt x="2808698" y="513238"/>
                  </a:lnTo>
                  <a:lnTo>
                    <a:pt x="2752758" y="522811"/>
                  </a:lnTo>
                  <a:lnTo>
                    <a:pt x="2695735" y="531750"/>
                  </a:lnTo>
                  <a:lnTo>
                    <a:pt x="2637678" y="540045"/>
                  </a:lnTo>
                  <a:lnTo>
                    <a:pt x="2578636" y="547682"/>
                  </a:lnTo>
                  <a:lnTo>
                    <a:pt x="2518657" y="554649"/>
                  </a:lnTo>
                  <a:lnTo>
                    <a:pt x="2457788" y="560934"/>
                  </a:lnTo>
                  <a:lnTo>
                    <a:pt x="2396079" y="566526"/>
                  </a:lnTo>
                  <a:lnTo>
                    <a:pt x="2333577" y="571411"/>
                  </a:lnTo>
                  <a:lnTo>
                    <a:pt x="2270330" y="575579"/>
                  </a:lnTo>
                  <a:lnTo>
                    <a:pt x="2206388" y="579015"/>
                  </a:lnTo>
                  <a:lnTo>
                    <a:pt x="2141798" y="581710"/>
                  </a:lnTo>
                  <a:lnTo>
                    <a:pt x="2076608" y="583649"/>
                  </a:lnTo>
                  <a:lnTo>
                    <a:pt x="2010867" y="584822"/>
                  </a:lnTo>
                  <a:lnTo>
                    <a:pt x="1944623" y="585215"/>
                  </a:lnTo>
                  <a:lnTo>
                    <a:pt x="1798193" y="585215"/>
                  </a:lnTo>
                  <a:lnTo>
                    <a:pt x="1729217" y="584793"/>
                  </a:lnTo>
                  <a:lnTo>
                    <a:pt x="1660898" y="583535"/>
                  </a:lnTo>
                  <a:lnTo>
                    <a:pt x="1593282" y="581458"/>
                  </a:lnTo>
                  <a:lnTo>
                    <a:pt x="1526417" y="578575"/>
                  </a:lnTo>
                  <a:lnTo>
                    <a:pt x="1460348" y="574903"/>
                  </a:lnTo>
                  <a:lnTo>
                    <a:pt x="1395122" y="570457"/>
                  </a:lnTo>
                  <a:lnTo>
                    <a:pt x="1330786" y="565251"/>
                  </a:lnTo>
                  <a:lnTo>
                    <a:pt x="1267386" y="559301"/>
                  </a:lnTo>
                  <a:lnTo>
                    <a:pt x="1204969" y="552622"/>
                  </a:lnTo>
                  <a:lnTo>
                    <a:pt x="1143581" y="545230"/>
                  </a:lnTo>
                  <a:lnTo>
                    <a:pt x="1083269" y="537138"/>
                  </a:lnTo>
                  <a:lnTo>
                    <a:pt x="1024080" y="528363"/>
                  </a:lnTo>
                  <a:lnTo>
                    <a:pt x="966060" y="518920"/>
                  </a:lnTo>
                  <a:lnTo>
                    <a:pt x="909255" y="508824"/>
                  </a:lnTo>
                  <a:lnTo>
                    <a:pt x="853713" y="498089"/>
                  </a:lnTo>
                  <a:lnTo>
                    <a:pt x="799479" y="486732"/>
                  </a:lnTo>
                  <a:lnTo>
                    <a:pt x="746601" y="474766"/>
                  </a:lnTo>
                  <a:lnTo>
                    <a:pt x="695125" y="462209"/>
                  </a:lnTo>
                  <a:lnTo>
                    <a:pt x="645096" y="449073"/>
                  </a:lnTo>
                  <a:lnTo>
                    <a:pt x="596563" y="435376"/>
                  </a:lnTo>
                  <a:lnTo>
                    <a:pt x="549572" y="421131"/>
                  </a:lnTo>
                  <a:lnTo>
                    <a:pt x="504168" y="406354"/>
                  </a:lnTo>
                  <a:lnTo>
                    <a:pt x="460399" y="391061"/>
                  </a:lnTo>
                  <a:lnTo>
                    <a:pt x="418312" y="375266"/>
                  </a:lnTo>
                  <a:lnTo>
                    <a:pt x="377952" y="358984"/>
                  </a:lnTo>
                  <a:lnTo>
                    <a:pt x="339366" y="342231"/>
                  </a:lnTo>
                  <a:lnTo>
                    <a:pt x="302602" y="325022"/>
                  </a:lnTo>
                  <a:lnTo>
                    <a:pt x="267704" y="307372"/>
                  </a:lnTo>
                  <a:lnTo>
                    <a:pt x="203698" y="270809"/>
                  </a:lnTo>
                  <a:lnTo>
                    <a:pt x="147721" y="232664"/>
                  </a:lnTo>
                  <a:lnTo>
                    <a:pt x="100145" y="193058"/>
                  </a:lnTo>
                  <a:lnTo>
                    <a:pt x="61342" y="152111"/>
                  </a:lnTo>
                  <a:lnTo>
                    <a:pt x="31684" y="109947"/>
                  </a:lnTo>
                  <a:lnTo>
                    <a:pt x="11546" y="66685"/>
                  </a:lnTo>
                  <a:lnTo>
                    <a:pt x="1298" y="22447"/>
                  </a:lnTo>
                  <a:lnTo>
                    <a:pt x="0" y="0"/>
                  </a:lnTo>
                  <a:lnTo>
                    <a:pt x="146304" y="0"/>
                  </a:lnTo>
                  <a:lnTo>
                    <a:pt x="147602" y="22447"/>
                  </a:lnTo>
                  <a:lnTo>
                    <a:pt x="151467" y="44680"/>
                  </a:lnTo>
                  <a:lnTo>
                    <a:pt x="166709" y="88445"/>
                  </a:lnTo>
                  <a:lnTo>
                    <a:pt x="191657" y="131174"/>
                  </a:lnTo>
                  <a:lnTo>
                    <a:pt x="225939" y="172744"/>
                  </a:lnTo>
                  <a:lnTo>
                    <a:pt x="269181" y="213036"/>
                  </a:lnTo>
                  <a:lnTo>
                    <a:pt x="321011" y="251927"/>
                  </a:lnTo>
                  <a:lnTo>
                    <a:pt x="381057" y="289296"/>
                  </a:lnTo>
                  <a:lnTo>
                    <a:pt x="448945" y="325022"/>
                  </a:lnTo>
                  <a:lnTo>
                    <a:pt x="485714" y="342231"/>
                  </a:lnTo>
                  <a:lnTo>
                    <a:pt x="524304" y="358984"/>
                  </a:lnTo>
                  <a:lnTo>
                    <a:pt x="564668" y="375266"/>
                  </a:lnTo>
                  <a:lnTo>
                    <a:pt x="606760" y="391061"/>
                  </a:lnTo>
                  <a:lnTo>
                    <a:pt x="650533" y="406354"/>
                  </a:lnTo>
                  <a:lnTo>
                    <a:pt x="695941" y="421131"/>
                  </a:lnTo>
                  <a:lnTo>
                    <a:pt x="742937" y="435376"/>
                  </a:lnTo>
                  <a:lnTo>
                    <a:pt x="791475" y="449073"/>
                  </a:lnTo>
                  <a:lnTo>
                    <a:pt x="841507" y="462209"/>
                  </a:lnTo>
                  <a:lnTo>
                    <a:pt x="892988" y="474766"/>
                  </a:lnTo>
                  <a:lnTo>
                    <a:pt x="945871" y="486732"/>
                  </a:lnTo>
                  <a:lnTo>
                    <a:pt x="1000108" y="498089"/>
                  </a:lnTo>
                  <a:lnTo>
                    <a:pt x="1055655" y="508824"/>
                  </a:lnTo>
                  <a:lnTo>
                    <a:pt x="1112463" y="518920"/>
                  </a:lnTo>
                  <a:lnTo>
                    <a:pt x="1170487" y="528363"/>
                  </a:lnTo>
                  <a:lnTo>
                    <a:pt x="1229680" y="537138"/>
                  </a:lnTo>
                  <a:lnTo>
                    <a:pt x="1289995" y="545230"/>
                  </a:lnTo>
                  <a:lnTo>
                    <a:pt x="1351385" y="552622"/>
                  </a:lnTo>
                  <a:lnTo>
                    <a:pt x="1413805" y="559301"/>
                  </a:lnTo>
                  <a:lnTo>
                    <a:pt x="1477208" y="565251"/>
                  </a:lnTo>
                  <a:lnTo>
                    <a:pt x="1541546" y="570457"/>
                  </a:lnTo>
                  <a:lnTo>
                    <a:pt x="1606774" y="574903"/>
                  </a:lnTo>
                  <a:lnTo>
                    <a:pt x="1672844" y="578575"/>
                  </a:lnTo>
                  <a:lnTo>
                    <a:pt x="1739711" y="581458"/>
                  </a:lnTo>
                  <a:lnTo>
                    <a:pt x="1807328" y="583535"/>
                  </a:lnTo>
                  <a:lnTo>
                    <a:pt x="1875647" y="584793"/>
                  </a:lnTo>
                  <a:lnTo>
                    <a:pt x="1944623" y="5852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13792" y="1142491"/>
            <a:ext cx="8711565" cy="1396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68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双负电磁参数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100"/>
              </a:lnSpc>
              <a:spcBef>
                <a:spcPts val="71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自然界中不存在介电常数和磁导率同时为负的材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，必须采用人工结构来实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现，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用金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属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开口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产生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响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应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金属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线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产生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电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响应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33971"/>
            <a:ext cx="9145905" cy="224154"/>
            <a:chOff x="0" y="6633971"/>
            <a:chExt cx="9145905" cy="224154"/>
          </a:xfrm>
        </p:grpSpPr>
        <p:sp>
          <p:nvSpPr>
            <p:cNvPr id="3" name="object 3"/>
            <p:cNvSpPr/>
            <p:nvPr/>
          </p:nvSpPr>
          <p:spPr>
            <a:xfrm>
              <a:off x="0" y="6633971"/>
              <a:ext cx="4898390" cy="224154"/>
            </a:xfrm>
            <a:custGeom>
              <a:avLst/>
              <a:gdLst/>
              <a:ahLst/>
              <a:cxnLst/>
              <a:rect l="l" t="t" r="r" b="b"/>
              <a:pathLst>
                <a:path w="4898390" h="224154">
                  <a:moveTo>
                    <a:pt x="4680077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4898136" y="224027"/>
                  </a:lnTo>
                  <a:lnTo>
                    <a:pt x="4898136" y="188042"/>
                  </a:lnTo>
                  <a:lnTo>
                    <a:pt x="4572762" y="188042"/>
                  </a:lnTo>
                  <a:lnTo>
                    <a:pt x="468007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821423"/>
              <a:ext cx="9144000" cy="36830"/>
            </a:xfrm>
            <a:custGeom>
              <a:avLst/>
              <a:gdLst/>
              <a:ahLst/>
              <a:cxnLst/>
              <a:rect l="l" t="t" r="r" b="b"/>
              <a:pathLst>
                <a:path w="9144000" h="36829">
                  <a:moveTo>
                    <a:pt x="9144000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9144000" y="36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88508" y="6633971"/>
              <a:ext cx="3557270" cy="187960"/>
            </a:xfrm>
            <a:custGeom>
              <a:avLst/>
              <a:gdLst/>
              <a:ahLst/>
              <a:cxnLst/>
              <a:rect l="l" t="t" r="r" b="b"/>
              <a:pathLst>
                <a:path w="3557270" h="187959">
                  <a:moveTo>
                    <a:pt x="103758" y="0"/>
                  </a:moveTo>
                  <a:lnTo>
                    <a:pt x="0" y="187451"/>
                  </a:lnTo>
                  <a:lnTo>
                    <a:pt x="3557016" y="187451"/>
                  </a:lnTo>
                  <a:lnTo>
                    <a:pt x="3555872" y="5092"/>
                  </a:lnTo>
                  <a:lnTo>
                    <a:pt x="103758" y="0"/>
                  </a:lnTo>
                  <a:close/>
                </a:path>
              </a:pathLst>
            </a:custGeom>
            <a:solidFill>
              <a:srgbClr val="0046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67428" y="6633971"/>
              <a:ext cx="1270000" cy="187960"/>
            </a:xfrm>
            <a:custGeom>
              <a:avLst/>
              <a:gdLst/>
              <a:ahLst/>
              <a:cxnLst/>
              <a:rect l="l" t="t" r="r" b="b"/>
              <a:pathLst>
                <a:path w="1270000" h="187959">
                  <a:moveTo>
                    <a:pt x="1269492" y="0"/>
                  </a:moveTo>
                  <a:lnTo>
                    <a:pt x="137922" y="0"/>
                  </a:lnTo>
                  <a:lnTo>
                    <a:pt x="0" y="187451"/>
                  </a:lnTo>
                  <a:lnTo>
                    <a:pt x="1131570" y="187451"/>
                  </a:lnTo>
                  <a:lnTo>
                    <a:pt x="1269492" y="0"/>
                  </a:lnTo>
                  <a:close/>
                </a:path>
              </a:pathLst>
            </a:custGeom>
            <a:solidFill>
              <a:srgbClr val="0D71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18540" y="1010234"/>
            <a:ext cx="4691380" cy="5781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439420" indent="457200">
              <a:lnSpc>
                <a:spcPct val="100000"/>
              </a:lnSpc>
              <a:spcBef>
                <a:spcPts val="100"/>
              </a:spcBef>
            </a:pPr>
            <a:r>
              <a:rPr dirty="0" sz="2400" spc="65">
                <a:solidFill>
                  <a:srgbClr val="0000FF"/>
                </a:solidFill>
                <a:latin typeface="华文新魏"/>
                <a:cs typeface="华文新魏"/>
              </a:rPr>
              <a:t>从超</a:t>
            </a:r>
            <a:r>
              <a:rPr dirty="0" sz="2400" spc="55">
                <a:solidFill>
                  <a:srgbClr val="0000FF"/>
                </a:solidFill>
                <a:latin typeface="华文新魏"/>
                <a:cs typeface="华文新魏"/>
              </a:rPr>
              <a:t>材料</a:t>
            </a:r>
            <a:r>
              <a:rPr dirty="0" sz="2400" spc="65">
                <a:solidFill>
                  <a:srgbClr val="0000FF"/>
                </a:solidFill>
                <a:latin typeface="华文新魏"/>
                <a:cs typeface="华文新魏"/>
              </a:rPr>
              <a:t>的等</a:t>
            </a:r>
            <a:r>
              <a:rPr dirty="0" sz="2400" spc="55">
                <a:solidFill>
                  <a:srgbClr val="0000FF"/>
                </a:solidFill>
                <a:latin typeface="华文新魏"/>
                <a:cs typeface="华文新魏"/>
              </a:rPr>
              <a:t>效介</a:t>
            </a:r>
            <a:r>
              <a:rPr dirty="0" sz="2400" spc="65">
                <a:solidFill>
                  <a:srgbClr val="0000FF"/>
                </a:solidFill>
                <a:latin typeface="华文新魏"/>
                <a:cs typeface="华文新魏"/>
              </a:rPr>
              <a:t>电常数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和 </a:t>
            </a:r>
            <a:r>
              <a:rPr dirty="0" sz="2400" spc="150">
                <a:solidFill>
                  <a:srgbClr val="0000FF"/>
                </a:solidFill>
                <a:latin typeface="华文新魏"/>
                <a:cs typeface="华文新魏"/>
              </a:rPr>
              <a:t>磁导</a:t>
            </a:r>
            <a:r>
              <a:rPr dirty="0" sz="2400" spc="165">
                <a:solidFill>
                  <a:srgbClr val="0000FF"/>
                </a:solidFill>
                <a:latin typeface="华文新魏"/>
                <a:cs typeface="华文新魏"/>
              </a:rPr>
              <a:t>率进</a:t>
            </a:r>
            <a:r>
              <a:rPr dirty="0" sz="2400" spc="150">
                <a:solidFill>
                  <a:srgbClr val="0000FF"/>
                </a:solidFill>
                <a:latin typeface="华文新魏"/>
                <a:cs typeface="华文新魏"/>
              </a:rPr>
              <a:t>行分</a:t>
            </a:r>
            <a:r>
              <a:rPr dirty="0" sz="2400" spc="165">
                <a:solidFill>
                  <a:srgbClr val="0000FF"/>
                </a:solidFill>
                <a:latin typeface="华文新魏"/>
                <a:cs typeface="华文新魏"/>
              </a:rPr>
              <a:t>类：</a:t>
            </a:r>
            <a:r>
              <a:rPr dirty="0" sz="2400" spc="150">
                <a:solidFill>
                  <a:srgbClr val="0000FF"/>
                </a:solidFill>
                <a:latin typeface="华文新魏"/>
                <a:cs typeface="华文新魏"/>
              </a:rPr>
              <a:t>左手</a:t>
            </a:r>
            <a:r>
              <a:rPr dirty="0" sz="2400" spc="165">
                <a:solidFill>
                  <a:srgbClr val="0000FF"/>
                </a:solidFill>
                <a:latin typeface="华文新魏"/>
                <a:cs typeface="华文新魏"/>
              </a:rPr>
              <a:t>材</a:t>
            </a:r>
            <a:r>
              <a:rPr dirty="0" sz="2400" spc="195">
                <a:solidFill>
                  <a:srgbClr val="0000FF"/>
                </a:solidFill>
                <a:latin typeface="华文新魏"/>
                <a:cs typeface="华文新魏"/>
              </a:rPr>
              <a:t>料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（  </a:t>
            </a:r>
            <a:r>
              <a:rPr dirty="0" sz="2400" spc="150">
                <a:solidFill>
                  <a:srgbClr val="0000FF"/>
                </a:solidFill>
                <a:latin typeface="华文新魏"/>
                <a:cs typeface="华文新魏"/>
              </a:rPr>
              <a:t>第三</a:t>
            </a:r>
            <a:r>
              <a:rPr dirty="0" sz="2400" spc="165">
                <a:solidFill>
                  <a:srgbClr val="0000FF"/>
                </a:solidFill>
                <a:latin typeface="华文新魏"/>
                <a:cs typeface="华文新魏"/>
              </a:rPr>
              <a:t>象</a:t>
            </a:r>
            <a:r>
              <a:rPr dirty="0" sz="2400" spc="175">
                <a:solidFill>
                  <a:srgbClr val="0000FF"/>
                </a:solidFill>
                <a:latin typeface="华文新魏"/>
                <a:cs typeface="华文新魏"/>
              </a:rPr>
              <a:t>限</a:t>
            </a:r>
            <a:r>
              <a:rPr dirty="0" sz="2400" spc="155">
                <a:solidFill>
                  <a:srgbClr val="0000FF"/>
                </a:solidFill>
                <a:latin typeface="华文新魏"/>
                <a:cs typeface="华文新魏"/>
              </a:rPr>
              <a:t>），</a:t>
            </a:r>
            <a:r>
              <a:rPr dirty="0" sz="2400" spc="165">
                <a:solidFill>
                  <a:srgbClr val="0000FF"/>
                </a:solidFill>
                <a:latin typeface="华文新魏"/>
                <a:cs typeface="华文新魏"/>
              </a:rPr>
              <a:t>右手</a:t>
            </a:r>
            <a:r>
              <a:rPr dirty="0" sz="2400" spc="150">
                <a:solidFill>
                  <a:srgbClr val="0000FF"/>
                </a:solidFill>
                <a:latin typeface="华文新魏"/>
                <a:cs typeface="华文新魏"/>
              </a:rPr>
              <a:t>材</a:t>
            </a:r>
            <a:r>
              <a:rPr dirty="0" sz="2400" spc="165">
                <a:solidFill>
                  <a:srgbClr val="0000FF"/>
                </a:solidFill>
                <a:latin typeface="华文新魏"/>
                <a:cs typeface="华文新魏"/>
              </a:rPr>
              <a:t>料（第一 </a:t>
            </a:r>
            <a:r>
              <a:rPr dirty="0" sz="2400" spc="155">
                <a:solidFill>
                  <a:srgbClr val="0000FF"/>
                </a:solidFill>
                <a:latin typeface="华文新魏"/>
                <a:cs typeface="华文新魏"/>
              </a:rPr>
              <a:t>象限</a:t>
            </a:r>
            <a:r>
              <a:rPr dirty="0" sz="2400" spc="165">
                <a:solidFill>
                  <a:srgbClr val="0000FF"/>
                </a:solidFill>
                <a:latin typeface="华文新魏"/>
                <a:cs typeface="华文新魏"/>
              </a:rPr>
              <a:t>），</a:t>
            </a:r>
            <a:r>
              <a:rPr dirty="0" sz="2400" spc="150">
                <a:solidFill>
                  <a:srgbClr val="0000FF"/>
                </a:solidFill>
                <a:latin typeface="华文新魏"/>
                <a:cs typeface="华文新魏"/>
              </a:rPr>
              <a:t>单负</a:t>
            </a:r>
            <a:r>
              <a:rPr dirty="0" sz="2400" spc="165">
                <a:solidFill>
                  <a:srgbClr val="0000FF"/>
                </a:solidFill>
                <a:latin typeface="华文新魏"/>
                <a:cs typeface="华文新魏"/>
              </a:rPr>
              <a:t>材</a:t>
            </a:r>
            <a:r>
              <a:rPr dirty="0" sz="2400" spc="175">
                <a:solidFill>
                  <a:srgbClr val="0000FF"/>
                </a:solidFill>
                <a:latin typeface="华文新魏"/>
                <a:cs typeface="华文新魏"/>
              </a:rPr>
              <a:t>料</a:t>
            </a:r>
            <a:r>
              <a:rPr dirty="0" sz="2400" spc="155">
                <a:solidFill>
                  <a:srgbClr val="0000FF"/>
                </a:solidFill>
                <a:latin typeface="华文新魏"/>
                <a:cs typeface="华文新魏"/>
              </a:rPr>
              <a:t>（第</a:t>
            </a:r>
            <a:r>
              <a:rPr dirty="0" sz="2400" spc="165">
                <a:solidFill>
                  <a:srgbClr val="0000FF"/>
                </a:solidFill>
                <a:latin typeface="华文新魏"/>
                <a:cs typeface="华文新魏"/>
              </a:rPr>
              <a:t>二、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四 </a:t>
            </a:r>
            <a:r>
              <a:rPr dirty="0" sz="2400" spc="150">
                <a:solidFill>
                  <a:srgbClr val="0000FF"/>
                </a:solidFill>
                <a:latin typeface="华文新魏"/>
                <a:cs typeface="华文新魏"/>
              </a:rPr>
              <a:t>象</a:t>
            </a:r>
            <a:r>
              <a:rPr dirty="0" sz="2400" spc="155">
                <a:solidFill>
                  <a:srgbClr val="0000FF"/>
                </a:solidFill>
                <a:latin typeface="华文新魏"/>
                <a:cs typeface="华文新魏"/>
              </a:rPr>
              <a:t>限</a:t>
            </a:r>
            <a:r>
              <a:rPr dirty="0" sz="2400" spc="165">
                <a:solidFill>
                  <a:srgbClr val="0000FF"/>
                </a:solidFill>
                <a:latin typeface="华文新魏"/>
                <a:cs typeface="华文新魏"/>
              </a:rPr>
              <a:t>）</a:t>
            </a:r>
            <a:r>
              <a:rPr dirty="0" sz="2400" spc="160">
                <a:solidFill>
                  <a:srgbClr val="0000FF"/>
                </a:solidFill>
                <a:latin typeface="华文新魏"/>
                <a:cs typeface="华文新魏"/>
              </a:rPr>
              <a:t>以</a:t>
            </a:r>
            <a:r>
              <a:rPr dirty="0" sz="2400" spc="150">
                <a:solidFill>
                  <a:srgbClr val="0000FF"/>
                </a:solidFill>
                <a:latin typeface="华文新魏"/>
                <a:cs typeface="华文新魏"/>
              </a:rPr>
              <a:t>及近</a:t>
            </a:r>
            <a:r>
              <a:rPr dirty="0" sz="2400" spc="160">
                <a:solidFill>
                  <a:srgbClr val="0000FF"/>
                </a:solidFill>
                <a:latin typeface="华文新魏"/>
                <a:cs typeface="华文新魏"/>
              </a:rPr>
              <a:t>零折</a:t>
            </a:r>
            <a:r>
              <a:rPr dirty="0" sz="2400" spc="150">
                <a:solidFill>
                  <a:srgbClr val="0000FF"/>
                </a:solidFill>
                <a:latin typeface="华文新魏"/>
                <a:cs typeface="华文新魏"/>
              </a:rPr>
              <a:t>射率</a:t>
            </a:r>
            <a:r>
              <a:rPr dirty="0" sz="2400" spc="160">
                <a:solidFill>
                  <a:srgbClr val="0000FF"/>
                </a:solidFill>
                <a:latin typeface="华文新魏"/>
                <a:cs typeface="华文新魏"/>
              </a:rPr>
              <a:t>材</a:t>
            </a:r>
            <a:r>
              <a:rPr dirty="0" sz="2400" spc="185">
                <a:solidFill>
                  <a:srgbClr val="0000FF"/>
                </a:solidFill>
                <a:latin typeface="华文新魏"/>
                <a:cs typeface="华文新魏"/>
              </a:rPr>
              <a:t>料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（  </a:t>
            </a:r>
            <a:r>
              <a:rPr dirty="0" sz="2400" spc="30">
                <a:solidFill>
                  <a:srgbClr val="0000FF"/>
                </a:solidFill>
                <a:latin typeface="华文新魏"/>
                <a:cs typeface="华文新魏"/>
              </a:rPr>
              <a:t>介电常</a:t>
            </a:r>
            <a:r>
              <a:rPr dirty="0" sz="2400" spc="45">
                <a:solidFill>
                  <a:srgbClr val="0000FF"/>
                </a:solidFill>
                <a:latin typeface="华文新魏"/>
                <a:cs typeface="华文新魏"/>
              </a:rPr>
              <a:t>数或</a:t>
            </a:r>
            <a:r>
              <a:rPr dirty="0" sz="2400" spc="30">
                <a:solidFill>
                  <a:srgbClr val="0000FF"/>
                </a:solidFill>
                <a:latin typeface="华文新魏"/>
                <a:cs typeface="华文新魏"/>
              </a:rPr>
              <a:t>磁导率</a:t>
            </a:r>
            <a:r>
              <a:rPr dirty="0" sz="2400" spc="45">
                <a:solidFill>
                  <a:srgbClr val="0000FF"/>
                </a:solidFill>
                <a:latin typeface="华文新魏"/>
                <a:cs typeface="华文新魏"/>
              </a:rPr>
              <a:t>非常</a:t>
            </a:r>
            <a:r>
              <a:rPr dirty="0" sz="2400" spc="30">
                <a:solidFill>
                  <a:srgbClr val="0000FF"/>
                </a:solidFill>
                <a:latin typeface="华文新魏"/>
                <a:cs typeface="华文新魏"/>
              </a:rPr>
              <a:t>接</a:t>
            </a:r>
            <a:r>
              <a:rPr dirty="0" sz="2400" spc="65">
                <a:solidFill>
                  <a:srgbClr val="0000FF"/>
                </a:solidFill>
                <a:latin typeface="华文新魏"/>
                <a:cs typeface="华文新魏"/>
              </a:rPr>
              <a:t>近</a:t>
            </a:r>
            <a:r>
              <a:rPr dirty="0" sz="2400" spc="20">
                <a:solidFill>
                  <a:srgbClr val="0000FF"/>
                </a:solidFill>
                <a:latin typeface="华文新魏"/>
                <a:cs typeface="华文新魏"/>
              </a:rPr>
              <a:t>0）</a:t>
            </a:r>
            <a:endParaRPr sz="24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Font typeface="Wingdings"/>
              <a:buChar char="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左手材料：折射率为负；</a:t>
            </a:r>
            <a:endParaRPr sz="2400">
              <a:latin typeface="华文新魏"/>
              <a:cs typeface="华文新魏"/>
            </a:endParaRPr>
          </a:p>
          <a:p>
            <a:pPr marL="469900" indent="-457200">
              <a:lnSpc>
                <a:spcPct val="100000"/>
              </a:lnSpc>
              <a:spcBef>
                <a:spcPts val="605"/>
              </a:spcBef>
              <a:buFont typeface="Wingdings"/>
              <a:buChar char="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右手材料：折射率为正；</a:t>
            </a:r>
            <a:endParaRPr sz="2400">
              <a:latin typeface="华文新魏"/>
              <a:cs typeface="华文新魏"/>
            </a:endParaRPr>
          </a:p>
          <a:p>
            <a:pPr marL="12700" marR="461645">
              <a:lnSpc>
                <a:spcPct val="100000"/>
              </a:lnSpc>
              <a:spcBef>
                <a:spcPts val="600"/>
              </a:spcBef>
              <a:buFont typeface="Wingdings"/>
              <a:buChar char=""/>
              <a:tabLst>
                <a:tab pos="469265" algn="l"/>
                <a:tab pos="469900" algn="l"/>
              </a:tabLst>
            </a:pPr>
            <a:r>
              <a:rPr dirty="0" sz="2400" spc="70">
                <a:solidFill>
                  <a:srgbClr val="800000"/>
                </a:solidFill>
                <a:latin typeface="华文新魏"/>
                <a:cs typeface="华文新魏"/>
              </a:rPr>
              <a:t>近零</a:t>
            </a:r>
            <a:r>
              <a:rPr dirty="0" sz="2400" spc="60">
                <a:solidFill>
                  <a:srgbClr val="800000"/>
                </a:solidFill>
                <a:latin typeface="华文新魏"/>
                <a:cs typeface="华文新魏"/>
              </a:rPr>
              <a:t>折射</a:t>
            </a:r>
            <a:r>
              <a:rPr dirty="0" sz="2400" spc="70">
                <a:solidFill>
                  <a:srgbClr val="800000"/>
                </a:solidFill>
                <a:latin typeface="华文新魏"/>
                <a:cs typeface="华文新魏"/>
              </a:rPr>
              <a:t>率材</a:t>
            </a:r>
            <a:r>
              <a:rPr dirty="0" sz="2400" spc="60">
                <a:solidFill>
                  <a:srgbClr val="800000"/>
                </a:solidFill>
                <a:latin typeface="华文新魏"/>
                <a:cs typeface="华文新魏"/>
              </a:rPr>
              <a:t>料：</a:t>
            </a:r>
            <a:r>
              <a:rPr dirty="0" sz="2400" spc="70">
                <a:solidFill>
                  <a:srgbClr val="800000"/>
                </a:solidFill>
                <a:latin typeface="华文新魏"/>
                <a:cs typeface="华文新魏"/>
              </a:rPr>
              <a:t>折射率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接 近0；</a:t>
            </a:r>
            <a:endParaRPr sz="2400">
              <a:latin typeface="华文新魏"/>
              <a:cs typeface="华文新魏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Font typeface="Wingdings"/>
              <a:buChar char=""/>
              <a:tabLst>
                <a:tab pos="469265" algn="l"/>
                <a:tab pos="469900" algn="l"/>
              </a:tabLst>
            </a:pP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单负</a:t>
            </a:r>
            <a:r>
              <a:rPr dirty="0" sz="2400" spc="55">
                <a:solidFill>
                  <a:srgbClr val="800000"/>
                </a:solidFill>
                <a:latin typeface="华文新魏"/>
                <a:cs typeface="华文新魏"/>
              </a:rPr>
              <a:t>材料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：电</a:t>
            </a:r>
            <a:r>
              <a:rPr dirty="0" sz="2400" spc="55">
                <a:solidFill>
                  <a:srgbClr val="800000"/>
                </a:solidFill>
                <a:latin typeface="华文新魏"/>
                <a:cs typeface="华文新魏"/>
              </a:rPr>
              <a:t>磁波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在其中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无</a:t>
            </a:r>
            <a:endParaRPr sz="24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法传播。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华文新魏"/>
              <a:cs typeface="华文新魏"/>
            </a:endParaRPr>
          </a:p>
          <a:p>
            <a:pPr marL="334645">
              <a:lnSpc>
                <a:spcPct val="100000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3291" y="1267967"/>
            <a:ext cx="3889248" cy="475335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7217" y="555117"/>
            <a:ext cx="35833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二、超材料</a:t>
            </a:r>
            <a:r>
              <a:rPr dirty="0" sz="2800" spc="-10"/>
              <a:t>概念</a:t>
            </a:r>
            <a:r>
              <a:rPr dirty="0" sz="2800" spc="-5"/>
              <a:t>及</a:t>
            </a:r>
            <a:r>
              <a:rPr dirty="0" sz="2800" spc="-10"/>
              <a:t>内涵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59" y="1174805"/>
            <a:ext cx="4604861" cy="5241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5465" y="1184859"/>
            <a:ext cx="8654415" cy="184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544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00"/>
                </a:solidFill>
                <a:latin typeface="华文新魏"/>
                <a:cs typeface="华文新魏"/>
              </a:rPr>
              <a:t>负折射现象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100"/>
              </a:lnSpc>
              <a:spcBef>
                <a:spcPts val="61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负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折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射是指当电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磁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波从具有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正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折射率材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入射到负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折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射率材料界面</a:t>
            </a:r>
            <a:r>
              <a:rPr dirty="0" sz="2000" spc="110" b="1">
                <a:solidFill>
                  <a:srgbClr val="006FC0"/>
                </a:solidFill>
                <a:latin typeface="华文新魏"/>
                <a:cs typeface="华文新魏"/>
              </a:rPr>
              <a:t>时</a:t>
            </a:r>
            <a:r>
              <a:rPr dirty="0" sz="2000" spc="5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光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波的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折射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与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常规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折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射相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，入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波和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折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射波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在于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面法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线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方向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一侧。</a:t>
            </a:r>
            <a:endParaRPr sz="20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利用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超材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的双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负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特性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实现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负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折射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现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象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535" y="3546347"/>
            <a:ext cx="4387596" cy="25191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5279" y="3546347"/>
            <a:ext cx="3877055" cy="25191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985">
              <a:lnSpc>
                <a:spcPts val="1505"/>
              </a:lnSpc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62" y="1131727"/>
            <a:ext cx="4819741" cy="5254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8267" y="1142822"/>
            <a:ext cx="8398510" cy="2121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00"/>
                </a:solidFill>
                <a:latin typeface="华文新魏"/>
                <a:cs typeface="华文新魏"/>
              </a:rPr>
              <a:t>逆多普勒效应</a:t>
            </a:r>
            <a:endParaRPr sz="2400">
              <a:latin typeface="华文新魏"/>
              <a:cs typeface="华文新魏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1620"/>
              </a:spcBef>
              <a:buFont typeface="Wingdings"/>
              <a:buChar char=""/>
              <a:tabLst>
                <a:tab pos="355600" algn="l"/>
              </a:tabLst>
            </a:pPr>
            <a:r>
              <a:rPr dirty="0" sz="2000">
                <a:latin typeface="华文新魏"/>
                <a:cs typeface="华文新魏"/>
              </a:rPr>
              <a:t>在右手</a:t>
            </a:r>
            <a:r>
              <a:rPr dirty="0" sz="2000" spc="-15">
                <a:latin typeface="华文新魏"/>
                <a:cs typeface="华文新魏"/>
              </a:rPr>
              <a:t>媒</a:t>
            </a:r>
            <a:r>
              <a:rPr dirty="0" sz="2000">
                <a:latin typeface="华文新魏"/>
                <a:cs typeface="华文新魏"/>
              </a:rPr>
              <a:t>质</a:t>
            </a:r>
            <a:r>
              <a:rPr dirty="0" sz="2000" spc="-15">
                <a:latin typeface="华文新魏"/>
                <a:cs typeface="华文新魏"/>
              </a:rPr>
              <a:t>中</a:t>
            </a:r>
            <a:r>
              <a:rPr dirty="0" sz="2000">
                <a:latin typeface="华文新魏"/>
                <a:cs typeface="华文新魏"/>
              </a:rPr>
              <a:t>，波源</a:t>
            </a:r>
            <a:r>
              <a:rPr dirty="0" sz="2000" spc="-15">
                <a:latin typeface="华文新魏"/>
                <a:cs typeface="华文新魏"/>
              </a:rPr>
              <a:t>和</a:t>
            </a:r>
            <a:r>
              <a:rPr dirty="0" sz="2000">
                <a:latin typeface="华文新魏"/>
                <a:cs typeface="华文新魏"/>
              </a:rPr>
              <a:t>观</a:t>
            </a:r>
            <a:r>
              <a:rPr dirty="0" sz="2000" spc="-15">
                <a:latin typeface="华文新魏"/>
                <a:cs typeface="华文新魏"/>
              </a:rPr>
              <a:t>察</a:t>
            </a:r>
            <a:r>
              <a:rPr dirty="0" sz="2000">
                <a:latin typeface="华文新魏"/>
                <a:cs typeface="华文新魏"/>
              </a:rPr>
              <a:t>者如果</a:t>
            </a:r>
            <a:r>
              <a:rPr dirty="0" sz="2000" spc="-15">
                <a:latin typeface="华文新魏"/>
                <a:cs typeface="华文新魏"/>
              </a:rPr>
              <a:t>发</a:t>
            </a:r>
            <a:r>
              <a:rPr dirty="0" sz="2000">
                <a:latin typeface="华文新魏"/>
                <a:cs typeface="华文新魏"/>
              </a:rPr>
              <a:t>生</a:t>
            </a:r>
            <a:r>
              <a:rPr dirty="0" sz="2000" spc="-15">
                <a:latin typeface="华文新魏"/>
                <a:cs typeface="华文新魏"/>
              </a:rPr>
              <a:t>相</a:t>
            </a:r>
            <a:r>
              <a:rPr dirty="0" sz="2000">
                <a:latin typeface="华文新魏"/>
                <a:cs typeface="华文新魏"/>
              </a:rPr>
              <a:t>对移动</a:t>
            </a:r>
            <a:r>
              <a:rPr dirty="0" sz="2000" spc="-15">
                <a:latin typeface="华文新魏"/>
                <a:cs typeface="华文新魏"/>
              </a:rPr>
              <a:t>，</a:t>
            </a:r>
            <a:r>
              <a:rPr dirty="0" sz="2000">
                <a:latin typeface="华文新魏"/>
                <a:cs typeface="华文新魏"/>
              </a:rPr>
              <a:t>会</a:t>
            </a:r>
            <a:r>
              <a:rPr dirty="0" sz="2000" spc="-15">
                <a:latin typeface="华文新魏"/>
                <a:cs typeface="华文新魏"/>
              </a:rPr>
              <a:t>出</a:t>
            </a:r>
            <a:r>
              <a:rPr dirty="0" sz="2000" spc="5">
                <a:latin typeface="华文新魏"/>
                <a:cs typeface="华文新魏"/>
              </a:rPr>
              <a:t>现</a:t>
            </a:r>
            <a:r>
              <a:rPr dirty="0" sz="2000">
                <a:latin typeface="华文新魏"/>
                <a:cs typeface="华文新魏"/>
              </a:rPr>
              <a:t>Doppler</a:t>
            </a:r>
            <a:r>
              <a:rPr dirty="0" sz="2000" spc="-15">
                <a:latin typeface="华文新魏"/>
                <a:cs typeface="华文新魏"/>
              </a:rPr>
              <a:t>效</a:t>
            </a:r>
            <a:r>
              <a:rPr dirty="0" sz="2000">
                <a:latin typeface="华文新魏"/>
                <a:cs typeface="华文新魏"/>
              </a:rPr>
              <a:t>应：  两者相向而行，观察者</a:t>
            </a:r>
            <a:r>
              <a:rPr dirty="0" sz="2000" spc="-15">
                <a:latin typeface="华文新魏"/>
                <a:cs typeface="华文新魏"/>
              </a:rPr>
              <a:t>接</a:t>
            </a:r>
            <a:r>
              <a:rPr dirty="0" sz="2000">
                <a:latin typeface="华文新魏"/>
                <a:cs typeface="华文新魏"/>
              </a:rPr>
              <a:t>收到</a:t>
            </a:r>
            <a:r>
              <a:rPr dirty="0" sz="2000" spc="-15">
                <a:latin typeface="华文新魏"/>
                <a:cs typeface="华文新魏"/>
              </a:rPr>
              <a:t>的</a:t>
            </a:r>
            <a:r>
              <a:rPr dirty="0" sz="2000">
                <a:latin typeface="华文新魏"/>
                <a:cs typeface="华文新魏"/>
              </a:rPr>
              <a:t>频率</a:t>
            </a:r>
            <a:r>
              <a:rPr dirty="0" sz="2000" spc="-15">
                <a:latin typeface="华文新魏"/>
                <a:cs typeface="华文新魏"/>
              </a:rPr>
              <a:t>会</a:t>
            </a:r>
            <a:r>
              <a:rPr dirty="0" sz="2000">
                <a:latin typeface="华文新魏"/>
                <a:cs typeface="华文新魏"/>
              </a:rPr>
              <a:t>升高</a:t>
            </a:r>
            <a:r>
              <a:rPr dirty="0" sz="2000" spc="-15">
                <a:latin typeface="华文新魏"/>
                <a:cs typeface="华文新魏"/>
              </a:rPr>
              <a:t>（</a:t>
            </a:r>
            <a:r>
              <a:rPr dirty="0" sz="2000">
                <a:latin typeface="华文新魏"/>
                <a:cs typeface="华文新魏"/>
              </a:rPr>
              <a:t>蓝移</a:t>
            </a:r>
            <a:r>
              <a:rPr dirty="0" sz="2000" spc="-5">
                <a:latin typeface="华文新魏"/>
                <a:cs typeface="华文新魏"/>
              </a:rPr>
              <a:t>），</a:t>
            </a:r>
            <a:r>
              <a:rPr dirty="0" sz="2000">
                <a:latin typeface="华文新魏"/>
                <a:cs typeface="华文新魏"/>
              </a:rPr>
              <a:t>反</a:t>
            </a:r>
            <a:r>
              <a:rPr dirty="0" sz="2000" spc="-15">
                <a:latin typeface="华文新魏"/>
                <a:cs typeface="华文新魏"/>
              </a:rPr>
              <a:t>之</a:t>
            </a:r>
            <a:r>
              <a:rPr dirty="0" sz="2000">
                <a:latin typeface="华文新魏"/>
                <a:cs typeface="华文新魏"/>
              </a:rPr>
              <a:t>会降</a:t>
            </a:r>
            <a:r>
              <a:rPr dirty="0" sz="2000" spc="-15">
                <a:latin typeface="华文新魏"/>
                <a:cs typeface="华文新魏"/>
              </a:rPr>
              <a:t>低</a:t>
            </a:r>
            <a:r>
              <a:rPr dirty="0" sz="2000"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algn="just" marL="355600" marR="155575" indent="-342900">
              <a:lnSpc>
                <a:spcPct val="100000"/>
              </a:lnSpc>
              <a:buFont typeface="Wingdings"/>
              <a:buChar char=""/>
              <a:tabLst>
                <a:tab pos="355600" algn="l"/>
              </a:tabLst>
            </a:pP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但在左手媒质中正好相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反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，因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为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能量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传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播的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方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向和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相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位传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播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的方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向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正好 相反，所以如果二者相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向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而行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，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观察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者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接收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到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的频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率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会降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低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（红</a:t>
            </a:r>
            <a:r>
              <a:rPr dirty="0" sz="2000" spc="-15">
                <a:solidFill>
                  <a:srgbClr val="800000"/>
                </a:solidFill>
                <a:latin typeface="华文新魏"/>
                <a:cs typeface="华文新魏"/>
              </a:rPr>
              <a:t>移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），  反之则会升高，从而出</a:t>
            </a:r>
            <a:r>
              <a:rPr dirty="0" sz="2000" spc="-10">
                <a:solidFill>
                  <a:srgbClr val="800000"/>
                </a:solidFill>
                <a:latin typeface="华文新魏"/>
                <a:cs typeface="华文新魏"/>
              </a:rPr>
              <a:t>现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反</a:t>
            </a:r>
            <a:r>
              <a:rPr dirty="0" sz="2000" spc="5">
                <a:solidFill>
                  <a:srgbClr val="800000"/>
                </a:solidFill>
                <a:latin typeface="华文新魏"/>
                <a:cs typeface="华文新魏"/>
              </a:rPr>
              <a:t>常</a:t>
            </a:r>
            <a:r>
              <a:rPr dirty="0" sz="2000" spc="-5">
                <a:solidFill>
                  <a:srgbClr val="800000"/>
                </a:solidFill>
                <a:latin typeface="华文新魏"/>
                <a:cs typeface="华文新魏"/>
              </a:rPr>
              <a:t>Doppler</a:t>
            </a:r>
            <a:r>
              <a:rPr dirty="0" sz="2000">
                <a:solidFill>
                  <a:srgbClr val="800000"/>
                </a:solidFill>
                <a:latin typeface="华文新魏"/>
                <a:cs typeface="华文新魏"/>
              </a:rPr>
              <a:t>频移</a:t>
            </a:r>
            <a:r>
              <a:rPr dirty="0" sz="1800">
                <a:solidFill>
                  <a:srgbClr val="800000"/>
                </a:solidFill>
                <a:latin typeface="宋体"/>
                <a:cs typeface="宋体"/>
              </a:rPr>
              <a:t>。</a:t>
            </a:r>
            <a:endParaRPr sz="1800">
              <a:latin typeface="宋体"/>
              <a:cs typeface="宋体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6091" y="3735323"/>
            <a:ext cx="3566160" cy="2542540"/>
            <a:chOff x="736091" y="3735323"/>
            <a:chExt cx="3566160" cy="254254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236" y="3735323"/>
              <a:ext cx="3521015" cy="25420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6091" y="3735323"/>
              <a:ext cx="213360" cy="318770"/>
            </a:xfrm>
            <a:custGeom>
              <a:avLst/>
              <a:gdLst/>
              <a:ahLst/>
              <a:cxnLst/>
              <a:rect l="l" t="t" r="r" b="b"/>
              <a:pathLst>
                <a:path w="213359" h="318770">
                  <a:moveTo>
                    <a:pt x="213360" y="0"/>
                  </a:moveTo>
                  <a:lnTo>
                    <a:pt x="0" y="0"/>
                  </a:lnTo>
                  <a:lnTo>
                    <a:pt x="0" y="318515"/>
                  </a:lnTo>
                  <a:lnTo>
                    <a:pt x="213360" y="318515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358640" y="3610355"/>
            <a:ext cx="3957954" cy="2699385"/>
            <a:chOff x="4358640" y="3610355"/>
            <a:chExt cx="3957954" cy="269938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8640" y="3668267"/>
              <a:ext cx="3957827" cy="24521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5904" y="6138672"/>
              <a:ext cx="3543300" cy="1706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75404" y="3610355"/>
              <a:ext cx="213360" cy="318770"/>
            </a:xfrm>
            <a:custGeom>
              <a:avLst/>
              <a:gdLst/>
              <a:ahLst/>
              <a:cxnLst/>
              <a:rect l="l" t="t" r="r" b="b"/>
              <a:pathLst>
                <a:path w="213360" h="318770">
                  <a:moveTo>
                    <a:pt x="213360" y="0"/>
                  </a:moveTo>
                  <a:lnTo>
                    <a:pt x="0" y="0"/>
                  </a:lnTo>
                  <a:lnTo>
                    <a:pt x="0" y="318515"/>
                  </a:lnTo>
                  <a:lnTo>
                    <a:pt x="213360" y="318515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985">
              <a:lnSpc>
                <a:spcPts val="1505"/>
              </a:lnSpc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59" y="1171351"/>
            <a:ext cx="4604861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1340" y="1182751"/>
            <a:ext cx="8728710" cy="1505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电磁波隐身衣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000"/>
              </a:lnSpc>
              <a:spcBef>
                <a:spcPts val="157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材料能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“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引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导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”被物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体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阻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挡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的电磁</a:t>
            </a:r>
            <a:r>
              <a:rPr dirty="0" sz="2000" spc="15" b="1">
                <a:solidFill>
                  <a:srgbClr val="006FC0"/>
                </a:solidFill>
                <a:latin typeface="华文新魏"/>
                <a:cs typeface="华文新魏"/>
              </a:rPr>
              <a:t>波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“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着走”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在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观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察者看</a:t>
            </a:r>
            <a:r>
              <a:rPr dirty="0" sz="2000" spc="15" b="1">
                <a:solidFill>
                  <a:srgbClr val="006FC0"/>
                </a:solidFill>
                <a:latin typeface="华文新魏"/>
                <a:cs typeface="华文新魏"/>
              </a:rPr>
              <a:t>来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，物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体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就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似乎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变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得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“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不存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”，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也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就实现了完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美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隐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身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4611" y="3140964"/>
            <a:ext cx="8651875" cy="2651760"/>
            <a:chOff x="324611" y="3140964"/>
            <a:chExt cx="8651875" cy="265176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7064" y="3140964"/>
              <a:ext cx="2749295" cy="24917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611" y="3140964"/>
              <a:ext cx="5975604" cy="265176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985">
              <a:lnSpc>
                <a:spcPts val="1505"/>
              </a:lnSpc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33971"/>
            <a:ext cx="9145905" cy="224154"/>
            <a:chOff x="0" y="6633971"/>
            <a:chExt cx="9145905" cy="224154"/>
          </a:xfrm>
        </p:grpSpPr>
        <p:sp>
          <p:nvSpPr>
            <p:cNvPr id="3" name="object 3"/>
            <p:cNvSpPr/>
            <p:nvPr/>
          </p:nvSpPr>
          <p:spPr>
            <a:xfrm>
              <a:off x="0" y="6633971"/>
              <a:ext cx="4898390" cy="224154"/>
            </a:xfrm>
            <a:custGeom>
              <a:avLst/>
              <a:gdLst/>
              <a:ahLst/>
              <a:cxnLst/>
              <a:rect l="l" t="t" r="r" b="b"/>
              <a:pathLst>
                <a:path w="4898390" h="224154">
                  <a:moveTo>
                    <a:pt x="4680077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4898136" y="224027"/>
                  </a:lnTo>
                  <a:lnTo>
                    <a:pt x="4898136" y="188042"/>
                  </a:lnTo>
                  <a:lnTo>
                    <a:pt x="4572762" y="188042"/>
                  </a:lnTo>
                  <a:lnTo>
                    <a:pt x="468007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821423"/>
              <a:ext cx="9144000" cy="36830"/>
            </a:xfrm>
            <a:custGeom>
              <a:avLst/>
              <a:gdLst/>
              <a:ahLst/>
              <a:cxnLst/>
              <a:rect l="l" t="t" r="r" b="b"/>
              <a:pathLst>
                <a:path w="9144000" h="36829">
                  <a:moveTo>
                    <a:pt x="9144000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9144000" y="36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88508" y="6633971"/>
              <a:ext cx="3557270" cy="187960"/>
            </a:xfrm>
            <a:custGeom>
              <a:avLst/>
              <a:gdLst/>
              <a:ahLst/>
              <a:cxnLst/>
              <a:rect l="l" t="t" r="r" b="b"/>
              <a:pathLst>
                <a:path w="3557270" h="187959">
                  <a:moveTo>
                    <a:pt x="103758" y="0"/>
                  </a:moveTo>
                  <a:lnTo>
                    <a:pt x="0" y="187451"/>
                  </a:lnTo>
                  <a:lnTo>
                    <a:pt x="3557016" y="187451"/>
                  </a:lnTo>
                  <a:lnTo>
                    <a:pt x="3555872" y="5092"/>
                  </a:lnTo>
                  <a:lnTo>
                    <a:pt x="103758" y="0"/>
                  </a:lnTo>
                  <a:close/>
                </a:path>
              </a:pathLst>
            </a:custGeom>
            <a:solidFill>
              <a:srgbClr val="0046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67428" y="6633971"/>
              <a:ext cx="1270000" cy="187960"/>
            </a:xfrm>
            <a:custGeom>
              <a:avLst/>
              <a:gdLst/>
              <a:ahLst/>
              <a:cxnLst/>
              <a:rect l="l" t="t" r="r" b="b"/>
              <a:pathLst>
                <a:path w="1270000" h="187959">
                  <a:moveTo>
                    <a:pt x="1269492" y="0"/>
                  </a:moveTo>
                  <a:lnTo>
                    <a:pt x="137922" y="0"/>
                  </a:lnTo>
                  <a:lnTo>
                    <a:pt x="0" y="187451"/>
                  </a:lnTo>
                  <a:lnTo>
                    <a:pt x="1131570" y="187451"/>
                  </a:lnTo>
                  <a:lnTo>
                    <a:pt x="1269492" y="0"/>
                  </a:lnTo>
                  <a:close/>
                </a:path>
              </a:pathLst>
            </a:custGeom>
            <a:solidFill>
              <a:srgbClr val="0D71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8739" y="1010234"/>
            <a:ext cx="4693285" cy="2297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 spc="150">
                <a:solidFill>
                  <a:srgbClr val="0000FF"/>
                </a:solidFill>
                <a:latin typeface="华文新魏"/>
                <a:cs typeface="华文新魏"/>
              </a:rPr>
              <a:t>从超</a:t>
            </a:r>
            <a:r>
              <a:rPr dirty="0" sz="2400" spc="140">
                <a:solidFill>
                  <a:srgbClr val="0000FF"/>
                </a:solidFill>
                <a:latin typeface="华文新魏"/>
                <a:cs typeface="华文新魏"/>
              </a:rPr>
              <a:t>材料</a:t>
            </a:r>
            <a:r>
              <a:rPr dirty="0" sz="2400" spc="155">
                <a:solidFill>
                  <a:srgbClr val="0000FF"/>
                </a:solidFill>
                <a:latin typeface="华文新魏"/>
                <a:cs typeface="华文新魏"/>
              </a:rPr>
              <a:t>的</a:t>
            </a:r>
            <a:r>
              <a:rPr dirty="0" sz="2400" spc="150">
                <a:solidFill>
                  <a:srgbClr val="800000"/>
                </a:solidFill>
                <a:latin typeface="华文新魏"/>
                <a:cs typeface="华文新魏"/>
              </a:rPr>
              <a:t>维</a:t>
            </a:r>
            <a:r>
              <a:rPr dirty="0" sz="2400" spc="135">
                <a:solidFill>
                  <a:srgbClr val="800000"/>
                </a:solidFill>
                <a:latin typeface="华文新魏"/>
                <a:cs typeface="华文新魏"/>
              </a:rPr>
              <a:t>度分</a:t>
            </a:r>
            <a:r>
              <a:rPr dirty="0" sz="2400" spc="160">
                <a:solidFill>
                  <a:srgbClr val="800000"/>
                </a:solidFill>
                <a:latin typeface="华文新魏"/>
                <a:cs typeface="华文新魏"/>
              </a:rPr>
              <a:t>类</a:t>
            </a:r>
            <a:r>
              <a:rPr dirty="0" sz="2400" spc="150">
                <a:solidFill>
                  <a:srgbClr val="0000FF"/>
                </a:solidFill>
                <a:latin typeface="华文新魏"/>
                <a:cs typeface="华文新魏"/>
              </a:rPr>
              <a:t>，</a:t>
            </a:r>
            <a:r>
              <a:rPr dirty="0" sz="2400" spc="140">
                <a:solidFill>
                  <a:srgbClr val="0000FF"/>
                </a:solidFill>
                <a:latin typeface="华文新魏"/>
                <a:cs typeface="华文新魏"/>
              </a:rPr>
              <a:t>超材料</a:t>
            </a:r>
            <a:endParaRPr sz="2400">
              <a:latin typeface="华文新魏"/>
              <a:cs typeface="华文新魏"/>
            </a:endParaRPr>
          </a:p>
          <a:p>
            <a:pPr algn="r" marR="22860">
              <a:lnSpc>
                <a:spcPct val="100000"/>
              </a:lnSpc>
              <a:spcBef>
                <a:spcPts val="5"/>
              </a:spcBef>
            </a:pPr>
            <a:r>
              <a:rPr dirty="0" sz="2400" spc="45">
                <a:solidFill>
                  <a:srgbClr val="0000FF"/>
                </a:solidFill>
                <a:latin typeface="华文新魏"/>
                <a:cs typeface="华文新魏"/>
              </a:rPr>
              <a:t>可以分</a:t>
            </a:r>
            <a:r>
              <a:rPr dirty="0" sz="2400" spc="30">
                <a:solidFill>
                  <a:srgbClr val="0000FF"/>
                </a:solidFill>
                <a:latin typeface="华文新魏"/>
                <a:cs typeface="华文新魏"/>
              </a:rPr>
              <a:t>为三</a:t>
            </a:r>
            <a:r>
              <a:rPr dirty="0" sz="2400" spc="45">
                <a:solidFill>
                  <a:srgbClr val="0000FF"/>
                </a:solidFill>
                <a:latin typeface="华文新魏"/>
                <a:cs typeface="华文新魏"/>
              </a:rPr>
              <a:t>维超材</a:t>
            </a:r>
            <a:r>
              <a:rPr dirty="0" sz="2400" spc="60">
                <a:solidFill>
                  <a:srgbClr val="0000FF"/>
                </a:solidFill>
                <a:latin typeface="华文新魏"/>
                <a:cs typeface="华文新魏"/>
              </a:rPr>
              <a:t>料</a:t>
            </a:r>
            <a:r>
              <a:rPr dirty="0" sz="2400" spc="35">
                <a:solidFill>
                  <a:srgbClr val="0000FF"/>
                </a:solidFill>
                <a:latin typeface="华文新魏"/>
                <a:cs typeface="华文新魏"/>
              </a:rPr>
              <a:t>、</a:t>
            </a:r>
            <a:r>
              <a:rPr dirty="0" sz="2400" spc="45">
                <a:solidFill>
                  <a:srgbClr val="0000FF"/>
                </a:solidFill>
                <a:latin typeface="华文新魏"/>
                <a:cs typeface="华文新魏"/>
              </a:rPr>
              <a:t>二维</a:t>
            </a:r>
            <a:r>
              <a:rPr dirty="0" sz="2400" spc="30">
                <a:solidFill>
                  <a:srgbClr val="0000FF"/>
                </a:solidFill>
                <a:latin typeface="华文新魏"/>
                <a:cs typeface="华文新魏"/>
              </a:rPr>
              <a:t>超</a:t>
            </a:r>
            <a:r>
              <a:rPr dirty="0" sz="2400" spc="45">
                <a:solidFill>
                  <a:srgbClr val="0000FF"/>
                </a:solidFill>
                <a:latin typeface="华文新魏"/>
                <a:cs typeface="华文新魏"/>
              </a:rPr>
              <a:t>材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料</a:t>
            </a:r>
            <a:endParaRPr sz="2400">
              <a:latin typeface="华文新魏"/>
              <a:cs typeface="华文新魏"/>
            </a:endParaRPr>
          </a:p>
          <a:p>
            <a:pPr marL="12700" marR="22225">
              <a:lnSpc>
                <a:spcPts val="2940"/>
              </a:lnSpc>
              <a:spcBef>
                <a:spcPts val="45"/>
              </a:spcBef>
            </a:pPr>
            <a:r>
              <a:rPr dirty="0" sz="2400" spc="45">
                <a:solidFill>
                  <a:srgbClr val="0000FF"/>
                </a:solidFill>
                <a:latin typeface="华文新魏"/>
                <a:cs typeface="华文新魏"/>
              </a:rPr>
              <a:t>（超表</a:t>
            </a:r>
            <a:r>
              <a:rPr dirty="0" sz="2400" spc="35">
                <a:solidFill>
                  <a:srgbClr val="0000FF"/>
                </a:solidFill>
                <a:latin typeface="华文新魏"/>
                <a:cs typeface="华文新魏"/>
              </a:rPr>
              <a:t>面）</a:t>
            </a:r>
            <a:r>
              <a:rPr dirty="0" sz="2400" spc="45">
                <a:solidFill>
                  <a:srgbClr val="0000FF"/>
                </a:solidFill>
                <a:latin typeface="华文新魏"/>
                <a:cs typeface="华文新魏"/>
              </a:rPr>
              <a:t>、一维</a:t>
            </a:r>
            <a:r>
              <a:rPr dirty="0" sz="2400" spc="30">
                <a:solidFill>
                  <a:srgbClr val="0000FF"/>
                </a:solidFill>
                <a:latin typeface="华文新魏"/>
                <a:cs typeface="华文新魏"/>
              </a:rPr>
              <a:t>超材</a:t>
            </a:r>
            <a:r>
              <a:rPr dirty="0" sz="2400" spc="60">
                <a:solidFill>
                  <a:srgbClr val="0000FF"/>
                </a:solidFill>
                <a:latin typeface="华文新魏"/>
                <a:cs typeface="华文新魏"/>
              </a:rPr>
              <a:t>料</a:t>
            </a:r>
            <a:r>
              <a:rPr dirty="0" sz="2400" spc="45">
                <a:solidFill>
                  <a:srgbClr val="0000FF"/>
                </a:solidFill>
                <a:latin typeface="华文新魏"/>
                <a:cs typeface="华文新魏"/>
              </a:rPr>
              <a:t>（</a:t>
            </a:r>
            <a:r>
              <a:rPr dirty="0" sz="2400" spc="30">
                <a:solidFill>
                  <a:srgbClr val="0000FF"/>
                </a:solidFill>
                <a:latin typeface="华文新魏"/>
                <a:cs typeface="华文新魏"/>
              </a:rPr>
              <a:t>复</a:t>
            </a:r>
            <a:r>
              <a:rPr dirty="0" sz="2400" spc="45">
                <a:solidFill>
                  <a:srgbClr val="0000FF"/>
                </a:solidFill>
                <a:latin typeface="华文新魏"/>
                <a:cs typeface="华文新魏"/>
              </a:rPr>
              <a:t>合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左 右手传输线）</a:t>
            </a:r>
            <a:r>
              <a:rPr dirty="0" sz="2400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  <a:p>
            <a:pPr marL="12700" marR="24130">
              <a:lnSpc>
                <a:spcPct val="100000"/>
              </a:lnSpc>
              <a:spcBef>
                <a:spcPts val="434"/>
              </a:spcBef>
              <a:buFont typeface="Wingdings"/>
              <a:buChar char=""/>
              <a:tabLst>
                <a:tab pos="469265" algn="l"/>
                <a:tab pos="469900" algn="l"/>
              </a:tabLst>
            </a:pPr>
            <a:r>
              <a:rPr dirty="0" sz="2400" spc="155">
                <a:solidFill>
                  <a:srgbClr val="800000"/>
                </a:solidFill>
                <a:latin typeface="华文新魏"/>
                <a:cs typeface="华文新魏"/>
              </a:rPr>
              <a:t>三维</a:t>
            </a:r>
            <a:r>
              <a:rPr dirty="0" sz="2400" spc="140">
                <a:solidFill>
                  <a:srgbClr val="800000"/>
                </a:solidFill>
                <a:latin typeface="华文新魏"/>
                <a:cs typeface="华文新魏"/>
              </a:rPr>
              <a:t>超材</a:t>
            </a:r>
            <a:r>
              <a:rPr dirty="0" sz="2400" spc="155">
                <a:solidFill>
                  <a:srgbClr val="800000"/>
                </a:solidFill>
                <a:latin typeface="华文新魏"/>
                <a:cs typeface="华文新魏"/>
              </a:rPr>
              <a:t>料：</a:t>
            </a:r>
            <a:r>
              <a:rPr dirty="0" sz="2400" spc="140">
                <a:solidFill>
                  <a:srgbClr val="800000"/>
                </a:solidFill>
                <a:latin typeface="华文新魏"/>
                <a:cs typeface="华文新魏"/>
              </a:rPr>
              <a:t>单元</a:t>
            </a:r>
            <a:r>
              <a:rPr dirty="0" sz="2400" spc="155">
                <a:solidFill>
                  <a:srgbClr val="800000"/>
                </a:solidFill>
                <a:latin typeface="华文新魏"/>
                <a:cs typeface="华文新魏"/>
              </a:rPr>
              <a:t>结构</a:t>
            </a:r>
            <a:r>
              <a:rPr dirty="0" sz="2400" spc="140">
                <a:solidFill>
                  <a:srgbClr val="800000"/>
                </a:solidFill>
                <a:latin typeface="华文新魏"/>
                <a:cs typeface="华文新魏"/>
              </a:rPr>
              <a:t>在三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维 空间进行延拓，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体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；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3358133"/>
            <a:ext cx="4681855" cy="3028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469900" algn="l"/>
              </a:tabLst>
            </a:pPr>
            <a:r>
              <a:rPr dirty="0" sz="2400" spc="155">
                <a:solidFill>
                  <a:srgbClr val="800000"/>
                </a:solidFill>
                <a:latin typeface="华文新魏"/>
                <a:cs typeface="华文新魏"/>
              </a:rPr>
              <a:t>二维</a:t>
            </a:r>
            <a:r>
              <a:rPr dirty="0" sz="2400" spc="140">
                <a:solidFill>
                  <a:srgbClr val="800000"/>
                </a:solidFill>
                <a:latin typeface="华文新魏"/>
                <a:cs typeface="华文新魏"/>
              </a:rPr>
              <a:t>超材</a:t>
            </a:r>
            <a:r>
              <a:rPr dirty="0" sz="2400" spc="155">
                <a:solidFill>
                  <a:srgbClr val="800000"/>
                </a:solidFill>
                <a:latin typeface="华文新魏"/>
                <a:cs typeface="华文新魏"/>
              </a:rPr>
              <a:t>料，</a:t>
            </a:r>
            <a:r>
              <a:rPr dirty="0" sz="2400" spc="140">
                <a:solidFill>
                  <a:srgbClr val="800000"/>
                </a:solidFill>
                <a:latin typeface="华文新魏"/>
                <a:cs typeface="华文新魏"/>
              </a:rPr>
              <a:t>又称</a:t>
            </a:r>
            <a:r>
              <a:rPr dirty="0" sz="2400" spc="155">
                <a:solidFill>
                  <a:srgbClr val="800000"/>
                </a:solidFill>
                <a:latin typeface="华文新魏"/>
                <a:cs typeface="华文新魏"/>
              </a:rPr>
              <a:t>为超</a:t>
            </a:r>
            <a:r>
              <a:rPr dirty="0" sz="2400" spc="140">
                <a:solidFill>
                  <a:srgbClr val="800000"/>
                </a:solidFill>
                <a:latin typeface="华文新魏"/>
                <a:cs typeface="华文新魏"/>
              </a:rPr>
              <a:t>表面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： </a:t>
            </a:r>
            <a:r>
              <a:rPr dirty="0" sz="2400" spc="40">
                <a:solidFill>
                  <a:srgbClr val="800000"/>
                </a:solidFill>
                <a:latin typeface="华文新魏"/>
                <a:cs typeface="华文新魏"/>
              </a:rPr>
              <a:t>单元结</a:t>
            </a:r>
            <a:r>
              <a:rPr dirty="0" sz="2400" spc="30">
                <a:solidFill>
                  <a:srgbClr val="800000"/>
                </a:solidFill>
                <a:latin typeface="华文新魏"/>
                <a:cs typeface="华文新魏"/>
              </a:rPr>
              <a:t>构在</a:t>
            </a:r>
            <a:r>
              <a:rPr dirty="0" sz="2400" spc="40">
                <a:solidFill>
                  <a:srgbClr val="800000"/>
                </a:solidFill>
                <a:latin typeface="华文新魏"/>
                <a:cs typeface="华文新魏"/>
              </a:rPr>
              <a:t>二维空</a:t>
            </a:r>
            <a:r>
              <a:rPr dirty="0" sz="2400" spc="30">
                <a:solidFill>
                  <a:srgbClr val="800000"/>
                </a:solidFill>
                <a:latin typeface="华文新魏"/>
                <a:cs typeface="华文新魏"/>
              </a:rPr>
              <a:t>间内</a:t>
            </a:r>
            <a:r>
              <a:rPr dirty="0" sz="2400" spc="40">
                <a:solidFill>
                  <a:srgbClr val="800000"/>
                </a:solidFill>
                <a:latin typeface="华文新魏"/>
                <a:cs typeface="华文新魏"/>
              </a:rPr>
              <a:t>延</a:t>
            </a:r>
            <a:r>
              <a:rPr dirty="0" sz="2400" spc="75">
                <a:solidFill>
                  <a:srgbClr val="800000"/>
                </a:solidFill>
                <a:latin typeface="华文新魏"/>
                <a:cs typeface="华文新魏"/>
              </a:rPr>
              <a:t>拓</a:t>
            </a:r>
            <a:r>
              <a:rPr dirty="0" sz="2400" spc="30">
                <a:solidFill>
                  <a:srgbClr val="800000"/>
                </a:solidFill>
                <a:latin typeface="华文新魏"/>
                <a:cs typeface="华文新魏"/>
              </a:rPr>
              <a:t>，</a:t>
            </a:r>
            <a:r>
              <a:rPr dirty="0" sz="2400" spc="45">
                <a:solidFill>
                  <a:srgbClr val="0000FF"/>
                </a:solidFill>
                <a:latin typeface="华文新魏"/>
                <a:cs typeface="华文新魏"/>
              </a:rPr>
              <a:t>面； 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超表面</a:t>
            </a:r>
            <a:r>
              <a:rPr dirty="0" sz="2400" spc="30">
                <a:solidFill>
                  <a:srgbClr val="800000"/>
                </a:solidFill>
                <a:latin typeface="华文新魏"/>
                <a:cs typeface="华文新魏"/>
              </a:rPr>
              <a:t>由其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厚度</a:t>
            </a:r>
            <a:r>
              <a:rPr dirty="0" sz="2400" spc="65">
                <a:solidFill>
                  <a:srgbClr val="800000"/>
                </a:solidFill>
                <a:latin typeface="华文新魏"/>
                <a:cs typeface="华文新魏"/>
              </a:rPr>
              <a:t>薄</a:t>
            </a:r>
            <a:r>
              <a:rPr dirty="0" sz="2400" spc="35">
                <a:solidFill>
                  <a:srgbClr val="800000"/>
                </a:solidFill>
                <a:latin typeface="华文新魏"/>
                <a:cs typeface="华文新魏"/>
              </a:rPr>
              <a:t>、</a:t>
            </a:r>
            <a:r>
              <a:rPr dirty="0" sz="2400" spc="30">
                <a:solidFill>
                  <a:srgbClr val="800000"/>
                </a:solidFill>
                <a:latin typeface="华文新魏"/>
                <a:cs typeface="华文新魏"/>
              </a:rPr>
              <a:t>功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能丰</a:t>
            </a:r>
            <a:r>
              <a:rPr dirty="0" sz="2400" spc="40">
                <a:solidFill>
                  <a:srgbClr val="800000"/>
                </a:solidFill>
                <a:latin typeface="华文新魏"/>
                <a:cs typeface="华文新魏"/>
              </a:rPr>
              <a:t>富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、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易 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集成等</a:t>
            </a:r>
            <a:r>
              <a:rPr dirty="0" sz="2400" spc="30">
                <a:solidFill>
                  <a:srgbClr val="800000"/>
                </a:solidFill>
                <a:latin typeface="华文新魏"/>
                <a:cs typeface="华文新魏"/>
              </a:rPr>
              <a:t>优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势，已成</a:t>
            </a:r>
            <a:r>
              <a:rPr dirty="0" sz="2400" spc="30">
                <a:solidFill>
                  <a:srgbClr val="800000"/>
                </a:solidFill>
                <a:latin typeface="华文新魏"/>
                <a:cs typeface="华文新魏"/>
              </a:rPr>
              <a:t>为超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材料</a:t>
            </a:r>
            <a:r>
              <a:rPr dirty="0" sz="2400" spc="30">
                <a:solidFill>
                  <a:srgbClr val="800000"/>
                </a:solidFill>
                <a:latin typeface="华文新魏"/>
                <a:cs typeface="华文新魏"/>
              </a:rPr>
              <a:t>研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究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的 热点</a:t>
            </a:r>
            <a:endParaRPr sz="2400">
              <a:latin typeface="华文新魏"/>
              <a:cs typeface="华文新魏"/>
            </a:endParaRPr>
          </a:p>
          <a:p>
            <a:pPr algn="just" marL="12700" marR="12700">
              <a:lnSpc>
                <a:spcPct val="100000"/>
              </a:lnSpc>
              <a:spcBef>
                <a:spcPts val="600"/>
              </a:spcBef>
              <a:buFont typeface="Wingdings"/>
              <a:buChar char=""/>
              <a:tabLst>
                <a:tab pos="469900" algn="l"/>
              </a:tabLst>
            </a:pPr>
            <a:r>
              <a:rPr dirty="0" sz="2400" spc="150">
                <a:solidFill>
                  <a:srgbClr val="800000"/>
                </a:solidFill>
                <a:latin typeface="华文新魏"/>
                <a:cs typeface="华文新魏"/>
              </a:rPr>
              <a:t>一维</a:t>
            </a:r>
            <a:r>
              <a:rPr dirty="0" sz="2400" spc="140">
                <a:solidFill>
                  <a:srgbClr val="800000"/>
                </a:solidFill>
                <a:latin typeface="华文新魏"/>
                <a:cs typeface="华文新魏"/>
              </a:rPr>
              <a:t>超材</a:t>
            </a:r>
            <a:r>
              <a:rPr dirty="0" sz="2400" spc="150">
                <a:solidFill>
                  <a:srgbClr val="800000"/>
                </a:solidFill>
                <a:latin typeface="华文新魏"/>
                <a:cs typeface="华文新魏"/>
              </a:rPr>
              <a:t>料：</a:t>
            </a:r>
            <a:r>
              <a:rPr dirty="0" sz="2400" spc="140">
                <a:solidFill>
                  <a:srgbClr val="800000"/>
                </a:solidFill>
                <a:latin typeface="华文新魏"/>
                <a:cs typeface="华文新魏"/>
              </a:rPr>
              <a:t>单元</a:t>
            </a:r>
            <a:r>
              <a:rPr dirty="0" sz="2400" spc="150">
                <a:solidFill>
                  <a:srgbClr val="800000"/>
                </a:solidFill>
                <a:latin typeface="华文新魏"/>
                <a:cs typeface="华文新魏"/>
              </a:rPr>
              <a:t>结构</a:t>
            </a:r>
            <a:r>
              <a:rPr dirty="0" sz="2400" spc="140">
                <a:solidFill>
                  <a:srgbClr val="800000"/>
                </a:solidFill>
                <a:latin typeface="华文新魏"/>
                <a:cs typeface="华文新魏"/>
              </a:rPr>
              <a:t>在一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维 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空间内</a:t>
            </a:r>
            <a:r>
              <a:rPr dirty="0" sz="2400" spc="30">
                <a:solidFill>
                  <a:srgbClr val="800000"/>
                </a:solidFill>
                <a:latin typeface="华文新魏"/>
                <a:cs typeface="华文新魏"/>
              </a:rPr>
              <a:t>延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拓，例如</a:t>
            </a:r>
            <a:r>
              <a:rPr dirty="0" sz="2400" spc="30">
                <a:solidFill>
                  <a:srgbClr val="800000"/>
                </a:solidFill>
                <a:latin typeface="华文新魏"/>
                <a:cs typeface="华文新魏"/>
              </a:rPr>
              <a:t>复合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左右</a:t>
            </a:r>
            <a:r>
              <a:rPr dirty="0" sz="2400" spc="30">
                <a:solidFill>
                  <a:srgbClr val="800000"/>
                </a:solidFill>
                <a:latin typeface="华文新魏"/>
                <a:cs typeface="华文新魏"/>
              </a:rPr>
              <a:t>手</a:t>
            </a:r>
            <a:r>
              <a:rPr dirty="0" sz="2400" spc="45">
                <a:solidFill>
                  <a:srgbClr val="800000"/>
                </a:solidFill>
                <a:latin typeface="华文新魏"/>
                <a:cs typeface="华文新魏"/>
              </a:rPr>
              <a:t>传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输 线，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线</a:t>
            </a: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8135" y="1400555"/>
            <a:ext cx="1735836" cy="17343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6080" y="1400555"/>
            <a:ext cx="1623059" cy="17541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67654" y="3189859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宋体"/>
                <a:cs typeface="宋体"/>
              </a:rPr>
              <a:t>三维超材料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5081" y="3189859"/>
            <a:ext cx="1170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宋体"/>
                <a:cs typeface="宋体"/>
              </a:rPr>
              <a:t>二维超材料</a:t>
            </a:r>
            <a:endParaRPr sz="1800">
              <a:latin typeface="宋体"/>
              <a:cs typeface="宋体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9607" y="3794759"/>
            <a:ext cx="1732788" cy="18089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8135" y="4116323"/>
            <a:ext cx="1769364" cy="99517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243954" y="5727293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宋体"/>
                <a:cs typeface="宋体"/>
              </a:rPr>
              <a:t>一维超材料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410969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33971"/>
            <a:ext cx="9145905" cy="224154"/>
            <a:chOff x="0" y="6633971"/>
            <a:chExt cx="9145905" cy="224154"/>
          </a:xfrm>
        </p:grpSpPr>
        <p:sp>
          <p:nvSpPr>
            <p:cNvPr id="3" name="object 3"/>
            <p:cNvSpPr/>
            <p:nvPr/>
          </p:nvSpPr>
          <p:spPr>
            <a:xfrm>
              <a:off x="0" y="6633971"/>
              <a:ext cx="4898390" cy="224154"/>
            </a:xfrm>
            <a:custGeom>
              <a:avLst/>
              <a:gdLst/>
              <a:ahLst/>
              <a:cxnLst/>
              <a:rect l="l" t="t" r="r" b="b"/>
              <a:pathLst>
                <a:path w="4898390" h="224154">
                  <a:moveTo>
                    <a:pt x="4680077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4898136" y="224027"/>
                  </a:lnTo>
                  <a:lnTo>
                    <a:pt x="4898136" y="188042"/>
                  </a:lnTo>
                  <a:lnTo>
                    <a:pt x="4572762" y="188042"/>
                  </a:lnTo>
                  <a:lnTo>
                    <a:pt x="468007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821423"/>
              <a:ext cx="9144000" cy="36830"/>
            </a:xfrm>
            <a:custGeom>
              <a:avLst/>
              <a:gdLst/>
              <a:ahLst/>
              <a:cxnLst/>
              <a:rect l="l" t="t" r="r" b="b"/>
              <a:pathLst>
                <a:path w="9144000" h="36829">
                  <a:moveTo>
                    <a:pt x="9144000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9144000" y="36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88508" y="6633971"/>
              <a:ext cx="3557270" cy="187960"/>
            </a:xfrm>
            <a:custGeom>
              <a:avLst/>
              <a:gdLst/>
              <a:ahLst/>
              <a:cxnLst/>
              <a:rect l="l" t="t" r="r" b="b"/>
              <a:pathLst>
                <a:path w="3557270" h="187959">
                  <a:moveTo>
                    <a:pt x="103758" y="0"/>
                  </a:moveTo>
                  <a:lnTo>
                    <a:pt x="0" y="187451"/>
                  </a:lnTo>
                  <a:lnTo>
                    <a:pt x="3557016" y="187451"/>
                  </a:lnTo>
                  <a:lnTo>
                    <a:pt x="3555872" y="5092"/>
                  </a:lnTo>
                  <a:lnTo>
                    <a:pt x="103758" y="0"/>
                  </a:lnTo>
                  <a:close/>
                </a:path>
              </a:pathLst>
            </a:custGeom>
            <a:solidFill>
              <a:srgbClr val="0046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67428" y="6633971"/>
              <a:ext cx="1270000" cy="187960"/>
            </a:xfrm>
            <a:custGeom>
              <a:avLst/>
              <a:gdLst/>
              <a:ahLst/>
              <a:cxnLst/>
              <a:rect l="l" t="t" r="r" b="b"/>
              <a:pathLst>
                <a:path w="1270000" h="187959">
                  <a:moveTo>
                    <a:pt x="1269492" y="0"/>
                  </a:moveTo>
                  <a:lnTo>
                    <a:pt x="137922" y="0"/>
                  </a:lnTo>
                  <a:lnTo>
                    <a:pt x="0" y="187451"/>
                  </a:lnTo>
                  <a:lnTo>
                    <a:pt x="1131570" y="187451"/>
                  </a:lnTo>
                  <a:lnTo>
                    <a:pt x="1269492" y="0"/>
                  </a:lnTo>
                  <a:close/>
                </a:path>
              </a:pathLst>
            </a:custGeom>
            <a:solidFill>
              <a:srgbClr val="0D71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29590" y="1010234"/>
            <a:ext cx="4618355" cy="2297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457200">
              <a:lnSpc>
                <a:spcPct val="100000"/>
              </a:lnSpc>
              <a:spcBef>
                <a:spcPts val="100"/>
              </a:spcBef>
            </a:pPr>
            <a:r>
              <a:rPr dirty="0" sz="2400" spc="90" b="1">
                <a:solidFill>
                  <a:srgbClr val="0000FF"/>
                </a:solidFill>
                <a:latin typeface="华文新魏"/>
                <a:cs typeface="华文新魏"/>
              </a:rPr>
              <a:t>从超</a:t>
            </a:r>
            <a:r>
              <a:rPr dirty="0" sz="2400" spc="105" b="1">
                <a:solidFill>
                  <a:srgbClr val="0000FF"/>
                </a:solidFill>
                <a:latin typeface="华文新魏"/>
                <a:cs typeface="华文新魏"/>
              </a:rPr>
              <a:t>材</a:t>
            </a:r>
            <a:r>
              <a:rPr dirty="0" sz="2400" spc="90" b="1">
                <a:solidFill>
                  <a:srgbClr val="0000FF"/>
                </a:solidFill>
                <a:latin typeface="华文新魏"/>
                <a:cs typeface="华文新魏"/>
              </a:rPr>
              <a:t>料</a:t>
            </a:r>
            <a:r>
              <a:rPr dirty="0" sz="2400" spc="95" b="1">
                <a:solidFill>
                  <a:srgbClr val="0000FF"/>
                </a:solidFill>
                <a:latin typeface="华文新魏"/>
                <a:cs typeface="华文新魏"/>
              </a:rPr>
              <a:t>的</a:t>
            </a:r>
            <a:r>
              <a:rPr dirty="0" sz="2400" spc="90" b="1">
                <a:solidFill>
                  <a:srgbClr val="800000"/>
                </a:solidFill>
                <a:latin typeface="华文新魏"/>
                <a:cs typeface="华文新魏"/>
              </a:rPr>
              <a:t>组</a:t>
            </a:r>
            <a:r>
              <a:rPr dirty="0" sz="2400" spc="100" b="1">
                <a:solidFill>
                  <a:srgbClr val="800000"/>
                </a:solidFill>
                <a:latin typeface="华文新魏"/>
                <a:cs typeface="华文新魏"/>
              </a:rPr>
              <a:t>成</a:t>
            </a:r>
            <a:r>
              <a:rPr dirty="0" sz="2400" spc="90" b="1">
                <a:solidFill>
                  <a:srgbClr val="800000"/>
                </a:solidFill>
                <a:latin typeface="华文新魏"/>
                <a:cs typeface="华文新魏"/>
              </a:rPr>
              <a:t>分</a:t>
            </a:r>
            <a:r>
              <a:rPr dirty="0" sz="2400" spc="100" b="1">
                <a:solidFill>
                  <a:srgbClr val="800000"/>
                </a:solidFill>
                <a:latin typeface="华文新魏"/>
                <a:cs typeface="华文新魏"/>
              </a:rPr>
              <a:t>类</a:t>
            </a:r>
            <a:r>
              <a:rPr dirty="0" sz="2400" spc="90" b="1">
                <a:solidFill>
                  <a:srgbClr val="0000FF"/>
                </a:solidFill>
                <a:latin typeface="华文新魏"/>
                <a:cs typeface="华文新魏"/>
              </a:rPr>
              <a:t>，</a:t>
            </a:r>
            <a:r>
              <a:rPr dirty="0" sz="2400" spc="100" b="1">
                <a:solidFill>
                  <a:srgbClr val="0000FF"/>
                </a:solidFill>
                <a:latin typeface="华文新魏"/>
                <a:cs typeface="华文新魏"/>
              </a:rPr>
              <a:t>超</a:t>
            </a:r>
            <a:r>
              <a:rPr dirty="0" sz="2400" spc="90" b="1">
                <a:solidFill>
                  <a:srgbClr val="0000FF"/>
                </a:solidFill>
                <a:latin typeface="华文新魏"/>
                <a:cs typeface="华文新魏"/>
              </a:rPr>
              <a:t>材</a:t>
            </a:r>
            <a:r>
              <a:rPr dirty="0" sz="2400" b="1">
                <a:solidFill>
                  <a:srgbClr val="0000FF"/>
                </a:solidFill>
                <a:latin typeface="华文新魏"/>
                <a:cs typeface="华文新魏"/>
              </a:rPr>
              <a:t>料 </a:t>
            </a:r>
            <a:r>
              <a:rPr dirty="0" sz="2400" spc="170" b="1">
                <a:solidFill>
                  <a:srgbClr val="0000FF"/>
                </a:solidFill>
                <a:latin typeface="华文新魏"/>
                <a:cs typeface="华文新魏"/>
              </a:rPr>
              <a:t>可</a:t>
            </a:r>
            <a:r>
              <a:rPr dirty="0" sz="2400" spc="180" b="1">
                <a:solidFill>
                  <a:srgbClr val="0000FF"/>
                </a:solidFill>
                <a:latin typeface="华文新魏"/>
                <a:cs typeface="华文新魏"/>
              </a:rPr>
              <a:t>以</a:t>
            </a:r>
            <a:r>
              <a:rPr dirty="0" sz="2400" spc="170" b="1">
                <a:solidFill>
                  <a:srgbClr val="0000FF"/>
                </a:solidFill>
                <a:latin typeface="华文新魏"/>
                <a:cs typeface="华文新魏"/>
              </a:rPr>
              <a:t>分为金</a:t>
            </a:r>
            <a:r>
              <a:rPr dirty="0" sz="2400" spc="180" b="1">
                <a:solidFill>
                  <a:srgbClr val="0000FF"/>
                </a:solidFill>
                <a:latin typeface="华文新魏"/>
                <a:cs typeface="华文新魏"/>
              </a:rPr>
              <a:t>属</a:t>
            </a:r>
            <a:r>
              <a:rPr dirty="0" sz="2400" spc="170" b="1">
                <a:solidFill>
                  <a:srgbClr val="0000FF"/>
                </a:solidFill>
                <a:latin typeface="华文新魏"/>
                <a:cs typeface="华文新魏"/>
              </a:rPr>
              <a:t>结构超</a:t>
            </a:r>
            <a:r>
              <a:rPr dirty="0" sz="2400" spc="180" b="1">
                <a:solidFill>
                  <a:srgbClr val="0000FF"/>
                </a:solidFill>
                <a:latin typeface="华文新魏"/>
                <a:cs typeface="华文新魏"/>
              </a:rPr>
              <a:t>材</a:t>
            </a:r>
            <a:r>
              <a:rPr dirty="0" sz="2400" spc="200" b="1">
                <a:solidFill>
                  <a:srgbClr val="0000FF"/>
                </a:solidFill>
                <a:latin typeface="华文新魏"/>
                <a:cs typeface="华文新魏"/>
              </a:rPr>
              <a:t>料</a:t>
            </a:r>
            <a:r>
              <a:rPr dirty="0" sz="2400" spc="175" b="1">
                <a:solidFill>
                  <a:srgbClr val="0000FF"/>
                </a:solidFill>
                <a:latin typeface="华文新魏"/>
                <a:cs typeface="华文新魏"/>
              </a:rPr>
              <a:t>、全介 </a:t>
            </a:r>
            <a:r>
              <a:rPr dirty="0" sz="2400" spc="114" b="1">
                <a:solidFill>
                  <a:srgbClr val="0000FF"/>
                </a:solidFill>
                <a:latin typeface="华文新魏"/>
                <a:cs typeface="华文新魏"/>
              </a:rPr>
              <a:t>质超材</a:t>
            </a:r>
            <a:r>
              <a:rPr dirty="0" sz="2400" spc="105" b="1">
                <a:solidFill>
                  <a:srgbClr val="0000FF"/>
                </a:solidFill>
                <a:latin typeface="华文新魏"/>
                <a:cs typeface="华文新魏"/>
              </a:rPr>
              <a:t>料</a:t>
            </a:r>
            <a:r>
              <a:rPr dirty="0" sz="2400" spc="114" b="1">
                <a:solidFill>
                  <a:srgbClr val="0000FF"/>
                </a:solidFill>
                <a:latin typeface="华文新魏"/>
                <a:cs typeface="华文新魏"/>
              </a:rPr>
              <a:t>、金</a:t>
            </a:r>
            <a:r>
              <a:rPr dirty="0" sz="2400" spc="100" b="1">
                <a:solidFill>
                  <a:srgbClr val="0000FF"/>
                </a:solidFill>
                <a:latin typeface="华文新魏"/>
                <a:cs typeface="华文新魏"/>
              </a:rPr>
              <a:t>属</a:t>
            </a:r>
            <a:r>
              <a:rPr dirty="0" sz="2400" spc="114" b="1">
                <a:solidFill>
                  <a:srgbClr val="0000FF"/>
                </a:solidFill>
                <a:latin typeface="华文新魏"/>
                <a:cs typeface="华文新魏"/>
              </a:rPr>
              <a:t>-</a:t>
            </a:r>
            <a:r>
              <a:rPr dirty="0" sz="2400" spc="100" b="1">
                <a:solidFill>
                  <a:srgbClr val="0000FF"/>
                </a:solidFill>
                <a:latin typeface="华文新魏"/>
                <a:cs typeface="华文新魏"/>
              </a:rPr>
              <a:t>介</a:t>
            </a:r>
            <a:r>
              <a:rPr dirty="0" sz="2400" spc="114" b="1">
                <a:solidFill>
                  <a:srgbClr val="0000FF"/>
                </a:solidFill>
                <a:latin typeface="华文新魏"/>
                <a:cs typeface="华文新魏"/>
              </a:rPr>
              <a:t>质复合</a:t>
            </a:r>
            <a:r>
              <a:rPr dirty="0" sz="2400" spc="100" b="1">
                <a:solidFill>
                  <a:srgbClr val="0000FF"/>
                </a:solidFill>
                <a:latin typeface="华文新魏"/>
                <a:cs typeface="华文新魏"/>
              </a:rPr>
              <a:t>超</a:t>
            </a:r>
            <a:r>
              <a:rPr dirty="0" sz="2400" spc="114" b="1">
                <a:solidFill>
                  <a:srgbClr val="0000FF"/>
                </a:solidFill>
                <a:latin typeface="华文新魏"/>
                <a:cs typeface="华文新魏"/>
              </a:rPr>
              <a:t>材</a:t>
            </a:r>
            <a:r>
              <a:rPr dirty="0" sz="2400" spc="-5" b="1">
                <a:solidFill>
                  <a:srgbClr val="0000FF"/>
                </a:solidFill>
                <a:latin typeface="华文新魏"/>
                <a:cs typeface="华文新魏"/>
              </a:rPr>
              <a:t>料</a:t>
            </a:r>
            <a:endParaRPr sz="24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5" b="1">
                <a:solidFill>
                  <a:srgbClr val="0000FF"/>
                </a:solidFill>
                <a:latin typeface="华文新魏"/>
                <a:cs typeface="华文新魏"/>
              </a:rPr>
              <a:t>。</a:t>
            </a:r>
            <a:endParaRPr sz="2400">
              <a:latin typeface="华文新魏"/>
              <a:cs typeface="华文新魏"/>
            </a:endParaRPr>
          </a:p>
          <a:p>
            <a:pPr marL="12700" marR="26670">
              <a:lnSpc>
                <a:spcPct val="100000"/>
              </a:lnSpc>
              <a:spcBef>
                <a:spcPts val="600"/>
              </a:spcBef>
              <a:buFont typeface="Wingdings"/>
              <a:buChar char=""/>
              <a:tabLst>
                <a:tab pos="469265" algn="l"/>
                <a:tab pos="469900" algn="l"/>
              </a:tabLst>
            </a:pPr>
            <a:r>
              <a:rPr dirty="0" sz="2400" spc="95">
                <a:latin typeface="华文新魏"/>
                <a:cs typeface="华文新魏"/>
              </a:rPr>
              <a:t>金属超</a:t>
            </a:r>
            <a:r>
              <a:rPr dirty="0" sz="2400" spc="105">
                <a:latin typeface="华文新魏"/>
                <a:cs typeface="华文新魏"/>
              </a:rPr>
              <a:t>材</a:t>
            </a:r>
            <a:r>
              <a:rPr dirty="0" sz="2400" spc="95">
                <a:latin typeface="华文新魏"/>
                <a:cs typeface="华文新魏"/>
              </a:rPr>
              <a:t>料：完</a:t>
            </a:r>
            <a:r>
              <a:rPr dirty="0" sz="2400" spc="105">
                <a:latin typeface="华文新魏"/>
                <a:cs typeface="华文新魏"/>
              </a:rPr>
              <a:t>全</a:t>
            </a:r>
            <a:r>
              <a:rPr dirty="0" sz="2400" spc="95">
                <a:latin typeface="华文新魏"/>
                <a:cs typeface="华文新魏"/>
              </a:rPr>
              <a:t>由金属</a:t>
            </a:r>
            <a:r>
              <a:rPr dirty="0" sz="2400" spc="105">
                <a:latin typeface="华文新魏"/>
                <a:cs typeface="华文新魏"/>
              </a:rPr>
              <a:t>结</a:t>
            </a:r>
            <a:r>
              <a:rPr dirty="0" sz="2400">
                <a:latin typeface="华文新魏"/>
                <a:cs typeface="华文新魏"/>
              </a:rPr>
              <a:t>构 组成，</a:t>
            </a:r>
            <a:r>
              <a:rPr dirty="0" sz="2400">
                <a:solidFill>
                  <a:srgbClr val="FF0000"/>
                </a:solidFill>
                <a:latin typeface="华文新魏"/>
                <a:cs typeface="华文新魏"/>
              </a:rPr>
              <a:t>金属结构谐振</a:t>
            </a:r>
            <a:r>
              <a:rPr dirty="0" sz="2400">
                <a:latin typeface="华文新魏"/>
                <a:cs typeface="华文新魏"/>
              </a:rPr>
              <a:t>；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9590" y="3358133"/>
            <a:ext cx="4618355" cy="2662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2667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469900" algn="l"/>
              </a:tabLst>
            </a:pPr>
            <a:r>
              <a:rPr dirty="0" sz="2400" spc="95">
                <a:latin typeface="华文新魏"/>
                <a:cs typeface="华文新魏"/>
              </a:rPr>
              <a:t>全介质</a:t>
            </a:r>
            <a:r>
              <a:rPr dirty="0" sz="2400" spc="105">
                <a:latin typeface="华文新魏"/>
                <a:cs typeface="华文新魏"/>
              </a:rPr>
              <a:t>超</a:t>
            </a:r>
            <a:r>
              <a:rPr dirty="0" sz="2400" spc="95">
                <a:latin typeface="华文新魏"/>
                <a:cs typeface="华文新魏"/>
              </a:rPr>
              <a:t>材料：</a:t>
            </a:r>
            <a:r>
              <a:rPr dirty="0" sz="2400" spc="105">
                <a:latin typeface="华文新魏"/>
                <a:cs typeface="华文新魏"/>
              </a:rPr>
              <a:t>完</a:t>
            </a:r>
            <a:r>
              <a:rPr dirty="0" sz="2400" spc="95">
                <a:latin typeface="华文新魏"/>
                <a:cs typeface="华文新魏"/>
              </a:rPr>
              <a:t>全由介</a:t>
            </a:r>
            <a:r>
              <a:rPr dirty="0" sz="2400" spc="105">
                <a:latin typeface="华文新魏"/>
                <a:cs typeface="华文新魏"/>
              </a:rPr>
              <a:t>质</a:t>
            </a:r>
            <a:r>
              <a:rPr dirty="0" sz="2400">
                <a:latin typeface="华文新魏"/>
                <a:cs typeface="华文新魏"/>
              </a:rPr>
              <a:t>组 </a:t>
            </a:r>
            <a:r>
              <a:rPr dirty="0" sz="2400" spc="-5">
                <a:latin typeface="华文新魏"/>
                <a:cs typeface="华文新魏"/>
              </a:rPr>
              <a:t>成，</a:t>
            </a:r>
            <a:r>
              <a:rPr dirty="0" sz="2400">
                <a:solidFill>
                  <a:srgbClr val="FF0000"/>
                </a:solidFill>
                <a:latin typeface="华文新魏"/>
                <a:cs typeface="华文新魏"/>
              </a:rPr>
              <a:t>介质谐</a:t>
            </a:r>
            <a:r>
              <a:rPr dirty="0" sz="2400" spc="-10">
                <a:solidFill>
                  <a:srgbClr val="FF0000"/>
                </a:solidFill>
                <a:latin typeface="华文新魏"/>
                <a:cs typeface="华文新魏"/>
              </a:rPr>
              <a:t>振</a:t>
            </a:r>
            <a:r>
              <a:rPr dirty="0" sz="2400">
                <a:latin typeface="华文新魏"/>
                <a:cs typeface="华文新魏"/>
              </a:rPr>
              <a:t>；</a:t>
            </a:r>
            <a:endParaRPr sz="2400">
              <a:latin typeface="华文新魏"/>
              <a:cs typeface="华文新魏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  <a:buFont typeface="Wingdings"/>
              <a:buChar char=""/>
              <a:tabLst>
                <a:tab pos="469900" algn="l"/>
              </a:tabLst>
            </a:pPr>
            <a:r>
              <a:rPr dirty="0" sz="2400" spc="35">
                <a:latin typeface="华文新魏"/>
                <a:cs typeface="华文新魏"/>
              </a:rPr>
              <a:t>金属</a:t>
            </a:r>
            <a:r>
              <a:rPr dirty="0" sz="2400" spc="40">
                <a:latin typeface="华文新魏"/>
                <a:cs typeface="华文新魏"/>
              </a:rPr>
              <a:t>-</a:t>
            </a:r>
            <a:r>
              <a:rPr dirty="0" sz="2400" spc="30">
                <a:latin typeface="华文新魏"/>
                <a:cs typeface="华文新魏"/>
              </a:rPr>
              <a:t>介</a:t>
            </a:r>
            <a:r>
              <a:rPr dirty="0" sz="2400" spc="20">
                <a:latin typeface="华文新魏"/>
                <a:cs typeface="华文新魏"/>
              </a:rPr>
              <a:t>质</a:t>
            </a:r>
            <a:r>
              <a:rPr dirty="0" sz="2400" spc="30">
                <a:latin typeface="华文新魏"/>
                <a:cs typeface="华文新魏"/>
              </a:rPr>
              <a:t>复合超材</a:t>
            </a:r>
            <a:r>
              <a:rPr dirty="0" sz="2400" spc="20">
                <a:latin typeface="华文新魏"/>
                <a:cs typeface="华文新魏"/>
              </a:rPr>
              <a:t>料</a:t>
            </a:r>
            <a:r>
              <a:rPr dirty="0" sz="2400" spc="30">
                <a:latin typeface="华文新魏"/>
                <a:cs typeface="华文新魏"/>
              </a:rPr>
              <a:t>：通过</a:t>
            </a:r>
            <a:r>
              <a:rPr dirty="0" sz="2400">
                <a:latin typeface="华文新魏"/>
                <a:cs typeface="华文新魏"/>
              </a:rPr>
              <a:t>将 </a:t>
            </a:r>
            <a:r>
              <a:rPr dirty="0" sz="2400" spc="175">
                <a:latin typeface="华文新魏"/>
                <a:cs typeface="华文新魏"/>
              </a:rPr>
              <a:t>金属结</a:t>
            </a:r>
            <a:r>
              <a:rPr dirty="0" sz="2400" spc="185">
                <a:latin typeface="华文新魏"/>
                <a:cs typeface="华文新魏"/>
              </a:rPr>
              <a:t>构</a:t>
            </a:r>
            <a:r>
              <a:rPr dirty="0" sz="2400" spc="175">
                <a:latin typeface="华文新魏"/>
                <a:cs typeface="华文新魏"/>
              </a:rPr>
              <a:t>附着在</a:t>
            </a:r>
            <a:r>
              <a:rPr dirty="0" sz="2400" spc="185">
                <a:latin typeface="华文新魏"/>
                <a:cs typeface="华文新魏"/>
              </a:rPr>
              <a:t>介</a:t>
            </a:r>
            <a:r>
              <a:rPr dirty="0" sz="2400" spc="175">
                <a:latin typeface="华文新魏"/>
                <a:cs typeface="华文新魏"/>
              </a:rPr>
              <a:t>质上实</a:t>
            </a:r>
            <a:r>
              <a:rPr dirty="0" sz="2400" spc="220">
                <a:latin typeface="华文新魏"/>
                <a:cs typeface="华文新魏"/>
              </a:rPr>
              <a:t>现</a:t>
            </a:r>
            <a:r>
              <a:rPr dirty="0" sz="2400" spc="180">
                <a:latin typeface="华文新魏"/>
                <a:cs typeface="华文新魏"/>
              </a:rPr>
              <a:t>，</a:t>
            </a:r>
            <a:r>
              <a:rPr dirty="0" sz="2400">
                <a:solidFill>
                  <a:srgbClr val="FF0000"/>
                </a:solidFill>
                <a:latin typeface="华文新魏"/>
                <a:cs typeface="华文新魏"/>
              </a:rPr>
              <a:t>受 </a:t>
            </a:r>
            <a:r>
              <a:rPr dirty="0" sz="2400" spc="114">
                <a:solidFill>
                  <a:srgbClr val="FF0000"/>
                </a:solidFill>
                <a:latin typeface="华文新魏"/>
                <a:cs typeface="华文新魏"/>
              </a:rPr>
              <a:t>介质影</a:t>
            </a:r>
            <a:r>
              <a:rPr dirty="0" sz="2400" spc="105">
                <a:solidFill>
                  <a:srgbClr val="FF0000"/>
                </a:solidFill>
                <a:latin typeface="华文新魏"/>
                <a:cs typeface="华文新魏"/>
              </a:rPr>
              <a:t>响</a:t>
            </a:r>
            <a:r>
              <a:rPr dirty="0" sz="2400" spc="114">
                <a:solidFill>
                  <a:srgbClr val="FF0000"/>
                </a:solidFill>
                <a:latin typeface="华文新魏"/>
                <a:cs typeface="华文新魏"/>
              </a:rPr>
              <a:t>的金属</a:t>
            </a:r>
            <a:r>
              <a:rPr dirty="0" sz="2400" spc="105">
                <a:solidFill>
                  <a:srgbClr val="FF0000"/>
                </a:solidFill>
                <a:latin typeface="华文新魏"/>
                <a:cs typeface="华文新魏"/>
              </a:rPr>
              <a:t>结</a:t>
            </a:r>
            <a:r>
              <a:rPr dirty="0" sz="2400" spc="114">
                <a:solidFill>
                  <a:srgbClr val="FF0000"/>
                </a:solidFill>
                <a:latin typeface="华文新魏"/>
                <a:cs typeface="华文新魏"/>
              </a:rPr>
              <a:t>构谐</a:t>
            </a:r>
            <a:r>
              <a:rPr dirty="0" sz="2400" spc="145">
                <a:solidFill>
                  <a:srgbClr val="FF0000"/>
                </a:solidFill>
                <a:latin typeface="华文新魏"/>
                <a:cs typeface="华文新魏"/>
              </a:rPr>
              <a:t>振</a:t>
            </a:r>
            <a:r>
              <a:rPr dirty="0" sz="2400" spc="105">
                <a:latin typeface="华文新魏"/>
                <a:cs typeface="华文新魏"/>
              </a:rPr>
              <a:t>。</a:t>
            </a:r>
            <a:r>
              <a:rPr dirty="0" sz="2400" spc="120">
                <a:latin typeface="华文新魏"/>
                <a:cs typeface="华文新魏"/>
              </a:rPr>
              <a:t>金属</a:t>
            </a:r>
            <a:r>
              <a:rPr dirty="0" sz="2400">
                <a:latin typeface="华文新魏"/>
                <a:cs typeface="华文新魏"/>
              </a:rPr>
              <a:t>-  </a:t>
            </a:r>
            <a:r>
              <a:rPr dirty="0" sz="2400" spc="175">
                <a:latin typeface="华文新魏"/>
                <a:cs typeface="华文新魏"/>
              </a:rPr>
              <a:t>介质复</a:t>
            </a:r>
            <a:r>
              <a:rPr dirty="0" sz="2400" spc="185">
                <a:latin typeface="华文新魏"/>
                <a:cs typeface="华文新魏"/>
              </a:rPr>
              <a:t>合</a:t>
            </a:r>
            <a:r>
              <a:rPr dirty="0" sz="2400" spc="175">
                <a:latin typeface="华文新魏"/>
                <a:cs typeface="华文新魏"/>
              </a:rPr>
              <a:t>超材料</a:t>
            </a:r>
            <a:r>
              <a:rPr dirty="0" sz="2400" spc="185">
                <a:latin typeface="华文新魏"/>
                <a:cs typeface="华文新魏"/>
              </a:rPr>
              <a:t>形</a:t>
            </a:r>
            <a:r>
              <a:rPr dirty="0" sz="2400" spc="175">
                <a:latin typeface="华文新魏"/>
                <a:cs typeface="华文新魏"/>
              </a:rPr>
              <a:t>式灵</a:t>
            </a:r>
            <a:r>
              <a:rPr dirty="0" sz="2400" spc="200">
                <a:latin typeface="华文新魏"/>
                <a:cs typeface="华文新魏"/>
              </a:rPr>
              <a:t>活</a:t>
            </a:r>
            <a:r>
              <a:rPr dirty="0" sz="2400" spc="185">
                <a:latin typeface="华文新魏"/>
                <a:cs typeface="华文新魏"/>
              </a:rPr>
              <a:t>，</a:t>
            </a:r>
            <a:r>
              <a:rPr dirty="0" sz="2400" spc="175">
                <a:latin typeface="华文新魏"/>
                <a:cs typeface="华文新魏"/>
              </a:rPr>
              <a:t>设计 </a:t>
            </a:r>
            <a:r>
              <a:rPr dirty="0" sz="2400">
                <a:latin typeface="华文新魏"/>
                <a:cs typeface="华文新魏"/>
              </a:rPr>
              <a:t>自由度最大，加工工艺最简单。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45658" y="3205429"/>
            <a:ext cx="1168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宋体"/>
                <a:cs typeface="宋体"/>
              </a:rPr>
              <a:t>金属超材料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3083" y="3205429"/>
            <a:ext cx="13970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宋体"/>
                <a:cs typeface="宋体"/>
              </a:rPr>
              <a:t>全介质超材料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3954" y="5727293"/>
            <a:ext cx="2159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宋体"/>
                <a:cs typeface="宋体"/>
              </a:rPr>
              <a:t>金属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>
                <a:latin typeface="宋体"/>
                <a:cs typeface="宋体"/>
              </a:rPr>
              <a:t>介质复合超材料</a:t>
            </a:r>
            <a:endParaRPr sz="1800">
              <a:latin typeface="宋体"/>
              <a:cs typeface="宋体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8654" y="1264919"/>
            <a:ext cx="1268845" cy="173528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6119" y="1289303"/>
            <a:ext cx="1490472" cy="160324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8740" y="3838955"/>
            <a:ext cx="2089404" cy="157886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5492" y="3822193"/>
            <a:ext cx="1425786" cy="161391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74065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33971"/>
            <a:ext cx="9145905" cy="224154"/>
            <a:chOff x="0" y="6633971"/>
            <a:chExt cx="9145905" cy="224154"/>
          </a:xfrm>
        </p:grpSpPr>
        <p:sp>
          <p:nvSpPr>
            <p:cNvPr id="3" name="object 3"/>
            <p:cNvSpPr/>
            <p:nvPr/>
          </p:nvSpPr>
          <p:spPr>
            <a:xfrm>
              <a:off x="0" y="6633971"/>
              <a:ext cx="4898390" cy="224154"/>
            </a:xfrm>
            <a:custGeom>
              <a:avLst/>
              <a:gdLst/>
              <a:ahLst/>
              <a:cxnLst/>
              <a:rect l="l" t="t" r="r" b="b"/>
              <a:pathLst>
                <a:path w="4898390" h="224154">
                  <a:moveTo>
                    <a:pt x="4680077" y="0"/>
                  </a:moveTo>
                  <a:lnTo>
                    <a:pt x="0" y="0"/>
                  </a:lnTo>
                  <a:lnTo>
                    <a:pt x="0" y="224027"/>
                  </a:lnTo>
                  <a:lnTo>
                    <a:pt x="4898136" y="224027"/>
                  </a:lnTo>
                  <a:lnTo>
                    <a:pt x="4898136" y="188042"/>
                  </a:lnTo>
                  <a:lnTo>
                    <a:pt x="4572762" y="188042"/>
                  </a:lnTo>
                  <a:lnTo>
                    <a:pt x="468007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821423"/>
              <a:ext cx="9144000" cy="36830"/>
            </a:xfrm>
            <a:custGeom>
              <a:avLst/>
              <a:gdLst/>
              <a:ahLst/>
              <a:cxnLst/>
              <a:rect l="l" t="t" r="r" b="b"/>
              <a:pathLst>
                <a:path w="9144000" h="36829">
                  <a:moveTo>
                    <a:pt x="9144000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9144000" y="365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88508" y="6633971"/>
              <a:ext cx="3557270" cy="187960"/>
            </a:xfrm>
            <a:custGeom>
              <a:avLst/>
              <a:gdLst/>
              <a:ahLst/>
              <a:cxnLst/>
              <a:rect l="l" t="t" r="r" b="b"/>
              <a:pathLst>
                <a:path w="3557270" h="187959">
                  <a:moveTo>
                    <a:pt x="103758" y="0"/>
                  </a:moveTo>
                  <a:lnTo>
                    <a:pt x="0" y="187451"/>
                  </a:lnTo>
                  <a:lnTo>
                    <a:pt x="3557016" y="187451"/>
                  </a:lnTo>
                  <a:lnTo>
                    <a:pt x="3555872" y="5092"/>
                  </a:lnTo>
                  <a:lnTo>
                    <a:pt x="103758" y="0"/>
                  </a:lnTo>
                  <a:close/>
                </a:path>
              </a:pathLst>
            </a:custGeom>
            <a:solidFill>
              <a:srgbClr val="0046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67428" y="6633971"/>
              <a:ext cx="1270000" cy="187960"/>
            </a:xfrm>
            <a:custGeom>
              <a:avLst/>
              <a:gdLst/>
              <a:ahLst/>
              <a:cxnLst/>
              <a:rect l="l" t="t" r="r" b="b"/>
              <a:pathLst>
                <a:path w="1270000" h="187959">
                  <a:moveTo>
                    <a:pt x="1269492" y="0"/>
                  </a:moveTo>
                  <a:lnTo>
                    <a:pt x="137922" y="0"/>
                  </a:lnTo>
                  <a:lnTo>
                    <a:pt x="0" y="187451"/>
                  </a:lnTo>
                  <a:lnTo>
                    <a:pt x="1131570" y="187451"/>
                  </a:lnTo>
                  <a:lnTo>
                    <a:pt x="1269492" y="0"/>
                  </a:lnTo>
                  <a:close/>
                </a:path>
              </a:pathLst>
            </a:custGeom>
            <a:solidFill>
              <a:srgbClr val="0D71B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245109" y="1478025"/>
            <a:ext cx="2457450" cy="1170940"/>
            <a:chOff x="245109" y="1478025"/>
            <a:chExt cx="2457450" cy="1170940"/>
          </a:xfrm>
        </p:grpSpPr>
        <p:sp>
          <p:nvSpPr>
            <p:cNvPr id="8" name="object 8"/>
            <p:cNvSpPr/>
            <p:nvPr/>
          </p:nvSpPr>
          <p:spPr>
            <a:xfrm>
              <a:off x="251459" y="1484375"/>
              <a:ext cx="2444750" cy="1158240"/>
            </a:xfrm>
            <a:custGeom>
              <a:avLst/>
              <a:gdLst/>
              <a:ahLst/>
              <a:cxnLst/>
              <a:rect l="l" t="t" r="r" b="b"/>
              <a:pathLst>
                <a:path w="2444750" h="1158239">
                  <a:moveTo>
                    <a:pt x="2444496" y="0"/>
                  </a:moveTo>
                  <a:lnTo>
                    <a:pt x="0" y="0"/>
                  </a:lnTo>
                  <a:lnTo>
                    <a:pt x="0" y="999744"/>
                  </a:lnTo>
                  <a:lnTo>
                    <a:pt x="1425956" y="999744"/>
                  </a:lnTo>
                  <a:lnTo>
                    <a:pt x="1229487" y="1157732"/>
                  </a:lnTo>
                  <a:lnTo>
                    <a:pt x="2037079" y="999744"/>
                  </a:lnTo>
                  <a:lnTo>
                    <a:pt x="2444496" y="999744"/>
                  </a:lnTo>
                  <a:lnTo>
                    <a:pt x="2444496" y="0"/>
                  </a:lnTo>
                  <a:close/>
                </a:path>
              </a:pathLst>
            </a:custGeom>
            <a:solidFill>
              <a:srgbClr val="ECF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1459" y="1484375"/>
              <a:ext cx="2444750" cy="1158240"/>
            </a:xfrm>
            <a:custGeom>
              <a:avLst/>
              <a:gdLst/>
              <a:ahLst/>
              <a:cxnLst/>
              <a:rect l="l" t="t" r="r" b="b"/>
              <a:pathLst>
                <a:path w="2444750" h="1158239">
                  <a:moveTo>
                    <a:pt x="0" y="0"/>
                  </a:moveTo>
                  <a:lnTo>
                    <a:pt x="1425956" y="0"/>
                  </a:lnTo>
                  <a:lnTo>
                    <a:pt x="2037079" y="0"/>
                  </a:lnTo>
                  <a:lnTo>
                    <a:pt x="2444496" y="0"/>
                  </a:lnTo>
                  <a:lnTo>
                    <a:pt x="2444496" y="583184"/>
                  </a:lnTo>
                  <a:lnTo>
                    <a:pt x="2444496" y="833120"/>
                  </a:lnTo>
                  <a:lnTo>
                    <a:pt x="2444496" y="999744"/>
                  </a:lnTo>
                  <a:lnTo>
                    <a:pt x="2037079" y="999744"/>
                  </a:lnTo>
                  <a:lnTo>
                    <a:pt x="1229487" y="1157732"/>
                  </a:lnTo>
                  <a:lnTo>
                    <a:pt x="1425956" y="999744"/>
                  </a:lnTo>
                  <a:lnTo>
                    <a:pt x="0" y="999744"/>
                  </a:lnTo>
                  <a:lnTo>
                    <a:pt x="0" y="833120"/>
                  </a:lnTo>
                  <a:lnTo>
                    <a:pt x="0" y="58318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74395" y="1565249"/>
            <a:ext cx="2197735" cy="7874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全介质超材料</a:t>
            </a:r>
            <a:endParaRPr sz="20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solidFill>
                  <a:srgbClr val="0033CC"/>
                </a:solidFill>
                <a:latin typeface="微软雅黑"/>
                <a:cs typeface="微软雅黑"/>
              </a:rPr>
              <a:t>陶瓷基,</a:t>
            </a:r>
            <a:r>
              <a:rPr dirty="0" sz="2000" spc="-60">
                <a:solidFill>
                  <a:srgbClr val="0033CC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0033CC"/>
                </a:solidFill>
                <a:latin typeface="微软雅黑"/>
                <a:cs typeface="微软雅黑"/>
              </a:rPr>
              <a:t>碳基超材料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37433" y="1551177"/>
            <a:ext cx="3326129" cy="1114425"/>
            <a:chOff x="2837433" y="1551177"/>
            <a:chExt cx="3326129" cy="1114425"/>
          </a:xfrm>
        </p:grpSpPr>
        <p:sp>
          <p:nvSpPr>
            <p:cNvPr id="12" name="object 12"/>
            <p:cNvSpPr/>
            <p:nvPr/>
          </p:nvSpPr>
          <p:spPr>
            <a:xfrm>
              <a:off x="2843783" y="1557527"/>
              <a:ext cx="3313429" cy="1101725"/>
            </a:xfrm>
            <a:custGeom>
              <a:avLst/>
              <a:gdLst/>
              <a:ahLst/>
              <a:cxnLst/>
              <a:rect l="l" t="t" r="r" b="b"/>
              <a:pathLst>
                <a:path w="3313429" h="1101725">
                  <a:moveTo>
                    <a:pt x="3313176" y="0"/>
                  </a:moveTo>
                  <a:lnTo>
                    <a:pt x="0" y="0"/>
                  </a:lnTo>
                  <a:lnTo>
                    <a:pt x="0" y="950976"/>
                  </a:lnTo>
                  <a:lnTo>
                    <a:pt x="1932686" y="950976"/>
                  </a:lnTo>
                  <a:lnTo>
                    <a:pt x="1666494" y="1101217"/>
                  </a:lnTo>
                  <a:lnTo>
                    <a:pt x="2760980" y="950976"/>
                  </a:lnTo>
                  <a:lnTo>
                    <a:pt x="3313176" y="950976"/>
                  </a:lnTo>
                  <a:lnTo>
                    <a:pt x="3313176" y="0"/>
                  </a:lnTo>
                  <a:close/>
                </a:path>
              </a:pathLst>
            </a:custGeom>
            <a:solidFill>
              <a:srgbClr val="ECF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43783" y="1557527"/>
              <a:ext cx="3313429" cy="1101725"/>
            </a:xfrm>
            <a:custGeom>
              <a:avLst/>
              <a:gdLst/>
              <a:ahLst/>
              <a:cxnLst/>
              <a:rect l="l" t="t" r="r" b="b"/>
              <a:pathLst>
                <a:path w="3313429" h="1101725">
                  <a:moveTo>
                    <a:pt x="0" y="0"/>
                  </a:moveTo>
                  <a:lnTo>
                    <a:pt x="1932686" y="0"/>
                  </a:lnTo>
                  <a:lnTo>
                    <a:pt x="2760980" y="0"/>
                  </a:lnTo>
                  <a:lnTo>
                    <a:pt x="3313176" y="0"/>
                  </a:lnTo>
                  <a:lnTo>
                    <a:pt x="3313176" y="554736"/>
                  </a:lnTo>
                  <a:lnTo>
                    <a:pt x="3313176" y="792480"/>
                  </a:lnTo>
                  <a:lnTo>
                    <a:pt x="3313176" y="950976"/>
                  </a:lnTo>
                  <a:lnTo>
                    <a:pt x="2760980" y="950976"/>
                  </a:lnTo>
                  <a:lnTo>
                    <a:pt x="1666494" y="1101217"/>
                  </a:lnTo>
                  <a:lnTo>
                    <a:pt x="1932686" y="950976"/>
                  </a:lnTo>
                  <a:lnTo>
                    <a:pt x="0" y="950976"/>
                  </a:lnTo>
                  <a:lnTo>
                    <a:pt x="0" y="792480"/>
                  </a:lnTo>
                  <a:lnTo>
                    <a:pt x="0" y="55473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596766" y="1498168"/>
            <a:ext cx="18072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等效媒质超材料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2114" y="1804263"/>
            <a:ext cx="309689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21130" marR="5080" indent="-1408430">
              <a:lnSpc>
                <a:spcPct val="125000"/>
              </a:lnSpc>
              <a:spcBef>
                <a:spcPts val="100"/>
              </a:spcBef>
            </a:pPr>
            <a:r>
              <a:rPr dirty="0" sz="2000">
                <a:solidFill>
                  <a:srgbClr val="0033CC"/>
                </a:solidFill>
                <a:latin typeface="微软雅黑"/>
                <a:cs typeface="微软雅黑"/>
              </a:rPr>
              <a:t>有序,</a:t>
            </a:r>
            <a:r>
              <a:rPr dirty="0" sz="2000" spc="-40">
                <a:solidFill>
                  <a:srgbClr val="0033CC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0033CC"/>
                </a:solidFill>
                <a:latin typeface="微软雅黑"/>
                <a:cs typeface="微软雅黑"/>
              </a:rPr>
              <a:t>无序,</a:t>
            </a:r>
            <a:r>
              <a:rPr dirty="0" sz="2000" spc="-35">
                <a:solidFill>
                  <a:srgbClr val="0033CC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0033CC"/>
                </a:solidFill>
                <a:latin typeface="微软雅黑"/>
                <a:cs typeface="微软雅黑"/>
              </a:rPr>
              <a:t>介质金属混合结 构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41694" y="1551177"/>
            <a:ext cx="2708910" cy="1169035"/>
            <a:chOff x="6441694" y="1551177"/>
            <a:chExt cx="2708910" cy="1169035"/>
          </a:xfrm>
        </p:grpSpPr>
        <p:sp>
          <p:nvSpPr>
            <p:cNvPr id="17" name="object 17"/>
            <p:cNvSpPr/>
            <p:nvPr/>
          </p:nvSpPr>
          <p:spPr>
            <a:xfrm>
              <a:off x="6448044" y="1557527"/>
              <a:ext cx="2696210" cy="1156335"/>
            </a:xfrm>
            <a:custGeom>
              <a:avLst/>
              <a:gdLst/>
              <a:ahLst/>
              <a:cxnLst/>
              <a:rect l="l" t="t" r="r" b="b"/>
              <a:pathLst>
                <a:path w="2696209" h="1156335">
                  <a:moveTo>
                    <a:pt x="2250439" y="998220"/>
                  </a:moveTo>
                  <a:lnTo>
                    <a:pt x="1575307" y="998220"/>
                  </a:lnTo>
                  <a:lnTo>
                    <a:pt x="1358264" y="1155954"/>
                  </a:lnTo>
                  <a:lnTo>
                    <a:pt x="2250439" y="998220"/>
                  </a:lnTo>
                  <a:close/>
                </a:path>
                <a:path w="2696209" h="1156335">
                  <a:moveTo>
                    <a:pt x="2695955" y="0"/>
                  </a:moveTo>
                  <a:lnTo>
                    <a:pt x="0" y="0"/>
                  </a:lnTo>
                  <a:lnTo>
                    <a:pt x="0" y="998220"/>
                  </a:lnTo>
                  <a:lnTo>
                    <a:pt x="2695955" y="998220"/>
                  </a:lnTo>
                  <a:lnTo>
                    <a:pt x="2695955" y="0"/>
                  </a:lnTo>
                  <a:close/>
                </a:path>
              </a:pathLst>
            </a:custGeom>
            <a:solidFill>
              <a:srgbClr val="ECF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448044" y="1557527"/>
              <a:ext cx="2696210" cy="1156335"/>
            </a:xfrm>
            <a:custGeom>
              <a:avLst/>
              <a:gdLst/>
              <a:ahLst/>
              <a:cxnLst/>
              <a:rect l="l" t="t" r="r" b="b"/>
              <a:pathLst>
                <a:path w="2696209" h="1156335">
                  <a:moveTo>
                    <a:pt x="0" y="0"/>
                  </a:moveTo>
                  <a:lnTo>
                    <a:pt x="1575307" y="0"/>
                  </a:lnTo>
                  <a:lnTo>
                    <a:pt x="2250439" y="0"/>
                  </a:lnTo>
                  <a:lnTo>
                    <a:pt x="2695955" y="0"/>
                  </a:lnTo>
                </a:path>
                <a:path w="2696209" h="1156335">
                  <a:moveTo>
                    <a:pt x="2695955" y="998220"/>
                  </a:moveTo>
                  <a:lnTo>
                    <a:pt x="2250439" y="998220"/>
                  </a:lnTo>
                  <a:lnTo>
                    <a:pt x="1358264" y="1155954"/>
                  </a:lnTo>
                  <a:lnTo>
                    <a:pt x="1575307" y="998220"/>
                  </a:lnTo>
                  <a:lnTo>
                    <a:pt x="0" y="998220"/>
                  </a:lnTo>
                  <a:lnTo>
                    <a:pt x="0" y="831850"/>
                  </a:lnTo>
                  <a:lnTo>
                    <a:pt x="0" y="582295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632575" y="1447012"/>
            <a:ext cx="2332990" cy="11684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700"/>
              </a:spcBef>
            </a:pP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有源可调超材料</a:t>
            </a:r>
            <a:endParaRPr sz="2000">
              <a:latin typeface="微软雅黑"/>
              <a:cs typeface="微软雅黑"/>
            </a:endParaRPr>
          </a:p>
          <a:p>
            <a:pPr algn="ctr" marL="12700" marR="5080">
              <a:lnSpc>
                <a:spcPct val="125000"/>
              </a:lnSpc>
            </a:pPr>
            <a:r>
              <a:rPr dirty="0" sz="2000">
                <a:solidFill>
                  <a:srgbClr val="0033CC"/>
                </a:solidFill>
                <a:latin typeface="微软雅黑"/>
                <a:cs typeface="微软雅黑"/>
              </a:rPr>
              <a:t>压电,</a:t>
            </a:r>
            <a:r>
              <a:rPr dirty="0" sz="2000" spc="-45">
                <a:solidFill>
                  <a:srgbClr val="0033CC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0033CC"/>
                </a:solidFill>
                <a:latin typeface="微软雅黑"/>
                <a:cs typeface="微软雅黑"/>
              </a:rPr>
              <a:t>水</a:t>
            </a:r>
            <a:r>
              <a:rPr dirty="0" sz="2000" spc="-5">
                <a:solidFill>
                  <a:srgbClr val="0033CC"/>
                </a:solidFill>
                <a:latin typeface="微软雅黑"/>
                <a:cs typeface="微软雅黑"/>
              </a:rPr>
              <a:t>基</a:t>
            </a:r>
            <a:r>
              <a:rPr dirty="0" sz="2000">
                <a:solidFill>
                  <a:srgbClr val="0033CC"/>
                </a:solidFill>
                <a:latin typeface="微软雅黑"/>
                <a:cs typeface="微软雅黑"/>
              </a:rPr>
              <a:t>,</a:t>
            </a:r>
            <a:r>
              <a:rPr dirty="0" sz="2000" spc="-40">
                <a:solidFill>
                  <a:srgbClr val="0033CC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0033CC"/>
                </a:solidFill>
                <a:latin typeface="微软雅黑"/>
                <a:cs typeface="微软雅黑"/>
              </a:rPr>
              <a:t>二极管加 载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7639" y="3776471"/>
            <a:ext cx="2470785" cy="942340"/>
            <a:chOff x="167639" y="3776471"/>
            <a:chExt cx="2470785" cy="94234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1" y="3788663"/>
              <a:ext cx="2446020" cy="9174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3735" y="3782567"/>
              <a:ext cx="2458720" cy="929640"/>
            </a:xfrm>
            <a:custGeom>
              <a:avLst/>
              <a:gdLst/>
              <a:ahLst/>
              <a:cxnLst/>
              <a:rect l="l" t="t" r="r" b="b"/>
              <a:pathLst>
                <a:path w="2458720" h="929639">
                  <a:moveTo>
                    <a:pt x="0" y="929640"/>
                  </a:moveTo>
                  <a:lnTo>
                    <a:pt x="2458212" y="929640"/>
                  </a:lnTo>
                  <a:lnTo>
                    <a:pt x="2458212" y="0"/>
                  </a:lnTo>
                  <a:lnTo>
                    <a:pt x="0" y="0"/>
                  </a:lnTo>
                  <a:lnTo>
                    <a:pt x="0" y="929640"/>
                  </a:lnTo>
                  <a:close/>
                </a:path>
              </a:pathLst>
            </a:custGeom>
            <a:ln w="12192">
              <a:solidFill>
                <a:srgbClr val="31578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312420" y="5001767"/>
            <a:ext cx="2470785" cy="1176655"/>
            <a:chOff x="312420" y="5001767"/>
            <a:chExt cx="2470785" cy="117665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612" y="5013959"/>
              <a:ext cx="2446020" cy="11521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18516" y="5007863"/>
              <a:ext cx="2458720" cy="1164590"/>
            </a:xfrm>
            <a:custGeom>
              <a:avLst/>
              <a:gdLst/>
              <a:ahLst/>
              <a:cxnLst/>
              <a:rect l="l" t="t" r="r" b="b"/>
              <a:pathLst>
                <a:path w="2458720" h="1164589">
                  <a:moveTo>
                    <a:pt x="0" y="1164336"/>
                  </a:moveTo>
                  <a:lnTo>
                    <a:pt x="2458212" y="1164336"/>
                  </a:lnTo>
                  <a:lnTo>
                    <a:pt x="2458212" y="0"/>
                  </a:lnTo>
                  <a:lnTo>
                    <a:pt x="0" y="0"/>
                  </a:lnTo>
                  <a:lnTo>
                    <a:pt x="0" y="1164336"/>
                  </a:lnTo>
                  <a:close/>
                </a:path>
              </a:pathLst>
            </a:custGeom>
            <a:ln w="12192">
              <a:solidFill>
                <a:srgbClr val="31578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58667" y="3933444"/>
            <a:ext cx="1482852" cy="94488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408" y="3933444"/>
            <a:ext cx="1557527" cy="970788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67639" y="975360"/>
            <a:ext cx="8978265" cy="3682365"/>
            <a:chOff x="167639" y="975360"/>
            <a:chExt cx="8978265" cy="3682365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831" y="2636520"/>
              <a:ext cx="2446020" cy="99517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3735" y="2630424"/>
              <a:ext cx="2458720" cy="1007744"/>
            </a:xfrm>
            <a:custGeom>
              <a:avLst/>
              <a:gdLst/>
              <a:ahLst/>
              <a:cxnLst/>
              <a:rect l="l" t="t" r="r" b="b"/>
              <a:pathLst>
                <a:path w="2458720" h="1007745">
                  <a:moveTo>
                    <a:pt x="0" y="1007363"/>
                  </a:moveTo>
                  <a:lnTo>
                    <a:pt x="2458212" y="1007363"/>
                  </a:lnTo>
                  <a:lnTo>
                    <a:pt x="2458212" y="0"/>
                  </a:lnTo>
                  <a:lnTo>
                    <a:pt x="0" y="0"/>
                  </a:lnTo>
                  <a:lnTo>
                    <a:pt x="0" y="1007363"/>
                  </a:lnTo>
                  <a:close/>
                </a:path>
              </a:pathLst>
            </a:custGeom>
            <a:ln w="12192">
              <a:solidFill>
                <a:srgbClr val="31578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7039" y="2636520"/>
              <a:ext cx="1729739" cy="9494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0036" y="2636520"/>
              <a:ext cx="1557527" cy="9525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2804" y="2708148"/>
              <a:ext cx="2700528" cy="193700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426707" y="2702052"/>
              <a:ext cx="2712720" cy="1949450"/>
            </a:xfrm>
            <a:custGeom>
              <a:avLst/>
              <a:gdLst/>
              <a:ahLst/>
              <a:cxnLst/>
              <a:rect l="l" t="t" r="r" b="b"/>
              <a:pathLst>
                <a:path w="2712720" h="1949450">
                  <a:moveTo>
                    <a:pt x="0" y="1949196"/>
                  </a:moveTo>
                  <a:lnTo>
                    <a:pt x="2712719" y="1949196"/>
                  </a:lnTo>
                  <a:lnTo>
                    <a:pt x="2712719" y="0"/>
                  </a:lnTo>
                  <a:lnTo>
                    <a:pt x="0" y="0"/>
                  </a:lnTo>
                  <a:lnTo>
                    <a:pt x="0" y="1949196"/>
                  </a:lnTo>
                  <a:close/>
                </a:path>
              </a:pathLst>
            </a:custGeom>
            <a:ln w="12191">
              <a:solidFill>
                <a:srgbClr val="31578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76756" y="981456"/>
              <a:ext cx="3816350" cy="751840"/>
            </a:xfrm>
            <a:custGeom>
              <a:avLst/>
              <a:gdLst/>
              <a:ahLst/>
              <a:cxnLst/>
              <a:rect l="l" t="t" r="r" b="b"/>
              <a:pathLst>
                <a:path w="3816350" h="751839">
                  <a:moveTo>
                    <a:pt x="3816096" y="0"/>
                  </a:moveTo>
                  <a:lnTo>
                    <a:pt x="0" y="0"/>
                  </a:lnTo>
                  <a:lnTo>
                    <a:pt x="0" y="649224"/>
                  </a:lnTo>
                  <a:lnTo>
                    <a:pt x="2226056" y="649224"/>
                  </a:lnTo>
                  <a:lnTo>
                    <a:pt x="1919478" y="751840"/>
                  </a:lnTo>
                  <a:lnTo>
                    <a:pt x="3180080" y="649224"/>
                  </a:lnTo>
                  <a:lnTo>
                    <a:pt x="3816096" y="649224"/>
                  </a:lnTo>
                  <a:lnTo>
                    <a:pt x="3816096" y="0"/>
                  </a:lnTo>
                  <a:close/>
                </a:path>
              </a:pathLst>
            </a:custGeom>
            <a:solidFill>
              <a:srgbClr val="ECF8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76756" y="981456"/>
              <a:ext cx="3816350" cy="751840"/>
            </a:xfrm>
            <a:custGeom>
              <a:avLst/>
              <a:gdLst/>
              <a:ahLst/>
              <a:cxnLst/>
              <a:rect l="l" t="t" r="r" b="b"/>
              <a:pathLst>
                <a:path w="3816350" h="751839">
                  <a:moveTo>
                    <a:pt x="0" y="0"/>
                  </a:moveTo>
                  <a:lnTo>
                    <a:pt x="2226056" y="0"/>
                  </a:lnTo>
                  <a:lnTo>
                    <a:pt x="3180080" y="0"/>
                  </a:lnTo>
                  <a:lnTo>
                    <a:pt x="3816096" y="0"/>
                  </a:lnTo>
                  <a:lnTo>
                    <a:pt x="3816096" y="378714"/>
                  </a:lnTo>
                  <a:lnTo>
                    <a:pt x="3816096" y="541020"/>
                  </a:lnTo>
                  <a:lnTo>
                    <a:pt x="3816096" y="649224"/>
                  </a:lnTo>
                  <a:lnTo>
                    <a:pt x="3180080" y="649224"/>
                  </a:lnTo>
                  <a:lnTo>
                    <a:pt x="1919478" y="751840"/>
                  </a:lnTo>
                  <a:lnTo>
                    <a:pt x="2226056" y="649224"/>
                  </a:lnTo>
                  <a:lnTo>
                    <a:pt x="0" y="649224"/>
                  </a:lnTo>
                  <a:lnTo>
                    <a:pt x="0" y="541020"/>
                  </a:lnTo>
                  <a:lnTo>
                    <a:pt x="0" y="378714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31820" y="5157215"/>
            <a:ext cx="1481328" cy="1011936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5003291" y="5071871"/>
            <a:ext cx="3973195" cy="1097280"/>
            <a:chOff x="5003291" y="5071871"/>
            <a:chExt cx="3973195" cy="109728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3291" y="5157215"/>
              <a:ext cx="1557528" cy="10119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9808" y="5084063"/>
              <a:ext cx="2364358" cy="98298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582155" y="5077967"/>
              <a:ext cx="2388235" cy="995680"/>
            </a:xfrm>
            <a:custGeom>
              <a:avLst/>
              <a:gdLst/>
              <a:ahLst/>
              <a:cxnLst/>
              <a:rect l="l" t="t" r="r" b="b"/>
              <a:pathLst>
                <a:path w="2388234" h="995679">
                  <a:moveTo>
                    <a:pt x="0" y="995171"/>
                  </a:moveTo>
                  <a:lnTo>
                    <a:pt x="2388107" y="995171"/>
                  </a:lnTo>
                  <a:lnTo>
                    <a:pt x="2388107" y="0"/>
                  </a:lnTo>
                  <a:lnTo>
                    <a:pt x="0" y="0"/>
                  </a:lnTo>
                  <a:lnTo>
                    <a:pt x="0" y="995171"/>
                  </a:lnTo>
                  <a:close/>
                </a:path>
              </a:pathLst>
            </a:custGeom>
            <a:ln w="12192">
              <a:solidFill>
                <a:srgbClr val="31578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694814" y="1117472"/>
            <a:ext cx="3378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华文新魏"/>
                <a:cs typeface="华文新魏"/>
              </a:rPr>
              <a:t>各种类型和基材的超材料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29590" y="485013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0472" y="6529527"/>
            <a:ext cx="229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51848E"/>
                </a:solidFill>
                <a:latin typeface="华文新魏"/>
                <a:cs typeface="华文新魏"/>
              </a:rPr>
              <a:t>39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2998" y="6524650"/>
            <a:ext cx="8572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9495" y="2060448"/>
            <a:ext cx="8228330" cy="3724910"/>
          </a:xfrm>
          <a:custGeom>
            <a:avLst/>
            <a:gdLst/>
            <a:ahLst/>
            <a:cxnLst/>
            <a:rect l="l" t="t" r="r" b="b"/>
            <a:pathLst>
              <a:path w="8228330" h="3724910">
                <a:moveTo>
                  <a:pt x="8228076" y="0"/>
                </a:moveTo>
                <a:lnTo>
                  <a:pt x="0" y="0"/>
                </a:lnTo>
                <a:lnTo>
                  <a:pt x="0" y="3724655"/>
                </a:lnTo>
                <a:lnTo>
                  <a:pt x="8228076" y="3724655"/>
                </a:lnTo>
                <a:lnTo>
                  <a:pt x="8228076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411480" y="1199133"/>
            <a:ext cx="8321040" cy="661670"/>
            <a:chOff x="411480" y="1199133"/>
            <a:chExt cx="8321040" cy="661670"/>
          </a:xfrm>
        </p:grpSpPr>
        <p:sp>
          <p:nvSpPr>
            <p:cNvPr id="8" name="object 8"/>
            <p:cNvSpPr/>
            <p:nvPr/>
          </p:nvSpPr>
          <p:spPr>
            <a:xfrm>
              <a:off x="430530" y="1216913"/>
              <a:ext cx="8282940" cy="624840"/>
            </a:xfrm>
            <a:custGeom>
              <a:avLst/>
              <a:gdLst/>
              <a:ahLst/>
              <a:cxnLst/>
              <a:rect l="l" t="t" r="r" b="b"/>
              <a:pathLst>
                <a:path w="8282940" h="624839">
                  <a:moveTo>
                    <a:pt x="8178800" y="0"/>
                  </a:moveTo>
                  <a:lnTo>
                    <a:pt x="104140" y="0"/>
                  </a:lnTo>
                  <a:lnTo>
                    <a:pt x="63602" y="8181"/>
                  </a:lnTo>
                  <a:lnTo>
                    <a:pt x="30500" y="30495"/>
                  </a:lnTo>
                  <a:lnTo>
                    <a:pt x="8183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3" y="561242"/>
                  </a:lnTo>
                  <a:lnTo>
                    <a:pt x="30500" y="594344"/>
                  </a:lnTo>
                  <a:lnTo>
                    <a:pt x="63602" y="616658"/>
                  </a:lnTo>
                  <a:lnTo>
                    <a:pt x="104140" y="624839"/>
                  </a:lnTo>
                  <a:lnTo>
                    <a:pt x="8178800" y="624839"/>
                  </a:lnTo>
                  <a:lnTo>
                    <a:pt x="8219342" y="616658"/>
                  </a:lnTo>
                  <a:lnTo>
                    <a:pt x="8252444" y="594344"/>
                  </a:lnTo>
                  <a:lnTo>
                    <a:pt x="8274758" y="561242"/>
                  </a:lnTo>
                  <a:lnTo>
                    <a:pt x="8282940" y="520700"/>
                  </a:lnTo>
                  <a:lnTo>
                    <a:pt x="8282940" y="104139"/>
                  </a:lnTo>
                  <a:lnTo>
                    <a:pt x="8274758" y="63597"/>
                  </a:lnTo>
                  <a:lnTo>
                    <a:pt x="8252444" y="30495"/>
                  </a:lnTo>
                  <a:lnTo>
                    <a:pt x="8219342" y="8181"/>
                  </a:lnTo>
                  <a:lnTo>
                    <a:pt x="817880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1480" y="1199133"/>
              <a:ext cx="8321040" cy="661670"/>
            </a:xfrm>
            <a:custGeom>
              <a:avLst/>
              <a:gdLst/>
              <a:ahLst/>
              <a:cxnLst/>
              <a:rect l="l" t="t" r="r" b="b"/>
              <a:pathLst>
                <a:path w="8321040" h="661669">
                  <a:moveTo>
                    <a:pt x="8209534" y="0"/>
                  </a:moveTo>
                  <a:lnTo>
                    <a:pt x="109791" y="0"/>
                  </a:lnTo>
                  <a:lnTo>
                    <a:pt x="85750" y="5080"/>
                  </a:lnTo>
                  <a:lnTo>
                    <a:pt x="74371" y="8890"/>
                  </a:lnTo>
                  <a:lnTo>
                    <a:pt x="63779" y="15240"/>
                  </a:lnTo>
                  <a:lnTo>
                    <a:pt x="53530" y="20320"/>
                  </a:lnTo>
                  <a:lnTo>
                    <a:pt x="20561" y="54610"/>
                  </a:lnTo>
                  <a:lnTo>
                    <a:pt x="2298" y="99060"/>
                  </a:lnTo>
                  <a:lnTo>
                    <a:pt x="0" y="121920"/>
                  </a:lnTo>
                  <a:lnTo>
                    <a:pt x="25" y="539750"/>
                  </a:lnTo>
                  <a:lnTo>
                    <a:pt x="10096" y="588010"/>
                  </a:lnTo>
                  <a:lnTo>
                    <a:pt x="36715" y="627380"/>
                  </a:lnTo>
                  <a:lnTo>
                    <a:pt x="76123" y="652780"/>
                  </a:lnTo>
                  <a:lnTo>
                    <a:pt x="111569" y="661670"/>
                  </a:lnTo>
                  <a:lnTo>
                    <a:pt x="8211312" y="661670"/>
                  </a:lnTo>
                  <a:lnTo>
                    <a:pt x="8235442" y="656590"/>
                  </a:lnTo>
                  <a:lnTo>
                    <a:pt x="8246745" y="652780"/>
                  </a:lnTo>
                  <a:lnTo>
                    <a:pt x="8257413" y="646430"/>
                  </a:lnTo>
                  <a:lnTo>
                    <a:pt x="8267446" y="641350"/>
                  </a:lnTo>
                  <a:lnTo>
                    <a:pt x="8269012" y="640080"/>
                  </a:lnTo>
                  <a:lnTo>
                    <a:pt x="123253" y="640080"/>
                  </a:lnTo>
                  <a:lnTo>
                    <a:pt x="102857" y="637540"/>
                  </a:lnTo>
                  <a:lnTo>
                    <a:pt x="66929" y="622300"/>
                  </a:lnTo>
                  <a:lnTo>
                    <a:pt x="34874" y="586740"/>
                  </a:lnTo>
                  <a:lnTo>
                    <a:pt x="23393" y="549910"/>
                  </a:lnTo>
                  <a:lnTo>
                    <a:pt x="22860" y="121920"/>
                  </a:lnTo>
                  <a:lnTo>
                    <a:pt x="23431" y="111760"/>
                  </a:lnTo>
                  <a:lnTo>
                    <a:pt x="35051" y="74930"/>
                  </a:lnTo>
                  <a:lnTo>
                    <a:pt x="59537" y="45720"/>
                  </a:lnTo>
                  <a:lnTo>
                    <a:pt x="93611" y="26670"/>
                  </a:lnTo>
                  <a:lnTo>
                    <a:pt x="113144" y="22860"/>
                  </a:lnTo>
                  <a:lnTo>
                    <a:pt x="8269808" y="22860"/>
                  </a:lnTo>
                  <a:lnTo>
                    <a:pt x="8266049" y="20320"/>
                  </a:lnTo>
                  <a:lnTo>
                    <a:pt x="8255762" y="13970"/>
                  </a:lnTo>
                  <a:lnTo>
                    <a:pt x="8244967" y="8890"/>
                  </a:lnTo>
                  <a:lnTo>
                    <a:pt x="8233537" y="5080"/>
                  </a:lnTo>
                  <a:lnTo>
                    <a:pt x="8221599" y="1270"/>
                  </a:lnTo>
                  <a:lnTo>
                    <a:pt x="8209534" y="0"/>
                  </a:lnTo>
                  <a:close/>
                </a:path>
                <a:path w="8321040" h="661669">
                  <a:moveTo>
                    <a:pt x="8269808" y="22860"/>
                  </a:moveTo>
                  <a:lnTo>
                    <a:pt x="8208391" y="22860"/>
                  </a:lnTo>
                  <a:lnTo>
                    <a:pt x="8218297" y="24130"/>
                  </a:lnTo>
                  <a:lnTo>
                    <a:pt x="8227949" y="26670"/>
                  </a:lnTo>
                  <a:lnTo>
                    <a:pt x="8261731" y="45720"/>
                  </a:lnTo>
                  <a:lnTo>
                    <a:pt x="8290306" y="83820"/>
                  </a:lnTo>
                  <a:lnTo>
                    <a:pt x="8298116" y="121920"/>
                  </a:lnTo>
                  <a:lnTo>
                    <a:pt x="8298180" y="539750"/>
                  </a:lnTo>
                  <a:lnTo>
                    <a:pt x="8297672" y="549910"/>
                  </a:lnTo>
                  <a:lnTo>
                    <a:pt x="8285988" y="586740"/>
                  </a:lnTo>
                  <a:lnTo>
                    <a:pt x="8261477" y="617220"/>
                  </a:lnTo>
                  <a:lnTo>
                    <a:pt x="8227568" y="635000"/>
                  </a:lnTo>
                  <a:lnTo>
                    <a:pt x="8197723" y="640080"/>
                  </a:lnTo>
                  <a:lnTo>
                    <a:pt x="8269012" y="640080"/>
                  </a:lnTo>
                  <a:lnTo>
                    <a:pt x="8300466" y="607060"/>
                  </a:lnTo>
                  <a:lnTo>
                    <a:pt x="8318754" y="562610"/>
                  </a:lnTo>
                  <a:lnTo>
                    <a:pt x="8321040" y="539750"/>
                  </a:lnTo>
                  <a:lnTo>
                    <a:pt x="8321040" y="121920"/>
                  </a:lnTo>
                  <a:lnTo>
                    <a:pt x="8310880" y="73660"/>
                  </a:lnTo>
                  <a:lnTo>
                    <a:pt x="8284337" y="35560"/>
                  </a:lnTo>
                  <a:lnTo>
                    <a:pt x="8275447" y="26670"/>
                  </a:lnTo>
                  <a:lnTo>
                    <a:pt x="8269808" y="22860"/>
                  </a:lnTo>
                  <a:close/>
                </a:path>
                <a:path w="8321040" h="661669">
                  <a:moveTo>
                    <a:pt x="8207883" y="30480"/>
                  </a:moveTo>
                  <a:lnTo>
                    <a:pt x="114261" y="30480"/>
                  </a:lnTo>
                  <a:lnTo>
                    <a:pt x="105143" y="31750"/>
                  </a:lnTo>
                  <a:lnTo>
                    <a:pt x="64706" y="50800"/>
                  </a:lnTo>
                  <a:lnTo>
                    <a:pt x="37973" y="86360"/>
                  </a:lnTo>
                  <a:lnTo>
                    <a:pt x="30479" y="121920"/>
                  </a:lnTo>
                  <a:lnTo>
                    <a:pt x="30524" y="539750"/>
                  </a:lnTo>
                  <a:lnTo>
                    <a:pt x="41376" y="582930"/>
                  </a:lnTo>
                  <a:lnTo>
                    <a:pt x="70878" y="615950"/>
                  </a:lnTo>
                  <a:lnTo>
                    <a:pt x="113195" y="631190"/>
                  </a:lnTo>
                  <a:lnTo>
                    <a:pt x="123253" y="632460"/>
                  </a:lnTo>
                  <a:lnTo>
                    <a:pt x="8197215" y="632460"/>
                  </a:lnTo>
                  <a:lnTo>
                    <a:pt x="8216011" y="629920"/>
                  </a:lnTo>
                  <a:lnTo>
                    <a:pt x="8233537" y="624840"/>
                  </a:lnTo>
                  <a:lnTo>
                    <a:pt x="8236204" y="623570"/>
                  </a:lnTo>
                  <a:lnTo>
                    <a:pt x="113601" y="623570"/>
                  </a:lnTo>
                  <a:lnTo>
                    <a:pt x="105092" y="622300"/>
                  </a:lnTo>
                  <a:lnTo>
                    <a:pt x="68275" y="604520"/>
                  </a:lnTo>
                  <a:lnTo>
                    <a:pt x="62534" y="598170"/>
                  </a:lnTo>
                  <a:lnTo>
                    <a:pt x="56946" y="593090"/>
                  </a:lnTo>
                  <a:lnTo>
                    <a:pt x="52095" y="585470"/>
                  </a:lnTo>
                  <a:lnTo>
                    <a:pt x="47879" y="579120"/>
                  </a:lnTo>
                  <a:lnTo>
                    <a:pt x="44386" y="571500"/>
                  </a:lnTo>
                  <a:lnTo>
                    <a:pt x="38100" y="121920"/>
                  </a:lnTo>
                  <a:lnTo>
                    <a:pt x="38646" y="113030"/>
                  </a:lnTo>
                  <a:lnTo>
                    <a:pt x="53162" y="73660"/>
                  </a:lnTo>
                  <a:lnTo>
                    <a:pt x="63626" y="62230"/>
                  </a:lnTo>
                  <a:lnTo>
                    <a:pt x="69875" y="55880"/>
                  </a:lnTo>
                  <a:lnTo>
                    <a:pt x="76390" y="52070"/>
                  </a:lnTo>
                  <a:lnTo>
                    <a:pt x="83477" y="46990"/>
                  </a:lnTo>
                  <a:lnTo>
                    <a:pt x="90982" y="44450"/>
                  </a:lnTo>
                  <a:lnTo>
                    <a:pt x="98844" y="40640"/>
                  </a:lnTo>
                  <a:lnTo>
                    <a:pt x="115379" y="38100"/>
                  </a:lnTo>
                  <a:lnTo>
                    <a:pt x="8236553" y="38100"/>
                  </a:lnTo>
                  <a:lnTo>
                    <a:pt x="8234553" y="36830"/>
                  </a:lnTo>
                  <a:lnTo>
                    <a:pt x="8226044" y="34290"/>
                  </a:lnTo>
                  <a:lnTo>
                    <a:pt x="8217154" y="31750"/>
                  </a:lnTo>
                  <a:lnTo>
                    <a:pt x="8207883" y="30480"/>
                  </a:lnTo>
                  <a:close/>
                </a:path>
                <a:path w="8321040" h="661669">
                  <a:moveTo>
                    <a:pt x="8236553" y="38100"/>
                  </a:moveTo>
                  <a:lnTo>
                    <a:pt x="8207502" y="38100"/>
                  </a:lnTo>
                  <a:lnTo>
                    <a:pt x="8216011" y="39370"/>
                  </a:lnTo>
                  <a:lnTo>
                    <a:pt x="8224139" y="41910"/>
                  </a:lnTo>
                  <a:lnTo>
                    <a:pt x="8258683" y="63500"/>
                  </a:lnTo>
                  <a:lnTo>
                    <a:pt x="8279384" y="97790"/>
                  </a:lnTo>
                  <a:lnTo>
                    <a:pt x="8282940" y="539750"/>
                  </a:lnTo>
                  <a:lnTo>
                    <a:pt x="8282432" y="548640"/>
                  </a:lnTo>
                  <a:lnTo>
                    <a:pt x="8267954" y="588010"/>
                  </a:lnTo>
                  <a:lnTo>
                    <a:pt x="8257413" y="599440"/>
                  </a:lnTo>
                  <a:lnTo>
                    <a:pt x="8251317" y="605790"/>
                  </a:lnTo>
                  <a:lnTo>
                    <a:pt x="8244713" y="609600"/>
                  </a:lnTo>
                  <a:lnTo>
                    <a:pt x="8237601" y="614680"/>
                  </a:lnTo>
                  <a:lnTo>
                    <a:pt x="8230108" y="617220"/>
                  </a:lnTo>
                  <a:lnTo>
                    <a:pt x="8222234" y="621030"/>
                  </a:lnTo>
                  <a:lnTo>
                    <a:pt x="8205724" y="623570"/>
                  </a:lnTo>
                  <a:lnTo>
                    <a:pt x="8236204" y="623570"/>
                  </a:lnTo>
                  <a:lnTo>
                    <a:pt x="8269097" y="598170"/>
                  </a:lnTo>
                  <a:lnTo>
                    <a:pt x="8288528" y="558800"/>
                  </a:lnTo>
                  <a:lnTo>
                    <a:pt x="8290560" y="539750"/>
                  </a:lnTo>
                  <a:lnTo>
                    <a:pt x="8290487" y="121920"/>
                  </a:lnTo>
                  <a:lnTo>
                    <a:pt x="8279638" y="78740"/>
                  </a:lnTo>
                  <a:lnTo>
                    <a:pt x="8250174" y="45720"/>
                  </a:lnTo>
                  <a:lnTo>
                    <a:pt x="8242554" y="41910"/>
                  </a:lnTo>
                  <a:lnTo>
                    <a:pt x="8236553" y="38100"/>
                  </a:lnTo>
                  <a:close/>
                </a:path>
              </a:pathLst>
            </a:custGeom>
            <a:solidFill>
              <a:srgbClr val="2B03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39597" y="1309242"/>
            <a:ext cx="8022590" cy="4347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新魏"/>
                <a:cs typeface="华文新魏"/>
              </a:rPr>
              <a:t>按照超</a:t>
            </a:r>
            <a:r>
              <a:rPr dirty="0" sz="2400" spc="-5" b="1">
                <a:latin typeface="华文新魏"/>
                <a:cs typeface="华文新魏"/>
              </a:rPr>
              <a:t>材料作用</a:t>
            </a:r>
            <a:r>
              <a:rPr dirty="0" sz="2400" b="1">
                <a:latin typeface="华文新魏"/>
                <a:cs typeface="华文新魏"/>
              </a:rPr>
              <a:t>的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物理性能</a:t>
            </a:r>
            <a:r>
              <a:rPr dirty="0" sz="2400" spc="-5" b="1">
                <a:latin typeface="华文新魏"/>
                <a:cs typeface="华文新魏"/>
              </a:rPr>
              <a:t>，超材料可大致划分为几类：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华文新魏"/>
              <a:cs typeface="华文新魏"/>
            </a:endParaRPr>
          </a:p>
          <a:p>
            <a:pPr marL="377825" indent="-287020">
              <a:lnSpc>
                <a:spcPct val="100000"/>
              </a:lnSpc>
              <a:buFont typeface="Wingdings"/>
              <a:buChar char=""/>
              <a:tabLst>
                <a:tab pos="378460" algn="l"/>
              </a:tabLst>
            </a:pPr>
            <a:r>
              <a:rPr dirty="0" sz="2400" spc="5" b="1">
                <a:solidFill>
                  <a:srgbClr val="0000FF"/>
                </a:solidFill>
                <a:latin typeface="华文新魏"/>
                <a:cs typeface="华文新魏"/>
              </a:rPr>
              <a:t>电磁超</a:t>
            </a:r>
            <a:r>
              <a:rPr dirty="0" sz="2400" b="1">
                <a:solidFill>
                  <a:srgbClr val="0000FF"/>
                </a:solidFill>
                <a:latin typeface="华文新魏"/>
                <a:cs typeface="华文新魏"/>
              </a:rPr>
              <a:t>材料：电磁隐身超材料，电磁吸收超材料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har char=""/>
            </a:pPr>
            <a:endParaRPr sz="1900">
              <a:latin typeface="华文新魏"/>
              <a:cs typeface="华文新魏"/>
            </a:endParaRPr>
          </a:p>
          <a:p>
            <a:pPr marL="377825" indent="-287020">
              <a:lnSpc>
                <a:spcPct val="100000"/>
              </a:lnSpc>
              <a:buFont typeface="Wingdings"/>
              <a:buChar char=""/>
              <a:tabLst>
                <a:tab pos="378460" algn="l"/>
              </a:tabLst>
            </a:pPr>
            <a:r>
              <a:rPr dirty="0" sz="2400" spc="5" b="1">
                <a:latin typeface="华文新魏"/>
                <a:cs typeface="华文新魏"/>
              </a:rPr>
              <a:t>声学超</a:t>
            </a:r>
            <a:r>
              <a:rPr dirty="0" sz="2400" spc="-5" b="1">
                <a:latin typeface="华文新魏"/>
                <a:cs typeface="华文新魏"/>
              </a:rPr>
              <a:t>材料声</a:t>
            </a:r>
            <a:r>
              <a:rPr dirty="0" sz="2400" b="1">
                <a:latin typeface="华文新魏"/>
                <a:cs typeface="华文新魏"/>
              </a:rPr>
              <a:t>：</a:t>
            </a:r>
            <a:r>
              <a:rPr dirty="0" sz="2400" spc="-5" b="1">
                <a:latin typeface="华文新魏"/>
                <a:cs typeface="华文新魏"/>
              </a:rPr>
              <a:t>隐身超</a:t>
            </a:r>
            <a:r>
              <a:rPr dirty="0" sz="2400" b="1">
                <a:latin typeface="华文新魏"/>
                <a:cs typeface="华文新魏"/>
              </a:rPr>
              <a:t>材</a:t>
            </a:r>
            <a:r>
              <a:rPr dirty="0" sz="2400" spc="-5" b="1">
                <a:latin typeface="华文新魏"/>
                <a:cs typeface="华文新魏"/>
              </a:rPr>
              <a:t>料，声</a:t>
            </a:r>
            <a:r>
              <a:rPr dirty="0" sz="2400" b="1">
                <a:latin typeface="华文新魏"/>
                <a:cs typeface="华文新魏"/>
              </a:rPr>
              <a:t>波</a:t>
            </a:r>
            <a:r>
              <a:rPr dirty="0" sz="2400" spc="-5" b="1">
                <a:latin typeface="华文新魏"/>
                <a:cs typeface="华文新魏"/>
              </a:rPr>
              <a:t>吸收超</a:t>
            </a:r>
            <a:r>
              <a:rPr dirty="0" sz="2400" b="1">
                <a:latin typeface="华文新魏"/>
                <a:cs typeface="华文新魏"/>
              </a:rPr>
              <a:t>材</a:t>
            </a:r>
            <a:r>
              <a:rPr dirty="0" sz="2400" spc="-5" b="1">
                <a:latin typeface="华文新魏"/>
                <a:cs typeface="华文新魏"/>
              </a:rPr>
              <a:t>料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"/>
            </a:pPr>
            <a:endParaRPr sz="1900">
              <a:latin typeface="华文新魏"/>
              <a:cs typeface="华文新魏"/>
            </a:endParaRPr>
          </a:p>
          <a:p>
            <a:pPr marL="377825" indent="-287020">
              <a:lnSpc>
                <a:spcPct val="100000"/>
              </a:lnSpc>
              <a:buFont typeface="Wingdings"/>
              <a:buChar char=""/>
              <a:tabLst>
                <a:tab pos="378460" algn="l"/>
              </a:tabLst>
            </a:pPr>
            <a:r>
              <a:rPr dirty="0" sz="2400" spc="5" b="1">
                <a:solidFill>
                  <a:srgbClr val="8639C0"/>
                </a:solidFill>
                <a:latin typeface="华文新魏"/>
                <a:cs typeface="华文新魏"/>
              </a:rPr>
              <a:t>力学超</a:t>
            </a:r>
            <a:r>
              <a:rPr dirty="0" sz="2400" b="1">
                <a:solidFill>
                  <a:srgbClr val="8639C0"/>
                </a:solidFill>
                <a:latin typeface="华文新魏"/>
                <a:cs typeface="华文新魏"/>
              </a:rPr>
              <a:t>材料：吸能超材料，负泊松比超材料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har char=""/>
            </a:pPr>
            <a:endParaRPr sz="1900">
              <a:latin typeface="华文新魏"/>
              <a:cs typeface="华文新魏"/>
            </a:endParaRPr>
          </a:p>
          <a:p>
            <a:pPr marL="377825" indent="-287020">
              <a:lnSpc>
                <a:spcPct val="100000"/>
              </a:lnSpc>
              <a:buFont typeface="Wingdings"/>
              <a:buChar char=""/>
              <a:tabLst>
                <a:tab pos="378460" algn="l"/>
              </a:tabLst>
            </a:pPr>
            <a:r>
              <a:rPr dirty="0" sz="2400" spc="5" b="1">
                <a:solidFill>
                  <a:srgbClr val="006FC0"/>
                </a:solidFill>
                <a:latin typeface="华文新魏"/>
                <a:cs typeface="华文新魏"/>
              </a:rPr>
              <a:t>热超材</a:t>
            </a:r>
            <a:r>
              <a:rPr dirty="0" sz="2400" spc="-5" b="1">
                <a:solidFill>
                  <a:srgbClr val="006FC0"/>
                </a:solidFill>
                <a:latin typeface="华文新魏"/>
                <a:cs typeface="华文新魏"/>
              </a:rPr>
              <a:t>料：</a:t>
            </a:r>
            <a:r>
              <a:rPr dirty="0" sz="2400" spc="-40" b="1">
                <a:solidFill>
                  <a:srgbClr val="006FC0"/>
                </a:solidFill>
                <a:latin typeface="华文新魏"/>
                <a:cs typeface="华文新魏"/>
              </a:rPr>
              <a:t> </a:t>
            </a:r>
            <a:r>
              <a:rPr dirty="0" sz="2400" b="1">
                <a:solidFill>
                  <a:srgbClr val="006FC0"/>
                </a:solidFill>
                <a:latin typeface="华文新魏"/>
                <a:cs typeface="华文新魏"/>
              </a:rPr>
              <a:t>热流控</a:t>
            </a:r>
            <a:r>
              <a:rPr dirty="0" sz="2400" spc="-5" b="1">
                <a:solidFill>
                  <a:srgbClr val="006FC0"/>
                </a:solidFill>
                <a:latin typeface="华文新魏"/>
                <a:cs typeface="华文新魏"/>
              </a:rPr>
              <a:t>制超材料，热隐身和热辐射超材料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"/>
            </a:pPr>
            <a:endParaRPr sz="1900">
              <a:latin typeface="华文新魏"/>
              <a:cs typeface="华文新魏"/>
            </a:endParaRPr>
          </a:p>
          <a:p>
            <a:pPr marL="377825" indent="-287020">
              <a:lnSpc>
                <a:spcPct val="100000"/>
              </a:lnSpc>
              <a:buFont typeface="Wingdings"/>
              <a:buChar char=""/>
              <a:tabLst>
                <a:tab pos="378460" algn="l"/>
              </a:tabLst>
            </a:pPr>
            <a:r>
              <a:rPr dirty="0" sz="2400" spc="5" b="1">
                <a:solidFill>
                  <a:srgbClr val="800000"/>
                </a:solidFill>
                <a:latin typeface="华文新魏"/>
                <a:cs typeface="华文新魏"/>
              </a:rPr>
              <a:t>光学超</a:t>
            </a:r>
            <a:r>
              <a:rPr dirty="0" sz="2400" b="1">
                <a:solidFill>
                  <a:srgbClr val="800000"/>
                </a:solidFill>
                <a:latin typeface="华文新魏"/>
                <a:cs typeface="华文新魏"/>
              </a:rPr>
              <a:t>材料：可见光超材料，红外超材料，太赫兹超材料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59" y="1126236"/>
            <a:ext cx="8569960" cy="5262880"/>
          </a:xfrm>
          <a:custGeom>
            <a:avLst/>
            <a:gdLst/>
            <a:ahLst/>
            <a:cxnLst/>
            <a:rect l="l" t="t" r="r" b="b"/>
            <a:pathLst>
              <a:path w="8569960" h="5262880">
                <a:moveTo>
                  <a:pt x="8569452" y="0"/>
                </a:moveTo>
                <a:lnTo>
                  <a:pt x="0" y="0"/>
                </a:lnTo>
                <a:lnTo>
                  <a:pt x="0" y="5262372"/>
                </a:lnTo>
                <a:lnTo>
                  <a:pt x="8569452" y="5262372"/>
                </a:lnTo>
                <a:lnTo>
                  <a:pt x="8569452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9590" y="413918"/>
            <a:ext cx="7484745" cy="5864225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2245995">
              <a:lnSpc>
                <a:spcPct val="100000"/>
              </a:lnSpc>
              <a:spcBef>
                <a:spcPts val="1240"/>
              </a:spcBef>
            </a:pPr>
            <a:r>
              <a:rPr dirty="0" sz="2800" spc="-5">
                <a:solidFill>
                  <a:srgbClr val="FFFFFF"/>
                </a:solidFill>
                <a:latin typeface="华文新魏"/>
                <a:cs typeface="华文新魏"/>
              </a:rPr>
              <a:t>一、物理学推动工业革命</a:t>
            </a:r>
            <a:endParaRPr sz="28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第四次工业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革</a:t>
            </a:r>
            <a:r>
              <a:rPr dirty="0" sz="2800" spc="10" b="1">
                <a:solidFill>
                  <a:srgbClr val="800000"/>
                </a:solidFill>
                <a:latin typeface="华文新魏"/>
                <a:cs typeface="华文新魏"/>
              </a:rPr>
              <a:t>命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——21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世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纪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发起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的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全新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技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术革命</a:t>
            </a:r>
            <a:endParaRPr sz="28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（德）克劳</a:t>
            </a:r>
            <a:r>
              <a:rPr dirty="0" sz="2800" spc="640" b="1">
                <a:solidFill>
                  <a:srgbClr val="800000"/>
                </a:solidFill>
                <a:latin typeface="华文新魏"/>
                <a:cs typeface="华文新魏"/>
              </a:rPr>
              <a:t>斯</a:t>
            </a: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施瓦布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，</a:t>
            </a:r>
            <a:r>
              <a:rPr dirty="0" sz="2800" spc="660" b="1">
                <a:solidFill>
                  <a:srgbClr val="800000"/>
                </a:solidFill>
                <a:latin typeface="华文新魏"/>
                <a:cs typeface="华文新魏"/>
              </a:rPr>
              <a:t> 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中信出版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社，</a:t>
            </a: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 </a:t>
            </a:r>
            <a:r>
              <a:rPr dirty="0" sz="2800" spc="5" b="1">
                <a:solidFill>
                  <a:srgbClr val="800000"/>
                </a:solidFill>
                <a:latin typeface="华文新魏"/>
                <a:cs typeface="华文新魏"/>
              </a:rPr>
              <a:t>2016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年</a:t>
            </a:r>
            <a:endParaRPr sz="28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</a:pPr>
            <a:endParaRPr sz="2900">
              <a:latin typeface="华文新魏"/>
              <a:cs typeface="华文新魏"/>
            </a:endParaRPr>
          </a:p>
          <a:p>
            <a:pPr marL="12700" marR="2128520">
              <a:lnSpc>
                <a:spcPct val="100000"/>
              </a:lnSpc>
              <a:spcBef>
                <a:spcPts val="2405"/>
              </a:spcBef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工业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4.0（Industry4.0），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是基于 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工业发展的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不同阶段作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出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的划分。 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按照共识：</a:t>
            </a:r>
            <a:endParaRPr sz="2800">
              <a:latin typeface="华文新魏"/>
              <a:cs typeface="华文新魏"/>
            </a:endParaRPr>
          </a:p>
          <a:p>
            <a:pPr algn="just" marL="12700" marR="3745865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工业</a:t>
            </a:r>
            <a:r>
              <a:rPr dirty="0" sz="2800" spc="5" b="1">
                <a:solidFill>
                  <a:srgbClr val="FF0000"/>
                </a:solidFill>
                <a:latin typeface="华文新魏"/>
                <a:cs typeface="华文新魏"/>
              </a:rPr>
              <a:t>1.0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是蒸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汽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机时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代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，  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工业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2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.</a:t>
            </a:r>
            <a:r>
              <a:rPr dirty="0" sz="2800" spc="10" b="1">
                <a:solidFill>
                  <a:srgbClr val="FF0000"/>
                </a:solidFill>
                <a:latin typeface="华文新魏"/>
                <a:cs typeface="华文新魏"/>
              </a:rPr>
              <a:t>0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是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电气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化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时代， 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工业</a:t>
            </a: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3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.</a:t>
            </a:r>
            <a:r>
              <a:rPr dirty="0" sz="2800" spc="10" b="1">
                <a:solidFill>
                  <a:srgbClr val="FF0000"/>
                </a:solidFill>
                <a:latin typeface="华文新魏"/>
                <a:cs typeface="华文新魏"/>
              </a:rPr>
              <a:t>0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是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信息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化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时代，</a:t>
            </a:r>
            <a:endParaRPr sz="28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工业</a:t>
            </a:r>
            <a:r>
              <a:rPr dirty="0" sz="2800" spc="5" b="1">
                <a:solidFill>
                  <a:srgbClr val="FF0000"/>
                </a:solidFill>
                <a:latin typeface="华文新魏"/>
                <a:cs typeface="华文新魏"/>
              </a:rPr>
              <a:t>4.0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则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是利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用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信息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化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技术</a:t>
            </a:r>
            <a:endParaRPr sz="28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促进产业变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革的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时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代，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也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就是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智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能化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时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代。</a:t>
            </a:r>
            <a:endParaRPr sz="2800">
              <a:latin typeface="华文新魏"/>
              <a:cs typeface="华文新魏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4144" y="2084832"/>
            <a:ext cx="2880359" cy="38191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0772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二、超</a:t>
            </a:r>
            <a:r>
              <a:rPr dirty="0" spc="-5"/>
              <a:t>材料概念及内涵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267" y="1267967"/>
            <a:ext cx="5545835" cy="45369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22523" y="5812028"/>
            <a:ext cx="393890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F0000"/>
                </a:solidFill>
                <a:latin typeface="华文新魏"/>
                <a:cs typeface="华文新魏"/>
              </a:rPr>
              <a:t>超材料的分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类与典型结构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7865" y="481965"/>
            <a:ext cx="91249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目</a:t>
            </a:r>
            <a:r>
              <a:rPr dirty="0" sz="2800" spc="615" b="1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录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2624" y="1984248"/>
            <a:ext cx="464820" cy="413384"/>
            <a:chOff x="1182624" y="1984248"/>
            <a:chExt cx="464820" cy="413384"/>
          </a:xfrm>
        </p:grpSpPr>
        <p:sp>
          <p:nvSpPr>
            <p:cNvPr id="5" name="object 5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1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59"/>
                  </a:lnTo>
                  <a:lnTo>
                    <a:pt x="403097" y="403859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1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1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59"/>
                  </a:lnTo>
                  <a:lnTo>
                    <a:pt x="52616" y="403859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1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500" y="2098167"/>
              <a:ext cx="123316" cy="18427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182624" y="2776727"/>
            <a:ext cx="464820" cy="413384"/>
            <a:chOff x="1182624" y="2776727"/>
            <a:chExt cx="464820" cy="413384"/>
          </a:xfrm>
        </p:grpSpPr>
        <p:sp>
          <p:nvSpPr>
            <p:cNvPr id="9" name="object 9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2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60"/>
                  </a:lnTo>
                  <a:lnTo>
                    <a:pt x="403097" y="403860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2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2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60"/>
                  </a:lnTo>
                  <a:lnTo>
                    <a:pt x="52616" y="403860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500" y="2890392"/>
              <a:ext cx="123316" cy="1842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532" y="2801111"/>
              <a:ext cx="414528" cy="16459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110996" y="4072128"/>
            <a:ext cx="609600" cy="585470"/>
            <a:chOff x="1110996" y="4072128"/>
            <a:chExt cx="609600" cy="585470"/>
          </a:xfrm>
        </p:grpSpPr>
        <p:sp>
          <p:nvSpPr>
            <p:cNvPr id="14" name="object 14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525399" y="0"/>
                  </a:moveTo>
                  <a:lnTo>
                    <a:pt x="75044" y="0"/>
                  </a:lnTo>
                  <a:lnTo>
                    <a:pt x="45836" y="5905"/>
                  </a:lnTo>
                  <a:lnTo>
                    <a:pt x="21982" y="22002"/>
                  </a:lnTo>
                  <a:lnTo>
                    <a:pt x="5898" y="45862"/>
                  </a:lnTo>
                  <a:lnTo>
                    <a:pt x="0" y="75056"/>
                  </a:lnTo>
                  <a:lnTo>
                    <a:pt x="0" y="501014"/>
                  </a:lnTo>
                  <a:lnTo>
                    <a:pt x="5898" y="530209"/>
                  </a:lnTo>
                  <a:lnTo>
                    <a:pt x="21982" y="554069"/>
                  </a:lnTo>
                  <a:lnTo>
                    <a:pt x="45836" y="570166"/>
                  </a:lnTo>
                  <a:lnTo>
                    <a:pt x="75044" y="576072"/>
                  </a:lnTo>
                  <a:lnTo>
                    <a:pt x="525399" y="576072"/>
                  </a:lnTo>
                  <a:lnTo>
                    <a:pt x="554593" y="570166"/>
                  </a:lnTo>
                  <a:lnTo>
                    <a:pt x="578453" y="554069"/>
                  </a:lnTo>
                  <a:lnTo>
                    <a:pt x="594550" y="530209"/>
                  </a:lnTo>
                  <a:lnTo>
                    <a:pt x="600456" y="501014"/>
                  </a:lnTo>
                  <a:lnTo>
                    <a:pt x="600456" y="75056"/>
                  </a:lnTo>
                  <a:lnTo>
                    <a:pt x="594550" y="45862"/>
                  </a:lnTo>
                  <a:lnTo>
                    <a:pt x="578453" y="22002"/>
                  </a:lnTo>
                  <a:lnTo>
                    <a:pt x="554593" y="5905"/>
                  </a:lnTo>
                  <a:lnTo>
                    <a:pt x="52539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0" y="75056"/>
                  </a:moveTo>
                  <a:lnTo>
                    <a:pt x="5898" y="45862"/>
                  </a:lnTo>
                  <a:lnTo>
                    <a:pt x="21982" y="22002"/>
                  </a:lnTo>
                  <a:lnTo>
                    <a:pt x="45836" y="5905"/>
                  </a:lnTo>
                  <a:lnTo>
                    <a:pt x="75044" y="0"/>
                  </a:lnTo>
                  <a:lnTo>
                    <a:pt x="525399" y="0"/>
                  </a:lnTo>
                  <a:lnTo>
                    <a:pt x="554593" y="5905"/>
                  </a:lnTo>
                  <a:lnTo>
                    <a:pt x="578453" y="22002"/>
                  </a:lnTo>
                  <a:lnTo>
                    <a:pt x="594550" y="45862"/>
                  </a:lnTo>
                  <a:lnTo>
                    <a:pt x="600456" y="75056"/>
                  </a:lnTo>
                  <a:lnTo>
                    <a:pt x="600456" y="501014"/>
                  </a:lnTo>
                  <a:lnTo>
                    <a:pt x="594550" y="530209"/>
                  </a:lnTo>
                  <a:lnTo>
                    <a:pt x="578453" y="554069"/>
                  </a:lnTo>
                  <a:lnTo>
                    <a:pt x="554593" y="570166"/>
                  </a:lnTo>
                  <a:lnTo>
                    <a:pt x="525399" y="576072"/>
                  </a:lnTo>
                  <a:lnTo>
                    <a:pt x="75044" y="576072"/>
                  </a:lnTo>
                  <a:lnTo>
                    <a:pt x="45836" y="570166"/>
                  </a:lnTo>
                  <a:lnTo>
                    <a:pt x="21982" y="554069"/>
                  </a:lnTo>
                  <a:lnTo>
                    <a:pt x="5898" y="530209"/>
                  </a:lnTo>
                  <a:lnTo>
                    <a:pt x="0" y="501014"/>
                  </a:lnTo>
                  <a:lnTo>
                    <a:pt x="0" y="750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08481" y="4232656"/>
              <a:ext cx="162560" cy="263525"/>
            </a:xfrm>
            <a:custGeom>
              <a:avLst/>
              <a:gdLst/>
              <a:ahLst/>
              <a:cxnLst/>
              <a:rect l="l" t="t" r="r" b="b"/>
              <a:pathLst>
                <a:path w="162559" h="263525">
                  <a:moveTo>
                    <a:pt x="152907" y="0"/>
                  </a:moveTo>
                  <a:lnTo>
                    <a:pt x="24130" y="0"/>
                  </a:lnTo>
                  <a:lnTo>
                    <a:pt x="6984" y="139065"/>
                  </a:lnTo>
                  <a:lnTo>
                    <a:pt x="53212" y="147955"/>
                  </a:lnTo>
                  <a:lnTo>
                    <a:pt x="57531" y="141478"/>
                  </a:lnTo>
                  <a:lnTo>
                    <a:pt x="61594" y="137033"/>
                  </a:lnTo>
                  <a:lnTo>
                    <a:pt x="70103" y="131064"/>
                  </a:lnTo>
                  <a:lnTo>
                    <a:pt x="75184" y="129413"/>
                  </a:lnTo>
                  <a:lnTo>
                    <a:pt x="88646" y="129413"/>
                  </a:lnTo>
                  <a:lnTo>
                    <a:pt x="107221" y="163282"/>
                  </a:lnTo>
                  <a:lnTo>
                    <a:pt x="107696" y="174117"/>
                  </a:lnTo>
                  <a:lnTo>
                    <a:pt x="107223" y="184683"/>
                  </a:lnTo>
                  <a:lnTo>
                    <a:pt x="89153" y="219456"/>
                  </a:lnTo>
                  <a:lnTo>
                    <a:pt x="74803" y="219456"/>
                  </a:lnTo>
                  <a:lnTo>
                    <a:pt x="54863" y="183769"/>
                  </a:lnTo>
                  <a:lnTo>
                    <a:pt x="0" y="191770"/>
                  </a:lnTo>
                  <a:lnTo>
                    <a:pt x="13168" y="228054"/>
                  </a:lnTo>
                  <a:lnTo>
                    <a:pt x="42404" y="255682"/>
                  </a:lnTo>
                  <a:lnTo>
                    <a:pt x="82168" y="263271"/>
                  </a:lnTo>
                  <a:lnTo>
                    <a:pt x="95001" y="262509"/>
                  </a:lnTo>
                  <a:lnTo>
                    <a:pt x="134405" y="244294"/>
                  </a:lnTo>
                  <a:lnTo>
                    <a:pt x="157001" y="204053"/>
                  </a:lnTo>
                  <a:lnTo>
                    <a:pt x="162306" y="167513"/>
                  </a:lnTo>
                  <a:lnTo>
                    <a:pt x="161162" y="150461"/>
                  </a:lnTo>
                  <a:lnTo>
                    <a:pt x="144018" y="108331"/>
                  </a:lnTo>
                  <a:lnTo>
                    <a:pt x="110478" y="86310"/>
                  </a:lnTo>
                  <a:lnTo>
                    <a:pt x="96519" y="84836"/>
                  </a:lnTo>
                  <a:lnTo>
                    <a:pt x="90678" y="84836"/>
                  </a:lnTo>
                  <a:lnTo>
                    <a:pt x="84835" y="85852"/>
                  </a:lnTo>
                  <a:lnTo>
                    <a:pt x="73025" y="89535"/>
                  </a:lnTo>
                  <a:lnTo>
                    <a:pt x="67056" y="92456"/>
                  </a:lnTo>
                  <a:lnTo>
                    <a:pt x="61087" y="96139"/>
                  </a:lnTo>
                  <a:lnTo>
                    <a:pt x="65785" y="57277"/>
                  </a:lnTo>
                  <a:lnTo>
                    <a:pt x="152907" y="57277"/>
                  </a:lnTo>
                  <a:lnTo>
                    <a:pt x="152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000" y="4102608"/>
              <a:ext cx="545592" cy="23774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051304" y="1915667"/>
            <a:ext cx="5328285" cy="46990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超材料概念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及内涵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8048" y="2781300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3310"/>
              </a:lnSpc>
            </a:pP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超材料物理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特性及典型</a:t>
            </a: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应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用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51304" y="4005071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5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制备</a:t>
            </a: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技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术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05754" y="6532270"/>
            <a:ext cx="9067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26568" y="6537147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1848E"/>
                </a:solidFill>
                <a:latin typeface="Arial"/>
                <a:cs typeface="Arial"/>
              </a:rPr>
              <a:t>41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82433" y="4864417"/>
            <a:ext cx="514350" cy="514350"/>
            <a:chOff x="1182433" y="4864417"/>
            <a:chExt cx="514350" cy="514350"/>
          </a:xfrm>
        </p:grpSpPr>
        <p:sp>
          <p:nvSpPr>
            <p:cNvPr id="25" name="object 25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438784" y="0"/>
                  </a:moveTo>
                  <a:lnTo>
                    <a:pt x="65722" y="0"/>
                  </a:lnTo>
                  <a:lnTo>
                    <a:pt x="40140" y="5169"/>
                  </a:lnTo>
                  <a:lnTo>
                    <a:pt x="19250" y="19256"/>
                  </a:lnTo>
                  <a:lnTo>
                    <a:pt x="5164" y="40130"/>
                  </a:lnTo>
                  <a:lnTo>
                    <a:pt x="0" y="65659"/>
                  </a:lnTo>
                  <a:lnTo>
                    <a:pt x="0" y="438785"/>
                  </a:lnTo>
                  <a:lnTo>
                    <a:pt x="5164" y="464313"/>
                  </a:lnTo>
                  <a:lnTo>
                    <a:pt x="19250" y="485187"/>
                  </a:lnTo>
                  <a:lnTo>
                    <a:pt x="40140" y="499274"/>
                  </a:lnTo>
                  <a:lnTo>
                    <a:pt x="65722" y="504444"/>
                  </a:lnTo>
                  <a:lnTo>
                    <a:pt x="438784" y="504444"/>
                  </a:lnTo>
                  <a:lnTo>
                    <a:pt x="464313" y="499274"/>
                  </a:lnTo>
                  <a:lnTo>
                    <a:pt x="485187" y="485187"/>
                  </a:lnTo>
                  <a:lnTo>
                    <a:pt x="499274" y="464313"/>
                  </a:lnTo>
                  <a:lnTo>
                    <a:pt x="504443" y="438785"/>
                  </a:lnTo>
                  <a:lnTo>
                    <a:pt x="504443" y="65659"/>
                  </a:lnTo>
                  <a:lnTo>
                    <a:pt x="499274" y="40130"/>
                  </a:lnTo>
                  <a:lnTo>
                    <a:pt x="485187" y="19256"/>
                  </a:lnTo>
                  <a:lnTo>
                    <a:pt x="464313" y="5169"/>
                  </a:lnTo>
                  <a:lnTo>
                    <a:pt x="4387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65659"/>
                  </a:moveTo>
                  <a:lnTo>
                    <a:pt x="5164" y="40130"/>
                  </a:lnTo>
                  <a:lnTo>
                    <a:pt x="19250" y="19256"/>
                  </a:lnTo>
                  <a:lnTo>
                    <a:pt x="40140" y="5169"/>
                  </a:lnTo>
                  <a:lnTo>
                    <a:pt x="65722" y="0"/>
                  </a:lnTo>
                  <a:lnTo>
                    <a:pt x="438784" y="0"/>
                  </a:lnTo>
                  <a:lnTo>
                    <a:pt x="464313" y="5169"/>
                  </a:lnTo>
                  <a:lnTo>
                    <a:pt x="485187" y="19256"/>
                  </a:lnTo>
                  <a:lnTo>
                    <a:pt x="499274" y="40130"/>
                  </a:lnTo>
                  <a:lnTo>
                    <a:pt x="504443" y="65659"/>
                  </a:lnTo>
                  <a:lnTo>
                    <a:pt x="504443" y="438785"/>
                  </a:lnTo>
                  <a:lnTo>
                    <a:pt x="499274" y="464313"/>
                  </a:lnTo>
                  <a:lnTo>
                    <a:pt x="485187" y="485187"/>
                  </a:lnTo>
                  <a:lnTo>
                    <a:pt x="464313" y="499274"/>
                  </a:lnTo>
                  <a:lnTo>
                    <a:pt x="438784" y="504444"/>
                  </a:lnTo>
                  <a:lnTo>
                    <a:pt x="65722" y="504444"/>
                  </a:lnTo>
                  <a:lnTo>
                    <a:pt x="40140" y="499274"/>
                  </a:lnTo>
                  <a:lnTo>
                    <a:pt x="19250" y="485187"/>
                  </a:lnTo>
                  <a:lnTo>
                    <a:pt x="5164" y="464313"/>
                  </a:lnTo>
                  <a:lnTo>
                    <a:pt x="0" y="438785"/>
                  </a:lnTo>
                  <a:lnTo>
                    <a:pt x="0" y="6565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63725" y="496646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580" y="4893564"/>
            <a:ext cx="458724" cy="20574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979676" y="4797552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超材料应用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前景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51304" y="5516879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结束语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82624" y="5585459"/>
            <a:ext cx="464820" cy="411480"/>
            <a:chOff x="1182624" y="5585459"/>
            <a:chExt cx="464820" cy="411480"/>
          </a:xfrm>
        </p:grpSpPr>
        <p:sp>
          <p:nvSpPr>
            <p:cNvPr id="32" name="object 32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403225" y="0"/>
                  </a:moveTo>
                  <a:lnTo>
                    <a:pt x="52412" y="0"/>
                  </a:lnTo>
                  <a:lnTo>
                    <a:pt x="32012" y="4119"/>
                  </a:lnTo>
                  <a:lnTo>
                    <a:pt x="15352" y="15352"/>
                  </a:lnTo>
                  <a:lnTo>
                    <a:pt x="4119" y="32012"/>
                  </a:lnTo>
                  <a:lnTo>
                    <a:pt x="0" y="52412"/>
                  </a:lnTo>
                  <a:lnTo>
                    <a:pt x="0" y="349923"/>
                  </a:lnTo>
                  <a:lnTo>
                    <a:pt x="4119" y="370323"/>
                  </a:lnTo>
                  <a:lnTo>
                    <a:pt x="15352" y="386983"/>
                  </a:lnTo>
                  <a:lnTo>
                    <a:pt x="32012" y="398216"/>
                  </a:lnTo>
                  <a:lnTo>
                    <a:pt x="52412" y="402336"/>
                  </a:lnTo>
                  <a:lnTo>
                    <a:pt x="403225" y="402336"/>
                  </a:lnTo>
                  <a:lnTo>
                    <a:pt x="423636" y="398216"/>
                  </a:lnTo>
                  <a:lnTo>
                    <a:pt x="440309" y="386983"/>
                  </a:lnTo>
                  <a:lnTo>
                    <a:pt x="451552" y="370323"/>
                  </a:lnTo>
                  <a:lnTo>
                    <a:pt x="455676" y="349923"/>
                  </a:lnTo>
                  <a:lnTo>
                    <a:pt x="455676" y="52412"/>
                  </a:lnTo>
                  <a:lnTo>
                    <a:pt x="451552" y="32012"/>
                  </a:lnTo>
                  <a:lnTo>
                    <a:pt x="440309" y="15352"/>
                  </a:lnTo>
                  <a:lnTo>
                    <a:pt x="423636" y="4119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0" y="52412"/>
                  </a:moveTo>
                  <a:lnTo>
                    <a:pt x="4119" y="32012"/>
                  </a:lnTo>
                  <a:lnTo>
                    <a:pt x="15352" y="15352"/>
                  </a:lnTo>
                  <a:lnTo>
                    <a:pt x="32012" y="4119"/>
                  </a:lnTo>
                  <a:lnTo>
                    <a:pt x="52412" y="0"/>
                  </a:lnTo>
                  <a:lnTo>
                    <a:pt x="403225" y="0"/>
                  </a:lnTo>
                  <a:lnTo>
                    <a:pt x="423636" y="4119"/>
                  </a:lnTo>
                  <a:lnTo>
                    <a:pt x="440309" y="15352"/>
                  </a:lnTo>
                  <a:lnTo>
                    <a:pt x="451552" y="32012"/>
                  </a:lnTo>
                  <a:lnTo>
                    <a:pt x="455676" y="52412"/>
                  </a:lnTo>
                  <a:lnTo>
                    <a:pt x="455676" y="349923"/>
                  </a:lnTo>
                  <a:lnTo>
                    <a:pt x="451552" y="370323"/>
                  </a:lnTo>
                  <a:lnTo>
                    <a:pt x="440309" y="386983"/>
                  </a:lnTo>
                  <a:lnTo>
                    <a:pt x="423636" y="398216"/>
                  </a:lnTo>
                  <a:lnTo>
                    <a:pt x="403225" y="402336"/>
                  </a:lnTo>
                  <a:lnTo>
                    <a:pt x="52412" y="402336"/>
                  </a:lnTo>
                  <a:lnTo>
                    <a:pt x="32012" y="398216"/>
                  </a:lnTo>
                  <a:lnTo>
                    <a:pt x="15352" y="386983"/>
                  </a:lnTo>
                  <a:lnTo>
                    <a:pt x="4119" y="370323"/>
                  </a:lnTo>
                  <a:lnTo>
                    <a:pt x="0" y="349923"/>
                  </a:lnTo>
                  <a:lnTo>
                    <a:pt x="0" y="524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0" y="5698680"/>
              <a:ext cx="123316" cy="18423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8532" y="5608319"/>
              <a:ext cx="414528" cy="166116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979676" y="1196339"/>
            <a:ext cx="5328285" cy="469900"/>
          </a:xfrm>
          <a:prstGeom prst="rect"/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>
                <a:solidFill>
                  <a:srgbClr val="0000FF"/>
                </a:solidFill>
              </a:rPr>
              <a:t>物理学推动</a:t>
            </a:r>
            <a:r>
              <a:rPr dirty="0" sz="2800" spc="-5">
                <a:solidFill>
                  <a:srgbClr val="0000FF"/>
                </a:solidFill>
              </a:rPr>
              <a:t>工业革命</a:t>
            </a:r>
            <a:endParaRPr sz="2800"/>
          </a:p>
        </p:txBody>
      </p:sp>
      <p:grpSp>
        <p:nvGrpSpPr>
          <p:cNvPr id="37" name="object 37"/>
          <p:cNvGrpSpPr/>
          <p:nvPr/>
        </p:nvGrpSpPr>
        <p:grpSpPr>
          <a:xfrm>
            <a:off x="1182624" y="1263396"/>
            <a:ext cx="464820" cy="441959"/>
            <a:chOff x="1182624" y="1263396"/>
            <a:chExt cx="464820" cy="441959"/>
          </a:xfrm>
        </p:grpSpPr>
        <p:sp>
          <p:nvSpPr>
            <p:cNvPr id="38" name="object 38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399288" y="0"/>
                  </a:moveTo>
                  <a:lnTo>
                    <a:pt x="56387" y="0"/>
                  </a:lnTo>
                  <a:lnTo>
                    <a:pt x="34440" y="4435"/>
                  </a:lnTo>
                  <a:lnTo>
                    <a:pt x="16516" y="16525"/>
                  </a:lnTo>
                  <a:lnTo>
                    <a:pt x="4431" y="34450"/>
                  </a:lnTo>
                  <a:lnTo>
                    <a:pt x="0" y="56387"/>
                  </a:lnTo>
                  <a:lnTo>
                    <a:pt x="0" y="376428"/>
                  </a:lnTo>
                  <a:lnTo>
                    <a:pt x="4431" y="398365"/>
                  </a:lnTo>
                  <a:lnTo>
                    <a:pt x="16516" y="416290"/>
                  </a:lnTo>
                  <a:lnTo>
                    <a:pt x="34440" y="428380"/>
                  </a:lnTo>
                  <a:lnTo>
                    <a:pt x="56387" y="432816"/>
                  </a:lnTo>
                  <a:lnTo>
                    <a:pt x="399288" y="432816"/>
                  </a:lnTo>
                  <a:lnTo>
                    <a:pt x="421225" y="428380"/>
                  </a:lnTo>
                  <a:lnTo>
                    <a:pt x="439150" y="416290"/>
                  </a:lnTo>
                  <a:lnTo>
                    <a:pt x="451240" y="398365"/>
                  </a:lnTo>
                  <a:lnTo>
                    <a:pt x="455676" y="376428"/>
                  </a:lnTo>
                  <a:lnTo>
                    <a:pt x="455676" y="56387"/>
                  </a:lnTo>
                  <a:lnTo>
                    <a:pt x="451240" y="34450"/>
                  </a:lnTo>
                  <a:lnTo>
                    <a:pt x="439150" y="16525"/>
                  </a:lnTo>
                  <a:lnTo>
                    <a:pt x="421225" y="4435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0" y="56387"/>
                  </a:moveTo>
                  <a:lnTo>
                    <a:pt x="4431" y="34450"/>
                  </a:lnTo>
                  <a:lnTo>
                    <a:pt x="16516" y="16525"/>
                  </a:lnTo>
                  <a:lnTo>
                    <a:pt x="34440" y="4435"/>
                  </a:lnTo>
                  <a:lnTo>
                    <a:pt x="56387" y="0"/>
                  </a:lnTo>
                  <a:lnTo>
                    <a:pt x="399288" y="0"/>
                  </a:lnTo>
                  <a:lnTo>
                    <a:pt x="421225" y="4435"/>
                  </a:lnTo>
                  <a:lnTo>
                    <a:pt x="439150" y="16525"/>
                  </a:lnTo>
                  <a:lnTo>
                    <a:pt x="451240" y="34450"/>
                  </a:lnTo>
                  <a:lnTo>
                    <a:pt x="455676" y="56387"/>
                  </a:lnTo>
                  <a:lnTo>
                    <a:pt x="455676" y="376428"/>
                  </a:lnTo>
                  <a:lnTo>
                    <a:pt x="451240" y="398365"/>
                  </a:lnTo>
                  <a:lnTo>
                    <a:pt x="439150" y="416290"/>
                  </a:lnTo>
                  <a:lnTo>
                    <a:pt x="421225" y="428380"/>
                  </a:lnTo>
                  <a:lnTo>
                    <a:pt x="399288" y="432816"/>
                  </a:lnTo>
                  <a:lnTo>
                    <a:pt x="56387" y="432816"/>
                  </a:lnTo>
                  <a:lnTo>
                    <a:pt x="34440" y="428380"/>
                  </a:lnTo>
                  <a:lnTo>
                    <a:pt x="16516" y="416290"/>
                  </a:lnTo>
                  <a:lnTo>
                    <a:pt x="4431" y="398365"/>
                  </a:lnTo>
                  <a:lnTo>
                    <a:pt x="0" y="376428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1339341" y="132867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182624" y="3352800"/>
            <a:ext cx="504825" cy="440690"/>
            <a:chOff x="1182624" y="3352800"/>
            <a:chExt cx="504825" cy="440690"/>
          </a:xfrm>
        </p:grpSpPr>
        <p:sp>
          <p:nvSpPr>
            <p:cNvPr id="42" name="object 42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439166" y="0"/>
                  </a:moveTo>
                  <a:lnTo>
                    <a:pt x="56184" y="0"/>
                  </a:lnTo>
                  <a:lnTo>
                    <a:pt x="34316" y="4413"/>
                  </a:lnTo>
                  <a:lnTo>
                    <a:pt x="16457" y="16446"/>
                  </a:lnTo>
                  <a:lnTo>
                    <a:pt x="4415" y="34289"/>
                  </a:lnTo>
                  <a:lnTo>
                    <a:pt x="0" y="56133"/>
                  </a:lnTo>
                  <a:lnTo>
                    <a:pt x="0" y="375157"/>
                  </a:lnTo>
                  <a:lnTo>
                    <a:pt x="4415" y="397001"/>
                  </a:lnTo>
                  <a:lnTo>
                    <a:pt x="16457" y="414845"/>
                  </a:lnTo>
                  <a:lnTo>
                    <a:pt x="34316" y="426878"/>
                  </a:lnTo>
                  <a:lnTo>
                    <a:pt x="56184" y="431291"/>
                  </a:lnTo>
                  <a:lnTo>
                    <a:pt x="439166" y="431291"/>
                  </a:lnTo>
                  <a:lnTo>
                    <a:pt x="461009" y="426878"/>
                  </a:lnTo>
                  <a:lnTo>
                    <a:pt x="478853" y="414845"/>
                  </a:lnTo>
                  <a:lnTo>
                    <a:pt x="490886" y="397001"/>
                  </a:lnTo>
                  <a:lnTo>
                    <a:pt x="495299" y="375157"/>
                  </a:lnTo>
                  <a:lnTo>
                    <a:pt x="495299" y="56133"/>
                  </a:lnTo>
                  <a:lnTo>
                    <a:pt x="490886" y="34289"/>
                  </a:lnTo>
                  <a:lnTo>
                    <a:pt x="478853" y="16446"/>
                  </a:lnTo>
                  <a:lnTo>
                    <a:pt x="461009" y="4413"/>
                  </a:lnTo>
                  <a:lnTo>
                    <a:pt x="4391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0" y="56133"/>
                  </a:moveTo>
                  <a:lnTo>
                    <a:pt x="4415" y="34289"/>
                  </a:lnTo>
                  <a:lnTo>
                    <a:pt x="16457" y="16446"/>
                  </a:lnTo>
                  <a:lnTo>
                    <a:pt x="34316" y="4413"/>
                  </a:lnTo>
                  <a:lnTo>
                    <a:pt x="56184" y="0"/>
                  </a:lnTo>
                  <a:lnTo>
                    <a:pt x="439166" y="0"/>
                  </a:lnTo>
                  <a:lnTo>
                    <a:pt x="461009" y="4413"/>
                  </a:lnTo>
                  <a:lnTo>
                    <a:pt x="478853" y="16446"/>
                  </a:lnTo>
                  <a:lnTo>
                    <a:pt x="490886" y="34289"/>
                  </a:lnTo>
                  <a:lnTo>
                    <a:pt x="495299" y="56133"/>
                  </a:lnTo>
                  <a:lnTo>
                    <a:pt x="495299" y="375157"/>
                  </a:lnTo>
                  <a:lnTo>
                    <a:pt x="490886" y="397001"/>
                  </a:lnTo>
                  <a:lnTo>
                    <a:pt x="478853" y="414845"/>
                  </a:lnTo>
                  <a:lnTo>
                    <a:pt x="461009" y="426878"/>
                  </a:lnTo>
                  <a:lnTo>
                    <a:pt x="439166" y="431291"/>
                  </a:lnTo>
                  <a:lnTo>
                    <a:pt x="56184" y="431291"/>
                  </a:lnTo>
                  <a:lnTo>
                    <a:pt x="34316" y="426878"/>
                  </a:lnTo>
                  <a:lnTo>
                    <a:pt x="16457" y="414845"/>
                  </a:lnTo>
                  <a:lnTo>
                    <a:pt x="4415" y="397001"/>
                  </a:lnTo>
                  <a:lnTo>
                    <a:pt x="0" y="375157"/>
                  </a:lnTo>
                  <a:lnTo>
                    <a:pt x="0" y="561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327" y="3474338"/>
              <a:ext cx="133984" cy="19735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532" y="3378707"/>
              <a:ext cx="451104" cy="17678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203195" y="3363544"/>
            <a:ext cx="3227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设计方法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4917" y="477393"/>
            <a:ext cx="582358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3</a:t>
            </a:r>
            <a:r>
              <a:rPr dirty="0" sz="3200"/>
              <a:t>.</a:t>
            </a:r>
            <a:r>
              <a:rPr dirty="0" sz="3200" spc="10"/>
              <a:t>1</a:t>
            </a:r>
            <a:r>
              <a:rPr dirty="0" sz="3200"/>
              <a:t>电磁超材料：一</a:t>
            </a:r>
            <a:r>
              <a:rPr dirty="0" sz="3200" spc="-20"/>
              <a:t>种</a:t>
            </a:r>
            <a:r>
              <a:rPr dirty="0" sz="3200" spc="-15"/>
              <a:t>隐</a:t>
            </a:r>
            <a:r>
              <a:rPr dirty="0" sz="3200"/>
              <a:t>身新</a:t>
            </a:r>
            <a:r>
              <a:rPr dirty="0" sz="3200" spc="-15"/>
              <a:t>材</a:t>
            </a:r>
            <a:r>
              <a:rPr dirty="0" sz="3200"/>
              <a:t>料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385572" y="1991867"/>
            <a:ext cx="8387715" cy="2288540"/>
            <a:chOff x="385572" y="1991867"/>
            <a:chExt cx="8387715" cy="2288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4" y="1991867"/>
              <a:ext cx="8337042" cy="22212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1996439"/>
              <a:ext cx="8306561" cy="22837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876" y="2087879"/>
              <a:ext cx="8149590" cy="203377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3140" y="1098320"/>
            <a:ext cx="8157845" cy="2934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0" marR="30480" indent="330200">
              <a:lnSpc>
                <a:spcPct val="12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0033CC"/>
                </a:solidFill>
                <a:latin typeface="微软雅黑"/>
                <a:cs typeface="微软雅黑"/>
              </a:rPr>
              <a:t>电磁超材料</a:t>
            </a:r>
            <a:r>
              <a:rPr dirty="0" sz="2200" spc="-5">
                <a:latin typeface="微软雅黑"/>
                <a:cs typeface="微软雅黑"/>
              </a:rPr>
              <a:t>是由亚波长微结构单元构</a:t>
            </a:r>
            <a:r>
              <a:rPr dirty="0" sz="2200">
                <a:latin typeface="微软雅黑"/>
                <a:cs typeface="微软雅黑"/>
              </a:rPr>
              <a:t>成</a:t>
            </a:r>
            <a:r>
              <a:rPr dirty="0" sz="2200" spc="-5">
                <a:latin typeface="微软雅黑"/>
                <a:cs typeface="微软雅黑"/>
              </a:rPr>
              <a:t>的、</a:t>
            </a:r>
            <a:r>
              <a:rPr dirty="0" sz="2200">
                <a:latin typeface="微软雅黑"/>
                <a:cs typeface="微软雅黑"/>
              </a:rPr>
              <a:t>具</a:t>
            </a:r>
            <a:r>
              <a:rPr dirty="0" sz="2200" spc="-5">
                <a:latin typeface="微软雅黑"/>
                <a:cs typeface="微软雅黑"/>
              </a:rPr>
              <a:t>有超</a:t>
            </a:r>
            <a:r>
              <a:rPr dirty="0" sz="2200">
                <a:latin typeface="微软雅黑"/>
                <a:cs typeface="微软雅黑"/>
              </a:rPr>
              <a:t>常</a:t>
            </a:r>
            <a:r>
              <a:rPr dirty="0" sz="2200" spc="-5">
                <a:latin typeface="微软雅黑"/>
                <a:cs typeface="微软雅黑"/>
              </a:rPr>
              <a:t>宏观</a:t>
            </a:r>
            <a:r>
              <a:rPr dirty="0" sz="2200">
                <a:latin typeface="微软雅黑"/>
                <a:cs typeface="微软雅黑"/>
              </a:rPr>
              <a:t>物</a:t>
            </a:r>
            <a:r>
              <a:rPr dirty="0" sz="2200" spc="-5">
                <a:latin typeface="微软雅黑"/>
                <a:cs typeface="微软雅黑"/>
              </a:rPr>
              <a:t>理 </a:t>
            </a:r>
            <a:r>
              <a:rPr dirty="0" sz="2200" spc="-5">
                <a:latin typeface="微软雅黑"/>
                <a:cs typeface="微软雅黑"/>
              </a:rPr>
              <a:t>特性的人工复合材料，在隐身、电</a:t>
            </a:r>
            <a:r>
              <a:rPr dirty="0" sz="2200">
                <a:latin typeface="微软雅黑"/>
                <a:cs typeface="微软雅黑"/>
              </a:rPr>
              <a:t>子</a:t>
            </a:r>
            <a:r>
              <a:rPr dirty="0" sz="2200" spc="-5">
                <a:latin typeface="微软雅黑"/>
                <a:cs typeface="微软雅黑"/>
              </a:rPr>
              <a:t>对抗</a:t>
            </a:r>
            <a:r>
              <a:rPr dirty="0" sz="2200">
                <a:latin typeface="微软雅黑"/>
                <a:cs typeface="微软雅黑"/>
              </a:rPr>
              <a:t>领</a:t>
            </a:r>
            <a:r>
              <a:rPr dirty="0" sz="2200" spc="-5">
                <a:latin typeface="微软雅黑"/>
                <a:cs typeface="微软雅黑"/>
              </a:rPr>
              <a:t>域有</a:t>
            </a:r>
            <a:r>
              <a:rPr dirty="0" sz="2200">
                <a:latin typeface="微软雅黑"/>
                <a:cs typeface="微软雅黑"/>
              </a:rPr>
              <a:t>着</a:t>
            </a:r>
            <a:r>
              <a:rPr dirty="0" sz="2200" spc="-5">
                <a:latin typeface="微软雅黑"/>
                <a:cs typeface="微软雅黑"/>
              </a:rPr>
              <a:t>极为</a:t>
            </a:r>
            <a:r>
              <a:rPr dirty="0" sz="2200">
                <a:latin typeface="微软雅黑"/>
                <a:cs typeface="微软雅黑"/>
              </a:rPr>
              <a:t>重</a:t>
            </a:r>
            <a:r>
              <a:rPr dirty="0" sz="2200" spc="-5">
                <a:latin typeface="微软雅黑"/>
                <a:cs typeface="微软雅黑"/>
              </a:rPr>
              <a:t>要的应</a:t>
            </a:r>
            <a:endParaRPr sz="2200">
              <a:latin typeface="微软雅黑"/>
              <a:cs typeface="微软雅黑"/>
            </a:endParaRPr>
          </a:p>
          <a:p>
            <a:pPr marL="254000" indent="-216535">
              <a:lnSpc>
                <a:spcPct val="100000"/>
              </a:lnSpc>
              <a:spcBef>
                <a:spcPts val="1845"/>
              </a:spcBef>
              <a:buClr>
                <a:srgbClr val="FF0000"/>
              </a:buClr>
              <a:buSzPct val="95454"/>
              <a:buFont typeface="Arial"/>
              <a:buChar char="•"/>
              <a:tabLst>
                <a:tab pos="254635" algn="l"/>
              </a:tabLst>
            </a:pPr>
            <a:r>
              <a:rPr dirty="0" baseline="32828" sz="3300" spc="-1807">
                <a:latin typeface="微软雅黑"/>
                <a:cs typeface="微软雅黑"/>
              </a:rPr>
              <a:t>用</a:t>
            </a:r>
            <a:r>
              <a:rPr dirty="0" sz="2100" spc="-35">
                <a:latin typeface="微软雅黑"/>
                <a:cs typeface="微软雅黑"/>
              </a:rPr>
              <a:t>2</a:t>
            </a:r>
            <a:r>
              <a:rPr dirty="0" baseline="32828" sz="3300" spc="-3247">
                <a:latin typeface="微软雅黑"/>
                <a:cs typeface="微软雅黑"/>
              </a:rPr>
              <a:t>前</a:t>
            </a:r>
            <a:r>
              <a:rPr dirty="0" sz="2100" spc="-155">
                <a:latin typeface="微软雅黑"/>
                <a:cs typeface="微软雅黑"/>
              </a:rPr>
              <a:t>01</a:t>
            </a:r>
            <a:r>
              <a:rPr dirty="0" baseline="32828" sz="3300" spc="-2835">
                <a:latin typeface="微软雅黑"/>
                <a:cs typeface="微软雅黑"/>
              </a:rPr>
              <a:t>景</a:t>
            </a:r>
            <a:r>
              <a:rPr dirty="0" sz="2100">
                <a:latin typeface="微软雅黑"/>
                <a:cs typeface="微软雅黑"/>
              </a:rPr>
              <a:t>3</a:t>
            </a:r>
            <a:r>
              <a:rPr dirty="0" sz="2100" spc="-1455">
                <a:latin typeface="微软雅黑"/>
                <a:cs typeface="微软雅黑"/>
              </a:rPr>
              <a:t>年</a:t>
            </a:r>
            <a:r>
              <a:rPr dirty="0" baseline="32828" sz="3300" spc="-1125">
                <a:latin typeface="微软雅黑"/>
                <a:cs typeface="微软雅黑"/>
              </a:rPr>
              <a:t>。</a:t>
            </a:r>
            <a:r>
              <a:rPr dirty="0" sz="2100">
                <a:latin typeface="微软雅黑"/>
                <a:cs typeface="微软雅黑"/>
              </a:rPr>
              <a:t>美国国防部列入“</a:t>
            </a:r>
            <a:r>
              <a:rPr dirty="0" sz="2100" b="1">
                <a:solidFill>
                  <a:srgbClr val="C00000"/>
                </a:solidFill>
                <a:latin typeface="微软雅黑"/>
                <a:cs typeface="微软雅黑"/>
              </a:rPr>
              <a:t>六大颠覆性基础研究领</a:t>
            </a:r>
            <a:r>
              <a:rPr dirty="0" sz="2100" spc="5" b="1">
                <a:solidFill>
                  <a:srgbClr val="C00000"/>
                </a:solidFill>
                <a:latin typeface="微软雅黑"/>
                <a:cs typeface="微软雅黑"/>
              </a:rPr>
              <a:t>域</a:t>
            </a:r>
            <a:r>
              <a:rPr dirty="0" sz="2100">
                <a:latin typeface="微软雅黑"/>
                <a:cs typeface="微软雅黑"/>
              </a:rPr>
              <a:t>”之首；</a:t>
            </a:r>
            <a:endParaRPr sz="2100">
              <a:latin typeface="微软雅黑"/>
              <a:cs typeface="微软雅黑"/>
            </a:endParaRPr>
          </a:p>
          <a:p>
            <a:pPr marL="381000" indent="-342900">
              <a:lnSpc>
                <a:spcPct val="100000"/>
              </a:lnSpc>
              <a:spcBef>
                <a:spcPts val="484"/>
              </a:spcBef>
              <a:buClr>
                <a:srgbClr val="FF0000"/>
              </a:buClr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dirty="0" sz="2100">
                <a:latin typeface="微软雅黑"/>
                <a:cs typeface="微软雅黑"/>
              </a:rPr>
              <a:t>2019</a:t>
            </a:r>
            <a:r>
              <a:rPr dirty="0" sz="2100" spc="-5">
                <a:latin typeface="微软雅黑"/>
                <a:cs typeface="微软雅黑"/>
              </a:rPr>
              <a:t>年我国列</a:t>
            </a:r>
            <a:r>
              <a:rPr dirty="0" sz="2100">
                <a:latin typeface="微软雅黑"/>
                <a:cs typeface="微软雅黑"/>
              </a:rPr>
              <a:t>入</a:t>
            </a:r>
            <a:r>
              <a:rPr dirty="0" sz="2100" spc="-5" b="1">
                <a:solidFill>
                  <a:srgbClr val="C00000"/>
                </a:solidFill>
                <a:latin typeface="微软雅黑"/>
                <a:cs typeface="微软雅黑"/>
              </a:rPr>
              <a:t>材料与制造领域重点发展规划</a:t>
            </a:r>
            <a:endParaRPr sz="2100">
              <a:latin typeface="微软雅黑"/>
              <a:cs typeface="微软雅黑"/>
            </a:endParaRPr>
          </a:p>
          <a:p>
            <a:pPr marL="381000" indent="-342900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dirty="0" sz="2100">
                <a:latin typeface="微软雅黑"/>
                <a:cs typeface="微软雅黑"/>
              </a:rPr>
              <a:t>先进功能材料的创新研究范式：</a:t>
            </a:r>
            <a:r>
              <a:rPr dirty="0" sz="2100" b="1">
                <a:solidFill>
                  <a:srgbClr val="C00000"/>
                </a:solidFill>
                <a:latin typeface="微软雅黑"/>
                <a:cs typeface="微软雅黑"/>
              </a:rPr>
              <a:t>半经验</a:t>
            </a:r>
            <a:r>
              <a:rPr dirty="0" sz="2100" spc="5">
                <a:solidFill>
                  <a:srgbClr val="C00000"/>
                </a:solidFill>
                <a:latin typeface="Wingdings"/>
                <a:cs typeface="Wingdings"/>
              </a:rPr>
              <a:t></a:t>
            </a:r>
            <a:r>
              <a:rPr dirty="0" sz="2100" b="1">
                <a:solidFill>
                  <a:srgbClr val="C00000"/>
                </a:solidFill>
                <a:latin typeface="微软雅黑"/>
                <a:cs typeface="微软雅黑"/>
              </a:rPr>
              <a:t>精确可设计；</a:t>
            </a:r>
            <a:endParaRPr sz="2100">
              <a:latin typeface="微软雅黑"/>
              <a:cs typeface="微软雅黑"/>
            </a:endParaRPr>
          </a:p>
          <a:p>
            <a:pPr marL="380365" marR="300355" indent="-342900">
              <a:lnSpc>
                <a:spcPct val="120000"/>
              </a:lnSpc>
              <a:buClr>
                <a:srgbClr val="FF0000"/>
              </a:buClr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dirty="0" sz="2100" b="1">
                <a:solidFill>
                  <a:srgbClr val="C00000"/>
                </a:solidFill>
                <a:latin typeface="微软雅黑"/>
                <a:cs typeface="微软雅黑"/>
              </a:rPr>
              <a:t>通过电磁超材料的隐身新机理以及多种隐身机理的协</a:t>
            </a:r>
            <a:r>
              <a:rPr dirty="0" sz="2100" spc="5" b="1">
                <a:solidFill>
                  <a:srgbClr val="C00000"/>
                </a:solidFill>
                <a:latin typeface="微软雅黑"/>
                <a:cs typeface="微软雅黑"/>
              </a:rPr>
              <a:t>同</a:t>
            </a:r>
            <a:r>
              <a:rPr dirty="0" sz="2100">
                <a:latin typeface="微软雅黑"/>
                <a:cs typeface="微软雅黑"/>
              </a:rPr>
              <a:t>，为突破 隐身技术瓶颈问题提供了新思路。</a:t>
            </a:r>
            <a:endParaRPr sz="2100">
              <a:latin typeface="微软雅黑"/>
              <a:cs typeface="微软雅黑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79264" y="6413500"/>
            <a:ext cx="4200525" cy="346710"/>
            <a:chOff x="4779264" y="6413500"/>
            <a:chExt cx="4200525" cy="346710"/>
          </a:xfrm>
        </p:grpSpPr>
        <p:sp>
          <p:nvSpPr>
            <p:cNvPr id="9" name="object 9"/>
            <p:cNvSpPr/>
            <p:nvPr/>
          </p:nvSpPr>
          <p:spPr>
            <a:xfrm>
              <a:off x="4793742" y="6427470"/>
              <a:ext cx="4171315" cy="318770"/>
            </a:xfrm>
            <a:custGeom>
              <a:avLst/>
              <a:gdLst/>
              <a:ahLst/>
              <a:cxnLst/>
              <a:rect l="l" t="t" r="r" b="b"/>
              <a:pathLst>
                <a:path w="4171315" h="318770">
                  <a:moveTo>
                    <a:pt x="4171188" y="0"/>
                  </a:moveTo>
                  <a:lnTo>
                    <a:pt x="0" y="0"/>
                  </a:lnTo>
                  <a:lnTo>
                    <a:pt x="0" y="318515"/>
                  </a:lnTo>
                  <a:lnTo>
                    <a:pt x="4171188" y="318515"/>
                  </a:lnTo>
                  <a:lnTo>
                    <a:pt x="417118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779264" y="6413499"/>
              <a:ext cx="4200525" cy="346710"/>
            </a:xfrm>
            <a:custGeom>
              <a:avLst/>
              <a:gdLst/>
              <a:ahLst/>
              <a:cxnLst/>
              <a:rect l="l" t="t" r="r" b="b"/>
              <a:pathLst>
                <a:path w="4200525" h="346709">
                  <a:moveTo>
                    <a:pt x="4177030" y="22860"/>
                  </a:moveTo>
                  <a:lnTo>
                    <a:pt x="23114" y="22860"/>
                  </a:lnTo>
                  <a:lnTo>
                    <a:pt x="23114" y="27940"/>
                  </a:lnTo>
                  <a:lnTo>
                    <a:pt x="23114" y="317500"/>
                  </a:lnTo>
                  <a:lnTo>
                    <a:pt x="23114" y="323850"/>
                  </a:lnTo>
                  <a:lnTo>
                    <a:pt x="4177030" y="323850"/>
                  </a:lnTo>
                  <a:lnTo>
                    <a:pt x="4177030" y="318008"/>
                  </a:lnTo>
                  <a:lnTo>
                    <a:pt x="4177030" y="317500"/>
                  </a:lnTo>
                  <a:lnTo>
                    <a:pt x="4177030" y="28460"/>
                  </a:lnTo>
                  <a:lnTo>
                    <a:pt x="4171188" y="28460"/>
                  </a:lnTo>
                  <a:lnTo>
                    <a:pt x="4171188" y="317500"/>
                  </a:lnTo>
                  <a:lnTo>
                    <a:pt x="28956" y="317500"/>
                  </a:lnTo>
                  <a:lnTo>
                    <a:pt x="28956" y="27940"/>
                  </a:lnTo>
                  <a:lnTo>
                    <a:pt x="4177030" y="27940"/>
                  </a:lnTo>
                  <a:lnTo>
                    <a:pt x="4177030" y="22860"/>
                  </a:lnTo>
                  <a:close/>
                </a:path>
                <a:path w="4200525" h="346709">
                  <a:moveTo>
                    <a:pt x="4200144" y="16865"/>
                  </a:moveTo>
                  <a:lnTo>
                    <a:pt x="4182745" y="16865"/>
                  </a:lnTo>
                  <a:lnTo>
                    <a:pt x="4182745" y="329590"/>
                  </a:lnTo>
                  <a:lnTo>
                    <a:pt x="4200144" y="329590"/>
                  </a:lnTo>
                  <a:lnTo>
                    <a:pt x="4200144" y="16865"/>
                  </a:lnTo>
                  <a:close/>
                </a:path>
                <a:path w="4200525" h="346709">
                  <a:moveTo>
                    <a:pt x="4200144" y="0"/>
                  </a:moveTo>
                  <a:lnTo>
                    <a:pt x="0" y="0"/>
                  </a:lnTo>
                  <a:lnTo>
                    <a:pt x="0" y="16510"/>
                  </a:lnTo>
                  <a:lnTo>
                    <a:pt x="0" y="330200"/>
                  </a:lnTo>
                  <a:lnTo>
                    <a:pt x="0" y="346710"/>
                  </a:lnTo>
                  <a:lnTo>
                    <a:pt x="4200144" y="346710"/>
                  </a:lnTo>
                  <a:lnTo>
                    <a:pt x="4200144" y="330200"/>
                  </a:lnTo>
                  <a:lnTo>
                    <a:pt x="17399" y="330200"/>
                  </a:lnTo>
                  <a:lnTo>
                    <a:pt x="17399" y="16510"/>
                  </a:lnTo>
                  <a:lnTo>
                    <a:pt x="4200144" y="16510"/>
                  </a:lnTo>
                  <a:lnTo>
                    <a:pt x="4200144" y="0"/>
                  </a:lnTo>
                  <a:close/>
                </a:path>
              </a:pathLst>
            </a:custGeom>
            <a:solidFill>
              <a:srgbClr val="2B03B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866513" y="6447840"/>
            <a:ext cx="40259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C00000"/>
                </a:solidFill>
                <a:latin typeface="微软雅黑"/>
                <a:cs typeface="微软雅黑"/>
              </a:rPr>
              <a:t>超材料和表面等离激元位列颠覆性研究领域之首</a:t>
            </a:r>
            <a:endParaRPr sz="1500">
              <a:latin typeface="微软雅黑"/>
              <a:cs typeface="微软雅黑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9495" y="4212335"/>
            <a:ext cx="7858125" cy="2413000"/>
            <a:chOff x="539495" y="4212335"/>
            <a:chExt cx="7858125" cy="241300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0036" y="4221479"/>
              <a:ext cx="3528060" cy="20863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55463" y="4216907"/>
              <a:ext cx="3537585" cy="2095500"/>
            </a:xfrm>
            <a:custGeom>
              <a:avLst/>
              <a:gdLst/>
              <a:ahLst/>
              <a:cxnLst/>
              <a:rect l="l" t="t" r="r" b="b"/>
              <a:pathLst>
                <a:path w="3537584" h="2095500">
                  <a:moveTo>
                    <a:pt x="0" y="2095500"/>
                  </a:moveTo>
                  <a:lnTo>
                    <a:pt x="3537203" y="2095500"/>
                  </a:lnTo>
                  <a:lnTo>
                    <a:pt x="3537203" y="0"/>
                  </a:lnTo>
                  <a:lnTo>
                    <a:pt x="0" y="0"/>
                  </a:lnTo>
                  <a:lnTo>
                    <a:pt x="0" y="2095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787645" y="5724905"/>
              <a:ext cx="535305" cy="413384"/>
            </a:xfrm>
            <a:custGeom>
              <a:avLst/>
              <a:gdLst/>
              <a:ahLst/>
              <a:cxnLst/>
              <a:rect l="l" t="t" r="r" b="b"/>
              <a:pathLst>
                <a:path w="535304" h="413385">
                  <a:moveTo>
                    <a:pt x="0" y="206502"/>
                  </a:moveTo>
                  <a:lnTo>
                    <a:pt x="5434" y="164885"/>
                  </a:lnTo>
                  <a:lnTo>
                    <a:pt x="21020" y="126122"/>
                  </a:lnTo>
                  <a:lnTo>
                    <a:pt x="45682" y="91045"/>
                  </a:lnTo>
                  <a:lnTo>
                    <a:pt x="78343" y="60483"/>
                  </a:lnTo>
                  <a:lnTo>
                    <a:pt x="117927" y="35267"/>
                  </a:lnTo>
                  <a:lnTo>
                    <a:pt x="163359" y="16228"/>
                  </a:lnTo>
                  <a:lnTo>
                    <a:pt x="213563" y="4195"/>
                  </a:lnTo>
                  <a:lnTo>
                    <a:pt x="267462" y="0"/>
                  </a:lnTo>
                  <a:lnTo>
                    <a:pt x="321360" y="4195"/>
                  </a:lnTo>
                  <a:lnTo>
                    <a:pt x="371564" y="16228"/>
                  </a:lnTo>
                  <a:lnTo>
                    <a:pt x="416996" y="35267"/>
                  </a:lnTo>
                  <a:lnTo>
                    <a:pt x="456580" y="60483"/>
                  </a:lnTo>
                  <a:lnTo>
                    <a:pt x="489241" y="91045"/>
                  </a:lnTo>
                  <a:lnTo>
                    <a:pt x="513903" y="126122"/>
                  </a:lnTo>
                  <a:lnTo>
                    <a:pt x="529489" y="164885"/>
                  </a:lnTo>
                  <a:lnTo>
                    <a:pt x="534924" y="206502"/>
                  </a:lnTo>
                  <a:lnTo>
                    <a:pt x="529489" y="248118"/>
                  </a:lnTo>
                  <a:lnTo>
                    <a:pt x="513903" y="286881"/>
                  </a:lnTo>
                  <a:lnTo>
                    <a:pt x="489241" y="321958"/>
                  </a:lnTo>
                  <a:lnTo>
                    <a:pt x="456580" y="352520"/>
                  </a:lnTo>
                  <a:lnTo>
                    <a:pt x="416996" y="377736"/>
                  </a:lnTo>
                  <a:lnTo>
                    <a:pt x="371564" y="396775"/>
                  </a:lnTo>
                  <a:lnTo>
                    <a:pt x="321360" y="408808"/>
                  </a:lnTo>
                  <a:lnTo>
                    <a:pt x="267462" y="413004"/>
                  </a:lnTo>
                  <a:lnTo>
                    <a:pt x="213563" y="408808"/>
                  </a:lnTo>
                  <a:lnTo>
                    <a:pt x="163359" y="396775"/>
                  </a:lnTo>
                  <a:lnTo>
                    <a:pt x="117927" y="377736"/>
                  </a:lnTo>
                  <a:lnTo>
                    <a:pt x="78343" y="352520"/>
                  </a:lnTo>
                  <a:lnTo>
                    <a:pt x="45682" y="321958"/>
                  </a:lnTo>
                  <a:lnTo>
                    <a:pt x="21020" y="286881"/>
                  </a:lnTo>
                  <a:lnTo>
                    <a:pt x="5434" y="248118"/>
                  </a:lnTo>
                  <a:lnTo>
                    <a:pt x="0" y="206502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495" y="4221463"/>
              <a:ext cx="4123879" cy="12893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787" y="5530595"/>
              <a:ext cx="1257300" cy="10820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61944" y="5530595"/>
              <a:ext cx="1301496" cy="10820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3391" y="5544311"/>
              <a:ext cx="1223771" cy="1080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5131" y="2997750"/>
            <a:ext cx="4383516" cy="32399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31" y="3203448"/>
            <a:ext cx="2026920" cy="1440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41220" y="3320796"/>
            <a:ext cx="2142744" cy="133197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293342" y="5164990"/>
            <a:ext cx="657225" cy="0"/>
          </a:xfrm>
          <a:custGeom>
            <a:avLst/>
            <a:gdLst/>
            <a:ahLst/>
            <a:cxnLst/>
            <a:rect l="l" t="t" r="r" b="b"/>
            <a:pathLst>
              <a:path w="657225" h="0">
                <a:moveTo>
                  <a:pt x="0" y="0"/>
                </a:moveTo>
                <a:lnTo>
                  <a:pt x="282574" y="0"/>
                </a:lnTo>
              </a:path>
              <a:path w="657225" h="0">
                <a:moveTo>
                  <a:pt x="324975" y="0"/>
                </a:moveTo>
                <a:lnTo>
                  <a:pt x="657012" y="0"/>
                </a:lnTo>
              </a:path>
            </a:pathLst>
          </a:custGeom>
          <a:ln w="126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21689" y="5131887"/>
            <a:ext cx="1424940" cy="224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9905" algn="l"/>
                <a:tab pos="882015" algn="l"/>
                <a:tab pos="1375410" algn="l"/>
              </a:tabLst>
            </a:pPr>
            <a:r>
              <a:rPr dirty="0" sz="1300" spc="-75" i="1">
                <a:latin typeface="Times New Roman"/>
                <a:cs typeface="Times New Roman"/>
              </a:rPr>
              <a:t>t</a:t>
            </a:r>
            <a:r>
              <a:rPr dirty="0" sz="1300" spc="-75" i="1">
                <a:latin typeface="Times New Roman"/>
                <a:cs typeface="Times New Roman"/>
              </a:rPr>
              <a:t>	</a:t>
            </a:r>
            <a:r>
              <a:rPr dirty="0" sz="1300" spc="-75" i="1">
                <a:latin typeface="Times New Roman"/>
                <a:cs typeface="Times New Roman"/>
              </a:rPr>
              <a:t>t</a:t>
            </a:r>
            <a:r>
              <a:rPr dirty="0" sz="1300" spc="-75" i="1">
                <a:latin typeface="Times New Roman"/>
                <a:cs typeface="Times New Roman"/>
              </a:rPr>
              <a:t>	</a:t>
            </a:r>
            <a:r>
              <a:rPr dirty="0" sz="1300" spc="-75" i="1">
                <a:latin typeface="Times New Roman"/>
                <a:cs typeface="Times New Roman"/>
              </a:rPr>
              <a:t>i</a:t>
            </a:r>
            <a:r>
              <a:rPr dirty="0" sz="1300" spc="-75" i="1">
                <a:latin typeface="Times New Roman"/>
                <a:cs typeface="Times New Roman"/>
              </a:rPr>
              <a:t>	</a:t>
            </a:r>
            <a:r>
              <a:rPr dirty="0" sz="1300" spc="-75" i="1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4765" y="5151015"/>
            <a:ext cx="610235" cy="381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-370">
                <a:latin typeface="Times New Roman"/>
                <a:cs typeface="Times New Roman"/>
              </a:rPr>
              <a:t>2</a:t>
            </a:r>
            <a:r>
              <a:rPr dirty="0" sz="2300" spc="-370" i="1">
                <a:latin typeface="Symbol"/>
                <a:cs typeface="Symbol"/>
              </a:rPr>
              <a:t></a:t>
            </a:r>
            <a:r>
              <a:rPr dirty="0" sz="2300" spc="-285" i="1">
                <a:latin typeface="Times New Roman"/>
                <a:cs typeface="Times New Roman"/>
              </a:rPr>
              <a:t> </a:t>
            </a:r>
            <a:r>
              <a:rPr dirty="0" sz="2250" spc="-225" i="1">
                <a:latin typeface="Times New Roman"/>
                <a:cs typeface="Times New Roman"/>
              </a:rPr>
              <a:t>dx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67303" y="5924643"/>
            <a:ext cx="828040" cy="381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575310" algn="l"/>
              </a:tabLst>
            </a:pPr>
            <a:r>
              <a:rPr dirty="0" sz="2250" spc="-370">
                <a:latin typeface="Times New Roman"/>
                <a:cs typeface="Times New Roman"/>
              </a:rPr>
              <a:t>2</a:t>
            </a:r>
            <a:r>
              <a:rPr dirty="0" sz="2300" spc="-370" i="1">
                <a:latin typeface="Symbol"/>
                <a:cs typeface="Symbol"/>
              </a:rPr>
              <a:t></a:t>
            </a:r>
            <a:r>
              <a:rPr dirty="0" sz="2250" spc="-370" i="1">
                <a:latin typeface="Times New Roman"/>
                <a:cs typeface="Times New Roman"/>
              </a:rPr>
              <a:t>n</a:t>
            </a:r>
            <a:r>
              <a:rPr dirty="0" baseline="-25641" sz="1950" spc="-555" i="1">
                <a:latin typeface="Times New Roman"/>
                <a:cs typeface="Times New Roman"/>
              </a:rPr>
              <a:t>i	</a:t>
            </a:r>
            <a:r>
              <a:rPr dirty="0" sz="2250" spc="-220" i="1">
                <a:latin typeface="Times New Roman"/>
                <a:cs typeface="Times New Roman"/>
              </a:rPr>
              <a:t>dx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3748" y="4927414"/>
            <a:ext cx="2196465" cy="381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30864" sz="3375" spc="-315">
                <a:latin typeface="Symbol"/>
                <a:cs typeface="Symbol"/>
              </a:rPr>
              <a:t></a:t>
            </a:r>
            <a:r>
              <a:rPr dirty="0" sz="2250" spc="-210" i="1">
                <a:latin typeface="Times New Roman"/>
                <a:cs typeface="Times New Roman"/>
              </a:rPr>
              <a:t>n </a:t>
            </a:r>
            <a:r>
              <a:rPr dirty="0" sz="2250" spc="-204">
                <a:latin typeface="Times New Roman"/>
                <a:cs typeface="Times New Roman"/>
              </a:rPr>
              <a:t>sin</a:t>
            </a:r>
            <a:r>
              <a:rPr dirty="0" sz="2300" spc="-204" i="1">
                <a:latin typeface="Symbol"/>
                <a:cs typeface="Symbol"/>
              </a:rPr>
              <a:t></a:t>
            </a:r>
            <a:r>
              <a:rPr dirty="0" sz="2300" spc="-204" i="1">
                <a:latin typeface="Times New Roman"/>
                <a:cs typeface="Times New Roman"/>
              </a:rPr>
              <a:t> </a:t>
            </a:r>
            <a:r>
              <a:rPr dirty="0" sz="2250" spc="-260">
                <a:latin typeface="Symbol"/>
                <a:cs typeface="Symbol"/>
              </a:rPr>
              <a:t></a:t>
            </a:r>
            <a:r>
              <a:rPr dirty="0" sz="2250" spc="-260">
                <a:latin typeface="Times New Roman"/>
                <a:cs typeface="Times New Roman"/>
              </a:rPr>
              <a:t> </a:t>
            </a:r>
            <a:r>
              <a:rPr dirty="0" sz="2250" spc="-235" i="1">
                <a:latin typeface="Times New Roman"/>
                <a:cs typeface="Times New Roman"/>
              </a:rPr>
              <a:t>n </a:t>
            </a:r>
            <a:r>
              <a:rPr dirty="0" sz="2250" spc="-204">
                <a:latin typeface="Times New Roman"/>
                <a:cs typeface="Times New Roman"/>
              </a:rPr>
              <a:t>sin</a:t>
            </a:r>
            <a:r>
              <a:rPr dirty="0" sz="2300" spc="-204" i="1">
                <a:latin typeface="Symbol"/>
                <a:cs typeface="Symbol"/>
              </a:rPr>
              <a:t></a:t>
            </a:r>
            <a:r>
              <a:rPr dirty="0" sz="2300" spc="-204" i="1">
                <a:latin typeface="Times New Roman"/>
                <a:cs typeface="Times New Roman"/>
              </a:rPr>
              <a:t> </a:t>
            </a:r>
            <a:r>
              <a:rPr dirty="0" sz="2250" spc="-260">
                <a:latin typeface="Symbol"/>
                <a:cs typeface="Symbol"/>
              </a:rPr>
              <a:t></a:t>
            </a:r>
            <a:r>
              <a:rPr dirty="0" sz="2250" spc="-200">
                <a:latin typeface="Times New Roman"/>
                <a:cs typeface="Times New Roman"/>
              </a:rPr>
              <a:t> </a:t>
            </a:r>
            <a:r>
              <a:rPr dirty="0" baseline="35024" sz="3450" spc="-802" i="1">
                <a:latin typeface="Symbol"/>
                <a:cs typeface="Symbol"/>
              </a:rPr>
              <a:t></a:t>
            </a:r>
            <a:r>
              <a:rPr dirty="0" baseline="36324" sz="1950" spc="-802">
                <a:latin typeface="Times New Roman"/>
                <a:cs typeface="Times New Roman"/>
              </a:rPr>
              <a:t>0</a:t>
            </a:r>
            <a:endParaRPr baseline="36324" sz="1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19741" y="4756825"/>
            <a:ext cx="329565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100" i="1">
                <a:latin typeface="Times New Roman"/>
                <a:cs typeface="Times New Roman"/>
              </a:rPr>
              <a:t>d</a:t>
            </a:r>
            <a:r>
              <a:rPr dirty="0" sz="2250" spc="-360">
                <a:latin typeface="Symbol"/>
                <a:cs typeface="Symbol"/>
              </a:rPr>
              <a:t>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99148" y="5393343"/>
            <a:ext cx="137795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235">
                <a:latin typeface="Symbol"/>
                <a:cs typeface="Symbol"/>
              </a:rPr>
              <a:t>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3840" y="5520687"/>
            <a:ext cx="730250" cy="381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13384" algn="l"/>
              </a:tabLst>
            </a:pPr>
            <a:r>
              <a:rPr dirty="0" sz="2300" spc="-285" i="1">
                <a:latin typeface="Symbol"/>
                <a:cs typeface="Symbol"/>
              </a:rPr>
              <a:t></a:t>
            </a:r>
            <a:r>
              <a:rPr dirty="0" sz="2300" spc="-285">
                <a:latin typeface="Times New Roman"/>
                <a:cs typeface="Times New Roman"/>
              </a:rPr>
              <a:t>	</a:t>
            </a:r>
            <a:r>
              <a:rPr dirty="0" sz="2250" spc="-100" i="1">
                <a:latin typeface="Times New Roman"/>
                <a:cs typeface="Times New Roman"/>
              </a:rPr>
              <a:t>d</a:t>
            </a:r>
            <a:r>
              <a:rPr dirty="0" sz="2250" spc="-360">
                <a:latin typeface="Symbol"/>
                <a:cs typeface="Symbol"/>
              </a:rPr>
              <a:t>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3748" y="5701043"/>
            <a:ext cx="2379980" cy="3816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757680" algn="l"/>
                <a:tab pos="2341245" algn="l"/>
              </a:tabLst>
            </a:pPr>
            <a:r>
              <a:rPr dirty="0" baseline="8641" sz="3375" spc="-427">
                <a:latin typeface="Symbol"/>
                <a:cs typeface="Symbol"/>
              </a:rPr>
              <a:t></a:t>
            </a:r>
            <a:r>
              <a:rPr dirty="0" sz="2250" spc="-285">
                <a:latin typeface="Times New Roman"/>
                <a:cs typeface="Times New Roman"/>
              </a:rPr>
              <a:t>sin</a:t>
            </a:r>
            <a:r>
              <a:rPr dirty="0" sz="2300" spc="-285" i="1">
                <a:latin typeface="Symbol"/>
                <a:cs typeface="Symbol"/>
              </a:rPr>
              <a:t></a:t>
            </a:r>
            <a:r>
              <a:rPr dirty="0" baseline="-25641" sz="1950" spc="-427" i="1">
                <a:latin typeface="Times New Roman"/>
                <a:cs typeface="Times New Roman"/>
              </a:rPr>
              <a:t>t              </a:t>
            </a:r>
            <a:r>
              <a:rPr dirty="0" sz="2250" spc="-260">
                <a:latin typeface="Symbol"/>
                <a:cs typeface="Symbol"/>
              </a:rPr>
              <a:t></a:t>
            </a:r>
            <a:r>
              <a:rPr dirty="0" sz="2250" spc="-335">
                <a:latin typeface="Times New Roman"/>
                <a:cs typeface="Times New Roman"/>
              </a:rPr>
              <a:t> </a:t>
            </a:r>
            <a:r>
              <a:rPr dirty="0" sz="2250" spc="-290">
                <a:latin typeface="Times New Roman"/>
                <a:cs typeface="Times New Roman"/>
              </a:rPr>
              <a:t>sin</a:t>
            </a:r>
            <a:r>
              <a:rPr dirty="0" sz="2300" spc="-290" i="1">
                <a:latin typeface="Symbol"/>
                <a:cs typeface="Symbol"/>
              </a:rPr>
              <a:t></a:t>
            </a:r>
            <a:r>
              <a:rPr dirty="0" baseline="-25641" sz="1950" spc="-434" i="1">
                <a:latin typeface="Times New Roman"/>
                <a:cs typeface="Times New Roman"/>
              </a:rPr>
              <a:t>i                  </a:t>
            </a:r>
            <a:r>
              <a:rPr dirty="0" sz="2250" spc="-260">
                <a:latin typeface="Symbol"/>
                <a:cs typeface="Symbol"/>
              </a:rPr>
              <a:t></a:t>
            </a:r>
            <a:r>
              <a:rPr dirty="0" u="heavy" baseline="20987" sz="3375" spc="-39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baseline="36324" sz="1950" spc="-202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	</a:t>
            </a:r>
            <a:endParaRPr baseline="36324" sz="1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3748" y="5941896"/>
            <a:ext cx="188595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250" spc="-675">
                <a:latin typeface="Symbol"/>
                <a:cs typeface="Symbol"/>
              </a:rPr>
              <a:t></a:t>
            </a:r>
            <a:r>
              <a:rPr dirty="0" baseline="-13580" sz="3375" spc="-1012">
                <a:latin typeface="Symbol"/>
                <a:cs typeface="Symbol"/>
              </a:rPr>
              <a:t></a:t>
            </a:r>
            <a:endParaRPr baseline="-13580" sz="3375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4200" y="5050484"/>
            <a:ext cx="1352550" cy="5060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116839">
              <a:lnSpc>
                <a:spcPts val="1889"/>
              </a:lnSpc>
              <a:spcBef>
                <a:spcPts val="105"/>
              </a:spcBef>
            </a:pPr>
            <a:r>
              <a:rPr dirty="0" sz="2250" spc="-1120">
                <a:latin typeface="Symbol"/>
                <a:cs typeface="Symbol"/>
              </a:rPr>
              <a:t></a:t>
            </a:r>
            <a:endParaRPr sz="2250">
              <a:latin typeface="Symbol"/>
              <a:cs typeface="Symbol"/>
            </a:endParaRPr>
          </a:p>
          <a:p>
            <a:pPr marL="12700">
              <a:lnSpc>
                <a:spcPts val="1889"/>
              </a:lnSpc>
            </a:pPr>
            <a:r>
              <a:rPr dirty="0" sz="1800" spc="5" b="1">
                <a:solidFill>
                  <a:srgbClr val="FF0000"/>
                </a:solidFill>
                <a:latin typeface="华文新魏"/>
                <a:cs typeface="华文新魏"/>
              </a:rPr>
              <a:t>广义折</a:t>
            </a:r>
            <a:r>
              <a:rPr dirty="0" sz="1800" spc="-5" b="1">
                <a:solidFill>
                  <a:srgbClr val="FF0000"/>
                </a:solidFill>
                <a:latin typeface="华文新魏"/>
                <a:cs typeface="华文新魏"/>
              </a:rPr>
              <a:t>射和</a:t>
            </a:r>
            <a:r>
              <a:rPr dirty="0" sz="1800" spc="20" b="1">
                <a:solidFill>
                  <a:srgbClr val="FF0000"/>
                </a:solidFill>
                <a:latin typeface="华文新魏"/>
                <a:cs typeface="华文新魏"/>
              </a:rPr>
              <a:t> </a:t>
            </a:r>
            <a:r>
              <a:rPr dirty="0" baseline="1234" sz="3375" spc="-352">
                <a:latin typeface="Symbol"/>
                <a:cs typeface="Symbol"/>
              </a:rPr>
              <a:t></a:t>
            </a:r>
            <a:endParaRPr baseline="1234" sz="3375">
              <a:latin typeface="Symbol"/>
              <a:cs typeface="Symbo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276" y="1172875"/>
            <a:ext cx="4172139" cy="52545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43967" y="1183894"/>
            <a:ext cx="8730615" cy="1818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704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3.1电磁超材料</a:t>
            </a: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—超表面</a:t>
            </a:r>
            <a:endParaRPr sz="24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63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超表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面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是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由人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工微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结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单元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构成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遵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守广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义折</a:t>
            </a:r>
            <a:r>
              <a:rPr dirty="0" sz="2000" spc="80" b="1">
                <a:solidFill>
                  <a:srgbClr val="006FC0"/>
                </a:solidFill>
                <a:latin typeface="华文新魏"/>
                <a:cs typeface="华文新魏"/>
              </a:rPr>
              <a:t>射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/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反射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定律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维人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工表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面</a:t>
            </a:r>
            <a:endParaRPr sz="20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200"/>
              </a:spcBef>
            </a:pP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40" b="1">
                <a:solidFill>
                  <a:srgbClr val="006FC0"/>
                </a:solidFill>
                <a:latin typeface="华文新魏"/>
                <a:cs typeface="华文新魏"/>
              </a:rPr>
              <a:t>可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对</a:t>
            </a:r>
            <a:r>
              <a:rPr dirty="0" sz="2000" spc="40" b="1">
                <a:solidFill>
                  <a:srgbClr val="006FC0"/>
                </a:solidFill>
                <a:latin typeface="华文新魏"/>
                <a:cs typeface="华文新魏"/>
              </a:rPr>
              <a:t>电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磁波</a:t>
            </a:r>
            <a:r>
              <a:rPr dirty="0" sz="2000" spc="40" b="1">
                <a:solidFill>
                  <a:srgbClr val="006FC0"/>
                </a:solidFill>
                <a:latin typeface="华文新魏"/>
                <a:cs typeface="华文新魏"/>
              </a:rPr>
              <a:t>的激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发</a:t>
            </a:r>
            <a:r>
              <a:rPr dirty="0" sz="2000" spc="40" b="1">
                <a:solidFill>
                  <a:srgbClr val="006FC0"/>
                </a:solidFill>
                <a:latin typeface="华文新魏"/>
                <a:cs typeface="华文新魏"/>
              </a:rPr>
              <a:t>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传输</a:t>
            </a:r>
            <a:r>
              <a:rPr dirty="0" sz="2000" spc="40" b="1">
                <a:solidFill>
                  <a:srgbClr val="006FC0"/>
                </a:solidFill>
                <a:latin typeface="华文新魏"/>
                <a:cs typeface="华文新魏"/>
              </a:rPr>
              <a:t>进行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灵</a:t>
            </a:r>
            <a:r>
              <a:rPr dirty="0" sz="2000" spc="40" b="1">
                <a:solidFill>
                  <a:srgbClr val="006FC0"/>
                </a:solidFill>
                <a:latin typeface="华文新魏"/>
                <a:cs typeface="华文新魏"/>
              </a:rPr>
              <a:t>活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的控</a:t>
            </a:r>
            <a:r>
              <a:rPr dirty="0" sz="2000" spc="75" b="1">
                <a:solidFill>
                  <a:srgbClr val="006FC0"/>
                </a:solidFill>
                <a:latin typeface="华文新魏"/>
                <a:cs typeface="华文新魏"/>
              </a:rPr>
              <a:t>制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实</a:t>
            </a:r>
            <a:r>
              <a:rPr dirty="0" sz="2000" spc="40" b="1">
                <a:solidFill>
                  <a:srgbClr val="006FC0"/>
                </a:solidFill>
                <a:latin typeface="华文新魏"/>
                <a:cs typeface="华文新魏"/>
              </a:rPr>
              <a:t>现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反常</a:t>
            </a:r>
            <a:r>
              <a:rPr dirty="0" sz="2000" spc="40" b="1">
                <a:solidFill>
                  <a:srgbClr val="006FC0"/>
                </a:solidFill>
                <a:latin typeface="华文新魏"/>
                <a:cs typeface="华文新魏"/>
              </a:rPr>
              <a:t>折射</a:t>
            </a:r>
            <a:r>
              <a:rPr dirty="0" sz="2000" spc="50" b="1">
                <a:solidFill>
                  <a:srgbClr val="006FC0"/>
                </a:solidFill>
                <a:latin typeface="华文新魏"/>
                <a:cs typeface="华文新魏"/>
              </a:rPr>
              <a:t>/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反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射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极化旋</a:t>
            </a:r>
            <a:endParaRPr sz="20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205"/>
              </a:spcBef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转以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及非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对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称传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输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等功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能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985">
              <a:lnSpc>
                <a:spcPts val="1505"/>
              </a:lnSpc>
            </a:pPr>
            <a:fld id="{81D60167-4931-47E6-BA6A-407CBD079E47}" type="slidenum">
              <a:rPr dirty="0"/>
              <a:t>43</a:t>
            </a:fld>
          </a:p>
        </p:txBody>
      </p:sp>
      <p:sp>
        <p:nvSpPr>
          <p:cNvPr id="23" name="object 23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8500" y="5522163"/>
            <a:ext cx="9461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FF0000"/>
                </a:solidFill>
                <a:latin typeface="华文新魏"/>
                <a:cs typeface="华文新魏"/>
              </a:rPr>
              <a:t>反射定律</a:t>
            </a:r>
            <a:endParaRPr sz="1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39" y="1131727"/>
            <a:ext cx="5257151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1340" y="1142822"/>
            <a:ext cx="8583930" cy="18535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3.1</a:t>
            </a:r>
            <a:r>
              <a:rPr dirty="0" sz="2400" spc="-5">
                <a:solidFill>
                  <a:srgbClr val="FFFFFF"/>
                </a:solidFill>
                <a:latin typeface="华文新魏"/>
                <a:cs typeface="华文新魏"/>
              </a:rPr>
              <a:t>电磁超材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料</a:t>
            </a:r>
            <a:r>
              <a:rPr dirty="0" sz="2400" spc="-5">
                <a:solidFill>
                  <a:srgbClr val="FFFF00"/>
                </a:solidFill>
                <a:latin typeface="华文新魏"/>
                <a:cs typeface="华文新魏"/>
              </a:rPr>
              <a:t>—异常反射/</a:t>
            </a: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折射现象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100"/>
              </a:lnSpc>
              <a:spcBef>
                <a:spcPts val="70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利用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从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表面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相位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突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变效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应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提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出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了广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义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斯涅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尔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定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律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即光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线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在经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过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表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面上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时的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传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输规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与经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过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普通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光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学器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界面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上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所遵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循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的传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输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规则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同；</a:t>
            </a:r>
            <a:endParaRPr sz="20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反射</a:t>
            </a:r>
            <a:r>
              <a:rPr dirty="0" sz="2000" spc="-5" b="1">
                <a:solidFill>
                  <a:srgbClr val="800000"/>
                </a:solidFill>
                <a:latin typeface="华文新魏"/>
                <a:cs typeface="华文新魏"/>
              </a:rPr>
              <a:t>/</a:t>
            </a:r>
            <a:r>
              <a:rPr dirty="0" sz="2000" spc="-10" b="1">
                <a:solidFill>
                  <a:srgbClr val="800000"/>
                </a:solidFill>
                <a:latin typeface="华文新魏"/>
                <a:cs typeface="华文新魏"/>
              </a:rPr>
              <a:t>折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射角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任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意可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调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反</a:t>
            </a:r>
            <a:r>
              <a:rPr dirty="0" sz="2000" spc="-15" b="1">
                <a:solidFill>
                  <a:srgbClr val="800000"/>
                </a:solidFill>
                <a:latin typeface="华文新魏"/>
                <a:cs typeface="华文新魏"/>
              </a:rPr>
              <a:t>射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/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折</a:t>
            </a:r>
            <a:r>
              <a:rPr dirty="0" sz="2000" spc="-15" b="1">
                <a:solidFill>
                  <a:srgbClr val="800000"/>
                </a:solidFill>
                <a:latin typeface="华文新魏"/>
                <a:cs typeface="华文新魏"/>
              </a:rPr>
              <a:t>射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面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任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意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可调。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666" y="3102970"/>
            <a:ext cx="3693841" cy="32703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32247" y="3113532"/>
            <a:ext cx="3348228" cy="34213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985">
              <a:lnSpc>
                <a:spcPts val="1505"/>
              </a:lnSpc>
            </a:pPr>
            <a:fld id="{81D60167-4931-47E6-BA6A-407CBD079E47}" type="slidenum">
              <a:rPr dirty="0"/>
              <a:t>43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6568" y="6537147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1848E"/>
                </a:solidFill>
                <a:latin typeface="Arial"/>
                <a:cs typeface="Arial"/>
              </a:rPr>
              <a:t>45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291" y="558165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CCFFFF"/>
                </a:solidFill>
                <a:latin typeface="华文新魏"/>
                <a:cs typeface="华文新魏"/>
              </a:rPr>
              <a:t>超表面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479" y="1604848"/>
            <a:ext cx="8462645" cy="1398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160" indent="-25146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64160" algn="l"/>
              </a:tabLst>
            </a:pPr>
            <a:r>
              <a:rPr dirty="0" sz="2000">
                <a:latin typeface="华文新魏"/>
                <a:cs typeface="华文新魏"/>
              </a:rPr>
              <a:t>当</a:t>
            </a:r>
            <a:r>
              <a:rPr dirty="0" sz="2000" spc="5">
                <a:solidFill>
                  <a:srgbClr val="FF0000"/>
                </a:solidFill>
                <a:latin typeface="华文新魏"/>
                <a:cs typeface="华文新魏"/>
              </a:rPr>
              <a:t>低</a:t>
            </a:r>
            <a:r>
              <a:rPr dirty="0" sz="2000">
                <a:solidFill>
                  <a:srgbClr val="FF0000"/>
                </a:solidFill>
                <a:latin typeface="华文新魏"/>
                <a:cs typeface="华文新魏"/>
              </a:rPr>
              <a:t>频</a:t>
            </a:r>
            <a:r>
              <a:rPr dirty="0" sz="2000">
                <a:latin typeface="华文新魏"/>
                <a:cs typeface="华文新魏"/>
              </a:rPr>
              <a:t>电磁波入射</a:t>
            </a:r>
            <a:r>
              <a:rPr dirty="0" sz="2000" spc="5">
                <a:latin typeface="华文新魏"/>
                <a:cs typeface="华文新魏"/>
              </a:rPr>
              <a:t>时</a:t>
            </a:r>
            <a:r>
              <a:rPr dirty="0" sz="2000">
                <a:latin typeface="华文新魏"/>
                <a:cs typeface="华文新魏"/>
              </a:rPr>
              <a:t>，</a:t>
            </a:r>
            <a:r>
              <a:rPr dirty="0" sz="2000" spc="-10">
                <a:latin typeface="华文新魏"/>
                <a:cs typeface="华文新魏"/>
              </a:rPr>
              <a:t>可</a:t>
            </a:r>
            <a:r>
              <a:rPr dirty="0" sz="2000" spc="5">
                <a:latin typeface="华文新魏"/>
                <a:cs typeface="华文新魏"/>
              </a:rPr>
              <a:t>以较</a:t>
            </a:r>
            <a:r>
              <a:rPr dirty="0" sz="2000" spc="-20">
                <a:latin typeface="华文新魏"/>
                <a:cs typeface="华文新魏"/>
              </a:rPr>
              <a:t>低</a:t>
            </a:r>
            <a:r>
              <a:rPr dirty="0" sz="2000" spc="5">
                <a:latin typeface="华文新魏"/>
                <a:cs typeface="华文新魏"/>
              </a:rPr>
              <a:t>插</a:t>
            </a:r>
            <a:r>
              <a:rPr dirty="0" sz="2000">
                <a:latin typeface="华文新魏"/>
                <a:cs typeface="华文新魏"/>
              </a:rPr>
              <a:t>损</a:t>
            </a:r>
            <a:r>
              <a:rPr dirty="0" sz="2000" spc="-10">
                <a:solidFill>
                  <a:srgbClr val="FF0000"/>
                </a:solidFill>
                <a:latin typeface="华文新魏"/>
                <a:cs typeface="华文新魏"/>
              </a:rPr>
              <a:t>透</a:t>
            </a:r>
            <a:r>
              <a:rPr dirty="0" sz="2000">
                <a:solidFill>
                  <a:srgbClr val="FF0000"/>
                </a:solidFill>
                <a:latin typeface="华文新魏"/>
                <a:cs typeface="华文新魏"/>
              </a:rPr>
              <a:t>射</a:t>
            </a:r>
            <a:r>
              <a:rPr dirty="0" sz="2000" spc="5">
                <a:latin typeface="华文新魏"/>
                <a:cs typeface="华文新魏"/>
              </a:rPr>
              <a:t>；</a:t>
            </a:r>
            <a:endParaRPr sz="2000">
              <a:latin typeface="华文新魏"/>
              <a:cs typeface="华文新魏"/>
            </a:endParaRPr>
          </a:p>
          <a:p>
            <a:pPr marL="264160" marR="5080" indent="-251460">
              <a:lnSpc>
                <a:spcPct val="175000"/>
              </a:lnSpc>
              <a:spcBef>
                <a:spcPts val="5"/>
              </a:spcBef>
              <a:buFont typeface="Wingdings"/>
              <a:buChar char=""/>
              <a:tabLst>
                <a:tab pos="264160" algn="l"/>
              </a:tabLst>
            </a:pPr>
            <a:r>
              <a:rPr dirty="0" sz="2000" spc="10">
                <a:latin typeface="华文新魏"/>
                <a:cs typeface="华文新魏"/>
              </a:rPr>
              <a:t>当</a:t>
            </a:r>
            <a:r>
              <a:rPr dirty="0" sz="2000" spc="10">
                <a:solidFill>
                  <a:srgbClr val="0000FF"/>
                </a:solidFill>
                <a:latin typeface="华文新魏"/>
                <a:cs typeface="华文新魏"/>
              </a:rPr>
              <a:t>高频</a:t>
            </a:r>
            <a:r>
              <a:rPr dirty="0" sz="2000" spc="10">
                <a:latin typeface="华文新魏"/>
                <a:cs typeface="华文新魏"/>
              </a:rPr>
              <a:t>电磁</a:t>
            </a:r>
            <a:r>
              <a:rPr dirty="0" sz="2000">
                <a:latin typeface="华文新魏"/>
                <a:cs typeface="华文新魏"/>
              </a:rPr>
              <a:t>波</a:t>
            </a:r>
            <a:r>
              <a:rPr dirty="0" sz="2000" spc="10">
                <a:latin typeface="华文新魏"/>
                <a:cs typeface="华文新魏"/>
              </a:rPr>
              <a:t>入射</a:t>
            </a:r>
            <a:r>
              <a:rPr dirty="0" sz="2000" spc="20">
                <a:latin typeface="华文新魏"/>
                <a:cs typeface="华文新魏"/>
              </a:rPr>
              <a:t>时</a:t>
            </a:r>
            <a:r>
              <a:rPr dirty="0" sz="2000" spc="10">
                <a:latin typeface="华文新魏"/>
                <a:cs typeface="华文新魏"/>
              </a:rPr>
              <a:t>，利</a:t>
            </a:r>
            <a:r>
              <a:rPr dirty="0" sz="2000">
                <a:latin typeface="华文新魏"/>
                <a:cs typeface="华文新魏"/>
              </a:rPr>
              <a:t>用</a:t>
            </a:r>
            <a:r>
              <a:rPr dirty="0" sz="2000" spc="10">
                <a:latin typeface="华文新魏"/>
                <a:cs typeface="华文新魏"/>
              </a:rPr>
              <a:t>超表面技术</a:t>
            </a:r>
            <a:r>
              <a:rPr dirty="0" sz="2000">
                <a:latin typeface="华文新魏"/>
                <a:cs typeface="华文新魏"/>
              </a:rPr>
              <a:t>将</a:t>
            </a:r>
            <a:r>
              <a:rPr dirty="0" sz="2000" spc="10">
                <a:latin typeface="华文新魏"/>
                <a:cs typeface="华文新魏"/>
              </a:rPr>
              <a:t>电磁</a:t>
            </a:r>
            <a:r>
              <a:rPr dirty="0" sz="2000" spc="25">
                <a:latin typeface="华文新魏"/>
                <a:cs typeface="华文新魏"/>
              </a:rPr>
              <a:t>波</a:t>
            </a:r>
            <a:r>
              <a:rPr dirty="0" sz="2000" spc="10">
                <a:solidFill>
                  <a:srgbClr val="0000FF"/>
                </a:solidFill>
                <a:latin typeface="华文新魏"/>
                <a:cs typeface="华文新魏"/>
              </a:rPr>
              <a:t>散</a:t>
            </a:r>
            <a:r>
              <a:rPr dirty="0" sz="2000" spc="15">
                <a:solidFill>
                  <a:srgbClr val="0000FF"/>
                </a:solidFill>
                <a:latin typeface="华文新魏"/>
                <a:cs typeface="华文新魏"/>
              </a:rPr>
              <a:t>射</a:t>
            </a:r>
            <a:r>
              <a:rPr dirty="0" sz="2000">
                <a:latin typeface="华文新魏"/>
                <a:cs typeface="华文新魏"/>
              </a:rPr>
              <a:t>到</a:t>
            </a:r>
            <a:r>
              <a:rPr dirty="0" sz="2000" spc="10">
                <a:latin typeface="华文新魏"/>
                <a:cs typeface="华文新魏"/>
              </a:rPr>
              <a:t>空间其他角</a:t>
            </a:r>
            <a:r>
              <a:rPr dirty="0" sz="2000" spc="5">
                <a:latin typeface="华文新魏"/>
                <a:cs typeface="华文新魏"/>
              </a:rPr>
              <a:t>域</a:t>
            </a:r>
            <a:r>
              <a:rPr dirty="0" sz="2000" spc="10">
                <a:latin typeface="华文新魏"/>
                <a:cs typeface="华文新魏"/>
              </a:rPr>
              <a:t>，</a:t>
            </a:r>
            <a:r>
              <a:rPr dirty="0" sz="2000">
                <a:latin typeface="华文新魏"/>
                <a:cs typeface="华文新魏"/>
              </a:rPr>
              <a:t>从 而降低回波功率。</a:t>
            </a:r>
            <a:endParaRPr sz="2000">
              <a:latin typeface="华文新魏"/>
              <a:cs typeface="华文新魏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1431" y="3527426"/>
            <a:ext cx="6979920" cy="2153920"/>
            <a:chOff x="661431" y="3527426"/>
            <a:chExt cx="6979920" cy="21539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431" y="3601594"/>
              <a:ext cx="3461603" cy="20050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6183" y="3527426"/>
              <a:ext cx="3424674" cy="215355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67969" y="5837647"/>
            <a:ext cx="316230" cy="295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90"/>
              </a:lnSpc>
            </a:pPr>
            <a:r>
              <a:rPr dirty="0" sz="2100" spc="10" b="1">
                <a:latin typeface="Times New Roman"/>
                <a:cs typeface="Times New Roman"/>
              </a:rPr>
              <a:t>(a)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62876" y="5818762"/>
            <a:ext cx="331470" cy="295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90"/>
              </a:lnSpc>
            </a:pPr>
            <a:r>
              <a:rPr dirty="0" sz="2100" spc="10" b="1">
                <a:latin typeface="Times New Roman"/>
                <a:cs typeface="Times New Roman"/>
              </a:rPr>
              <a:t>(</a:t>
            </a:r>
            <a:r>
              <a:rPr dirty="0" sz="2100" spc="10" b="1">
                <a:latin typeface="Times New Roman"/>
                <a:cs typeface="Times New Roman"/>
              </a:rPr>
              <a:t>b</a:t>
            </a:r>
            <a:r>
              <a:rPr dirty="0" sz="2100" spc="10" b="1">
                <a:latin typeface="Times New Roman"/>
                <a:cs typeface="Times New Roman"/>
              </a:rPr>
              <a:t>)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5626" y="3306199"/>
            <a:ext cx="1361440" cy="292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750" spc="10" b="1">
                <a:latin typeface="Times New Roman"/>
                <a:cs typeface="Times New Roman"/>
              </a:rPr>
              <a:t>Incident</a:t>
            </a:r>
            <a:r>
              <a:rPr dirty="0" sz="1750" spc="-60" b="1">
                <a:latin typeface="Times New Roman"/>
                <a:cs typeface="Times New Roman"/>
              </a:rPr>
              <a:t> </a:t>
            </a:r>
            <a:r>
              <a:rPr dirty="0" sz="1750" spc="15" b="1">
                <a:latin typeface="Times New Roman"/>
                <a:cs typeface="Times New Roman"/>
              </a:rPr>
              <a:t>wave</a:t>
            </a:r>
            <a:endParaRPr sz="17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66080" y="4775599"/>
            <a:ext cx="570230" cy="883285"/>
            <a:chOff x="7066080" y="4775599"/>
            <a:chExt cx="570230" cy="883285"/>
          </a:xfrm>
        </p:grpSpPr>
        <p:sp>
          <p:nvSpPr>
            <p:cNvPr id="14" name="object 14"/>
            <p:cNvSpPr/>
            <p:nvPr/>
          </p:nvSpPr>
          <p:spPr>
            <a:xfrm>
              <a:off x="7144941" y="4892187"/>
              <a:ext cx="288290" cy="266700"/>
            </a:xfrm>
            <a:custGeom>
              <a:avLst/>
              <a:gdLst/>
              <a:ahLst/>
              <a:cxnLst/>
              <a:rect l="l" t="t" r="r" b="b"/>
              <a:pathLst>
                <a:path w="288290" h="266700">
                  <a:moveTo>
                    <a:pt x="0" y="266485"/>
                  </a:moveTo>
                  <a:lnTo>
                    <a:pt x="287930" y="0"/>
                  </a:lnTo>
                </a:path>
              </a:pathLst>
            </a:custGeom>
            <a:ln w="223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365122" y="4775599"/>
              <a:ext cx="186690" cy="167005"/>
            </a:xfrm>
            <a:custGeom>
              <a:avLst/>
              <a:gdLst/>
              <a:ahLst/>
              <a:cxnLst/>
              <a:rect l="l" t="t" r="r" b="b"/>
              <a:pathLst>
                <a:path w="186690" h="167004">
                  <a:moveTo>
                    <a:pt x="186307" y="0"/>
                  </a:moveTo>
                  <a:lnTo>
                    <a:pt x="0" y="83276"/>
                  </a:lnTo>
                  <a:lnTo>
                    <a:pt x="84685" y="166553"/>
                  </a:lnTo>
                  <a:lnTo>
                    <a:pt x="1863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077192" y="5591711"/>
              <a:ext cx="389890" cy="0"/>
            </a:xfrm>
            <a:custGeom>
              <a:avLst/>
              <a:gdLst/>
              <a:ahLst/>
              <a:cxnLst/>
              <a:rect l="l" t="t" r="r" b="b"/>
              <a:pathLst>
                <a:path w="389890" h="0">
                  <a:moveTo>
                    <a:pt x="0" y="0"/>
                  </a:moveTo>
                  <a:lnTo>
                    <a:pt x="389552" y="0"/>
                  </a:lnTo>
                </a:path>
              </a:pathLst>
            </a:custGeom>
            <a:ln w="222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49808" y="5541745"/>
              <a:ext cx="186690" cy="116839"/>
            </a:xfrm>
            <a:custGeom>
              <a:avLst/>
              <a:gdLst/>
              <a:ahLst/>
              <a:cxnLst/>
              <a:rect l="l" t="t" r="r" b="b"/>
              <a:pathLst>
                <a:path w="186690" h="116839">
                  <a:moveTo>
                    <a:pt x="0" y="0"/>
                  </a:moveTo>
                  <a:lnTo>
                    <a:pt x="0" y="116587"/>
                  </a:lnTo>
                  <a:lnTo>
                    <a:pt x="186307" y="499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787908" y="4517290"/>
            <a:ext cx="15633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400" spc="10" b="1">
                <a:latin typeface="Times New Roman"/>
                <a:cs typeface="Times New Roman"/>
              </a:rPr>
              <a:t>Coding</a:t>
            </a:r>
            <a:r>
              <a:rPr dirty="0" sz="1400" spc="-60" b="1">
                <a:latin typeface="Times New Roman"/>
                <a:cs typeface="Times New Roman"/>
              </a:rPr>
              <a:t> </a:t>
            </a:r>
            <a:r>
              <a:rPr dirty="0" sz="1400" spc="10" b="1">
                <a:latin typeface="Times New Roman"/>
                <a:cs typeface="Times New Roman"/>
              </a:rPr>
              <a:t>metasurface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87830" y="5461537"/>
            <a:ext cx="32448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400" spc="10" b="1">
                <a:latin typeface="Times New Roman"/>
                <a:cs typeface="Times New Roman"/>
              </a:rPr>
              <a:t>F</a:t>
            </a:r>
            <a:r>
              <a:rPr dirty="0" sz="1400" spc="10" b="1">
                <a:latin typeface="Times New Roman"/>
                <a:cs typeface="Times New Roman"/>
              </a:rPr>
              <a:t>SS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51514" y="3306199"/>
            <a:ext cx="2664460" cy="911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02385">
              <a:lnSpc>
                <a:spcPct val="100000"/>
              </a:lnSpc>
              <a:spcBef>
                <a:spcPts val="95"/>
              </a:spcBef>
            </a:pPr>
            <a:r>
              <a:rPr dirty="0" sz="1750" spc="10" b="1">
                <a:latin typeface="Times New Roman"/>
                <a:cs typeface="Times New Roman"/>
              </a:rPr>
              <a:t>Incident</a:t>
            </a:r>
            <a:r>
              <a:rPr dirty="0" sz="1750" spc="-60" b="1">
                <a:latin typeface="Times New Roman"/>
                <a:cs typeface="Times New Roman"/>
              </a:rPr>
              <a:t> </a:t>
            </a:r>
            <a:r>
              <a:rPr dirty="0" sz="1750" spc="15" b="1">
                <a:latin typeface="Times New Roman"/>
                <a:cs typeface="Times New Roman"/>
              </a:rPr>
              <a:t>wave</a:t>
            </a:r>
            <a:endParaRPr sz="1750">
              <a:latin typeface="Times New Roman"/>
              <a:cs typeface="Times New Roman"/>
            </a:endParaRPr>
          </a:p>
          <a:p>
            <a:pPr marL="247650" marR="890269" indent="-248285">
              <a:lnSpc>
                <a:spcPct val="100000"/>
              </a:lnSpc>
              <a:spcBef>
                <a:spcPts val="1515"/>
              </a:spcBef>
            </a:pPr>
            <a:r>
              <a:rPr dirty="0" sz="1400" spc="5" b="1">
                <a:latin typeface="Times New Roman"/>
                <a:cs typeface="Times New Roman"/>
              </a:rPr>
              <a:t>Reflection </a:t>
            </a:r>
            <a:r>
              <a:rPr dirty="0" sz="1400" spc="10" b="1">
                <a:latin typeface="Times New Roman"/>
                <a:cs typeface="Times New Roman"/>
              </a:rPr>
              <a:t>reduction</a:t>
            </a:r>
            <a:r>
              <a:rPr dirty="0" sz="1400" spc="-40" b="1">
                <a:latin typeface="Times New Roman"/>
                <a:cs typeface="Times New Roman"/>
              </a:rPr>
              <a:t> </a:t>
            </a:r>
            <a:r>
              <a:rPr dirty="0" sz="1400" spc="5" b="1">
                <a:latin typeface="Times New Roman"/>
                <a:cs typeface="Times New Roman"/>
              </a:rPr>
              <a:t>at  </a:t>
            </a:r>
            <a:r>
              <a:rPr dirty="0" sz="1400" spc="10" b="1">
                <a:latin typeface="Times New Roman"/>
                <a:cs typeface="Times New Roman"/>
              </a:rPr>
              <a:t>high</a:t>
            </a:r>
            <a:r>
              <a:rPr dirty="0" sz="1400" spc="-5" b="1">
                <a:latin typeface="Times New Roman"/>
                <a:cs typeface="Times New Roman"/>
              </a:rPr>
              <a:t> </a:t>
            </a:r>
            <a:r>
              <a:rPr dirty="0" sz="1400" spc="5" b="1">
                <a:latin typeface="Times New Roman"/>
                <a:cs typeface="Times New Roman"/>
              </a:rPr>
              <a:t>frequencies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7217" y="3166681"/>
            <a:ext cx="7945120" cy="3080385"/>
            <a:chOff x="597217" y="3166681"/>
            <a:chExt cx="7945120" cy="3080385"/>
          </a:xfrm>
        </p:grpSpPr>
        <p:sp>
          <p:nvSpPr>
            <p:cNvPr id="22" name="object 22"/>
            <p:cNvSpPr/>
            <p:nvPr/>
          </p:nvSpPr>
          <p:spPr>
            <a:xfrm>
              <a:off x="601980" y="3171444"/>
              <a:ext cx="7935595" cy="3070860"/>
            </a:xfrm>
            <a:custGeom>
              <a:avLst/>
              <a:gdLst/>
              <a:ahLst/>
              <a:cxnLst/>
              <a:rect l="l" t="t" r="r" b="b"/>
              <a:pathLst>
                <a:path w="7935595" h="3070860">
                  <a:moveTo>
                    <a:pt x="0" y="3070860"/>
                  </a:moveTo>
                  <a:lnTo>
                    <a:pt x="7935468" y="3070860"/>
                  </a:lnTo>
                  <a:lnTo>
                    <a:pt x="7935468" y="0"/>
                  </a:lnTo>
                  <a:lnTo>
                    <a:pt x="0" y="0"/>
                  </a:lnTo>
                  <a:lnTo>
                    <a:pt x="0" y="30708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09700" y="5829300"/>
              <a:ext cx="2225040" cy="340360"/>
            </a:xfrm>
            <a:custGeom>
              <a:avLst/>
              <a:gdLst/>
              <a:ahLst/>
              <a:cxnLst/>
              <a:rect l="l" t="t" r="r" b="b"/>
              <a:pathLst>
                <a:path w="2225040" h="340360">
                  <a:moveTo>
                    <a:pt x="2225040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2225040" y="339852"/>
                  </a:lnTo>
                  <a:lnTo>
                    <a:pt x="22250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996470" y="5338843"/>
            <a:ext cx="1948180" cy="778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" marR="765810" indent="-30480">
              <a:lnSpc>
                <a:spcPct val="100000"/>
              </a:lnSpc>
              <a:spcBef>
                <a:spcPts val="95"/>
              </a:spcBef>
            </a:pPr>
            <a:r>
              <a:rPr dirty="0" sz="1400" spc="10" b="1">
                <a:latin typeface="Times New Roman"/>
                <a:cs typeface="Times New Roman"/>
              </a:rPr>
              <a:t>Lo</a:t>
            </a:r>
            <a:r>
              <a:rPr dirty="0" sz="1400" spc="15" b="1">
                <a:latin typeface="Times New Roman"/>
                <a:cs typeface="Times New Roman"/>
              </a:rPr>
              <a:t>w</a:t>
            </a:r>
            <a:r>
              <a:rPr dirty="0" sz="1400" spc="5" b="1">
                <a:latin typeface="Times New Roman"/>
                <a:cs typeface="Times New Roman"/>
              </a:rPr>
              <a:t>-fre</a:t>
            </a:r>
            <a:r>
              <a:rPr dirty="0" sz="1400" spc="10" b="1">
                <a:latin typeface="Times New Roman"/>
                <a:cs typeface="Times New Roman"/>
              </a:rPr>
              <a:t>qu</a:t>
            </a:r>
            <a:r>
              <a:rPr dirty="0" sz="1400" spc="10" b="1">
                <a:latin typeface="Times New Roman"/>
                <a:cs typeface="Times New Roman"/>
              </a:rPr>
              <a:t>e</a:t>
            </a:r>
            <a:r>
              <a:rPr dirty="0" sz="1400" spc="10" b="1">
                <a:latin typeface="Times New Roman"/>
                <a:cs typeface="Times New Roman"/>
              </a:rPr>
              <a:t>n</a:t>
            </a:r>
            <a:r>
              <a:rPr dirty="0" sz="1400" spc="5" b="1">
                <a:latin typeface="Times New Roman"/>
                <a:cs typeface="Times New Roman"/>
              </a:rPr>
              <a:t>cy  </a:t>
            </a:r>
            <a:r>
              <a:rPr dirty="0" sz="1400" spc="10" b="1">
                <a:latin typeface="Times New Roman"/>
                <a:cs typeface="Times New Roman"/>
              </a:rPr>
              <a:t>Transmisssion</a:t>
            </a:r>
            <a:endParaRPr sz="1400">
              <a:latin typeface="Times New Roman"/>
              <a:cs typeface="Times New Roman"/>
            </a:endParaRPr>
          </a:p>
          <a:p>
            <a:pPr marL="1117600">
              <a:lnSpc>
                <a:spcPct val="100000"/>
              </a:lnSpc>
              <a:spcBef>
                <a:spcPts val="650"/>
              </a:spcBef>
            </a:pPr>
            <a:r>
              <a:rPr dirty="0" sz="1600" b="1">
                <a:latin typeface="华文新魏"/>
                <a:cs typeface="华文新魏"/>
              </a:rPr>
              <a:t>低频透射</a:t>
            </a:r>
            <a:endParaRPr sz="1600">
              <a:latin typeface="华文新魏"/>
              <a:cs typeface="华文新魏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48428" y="5839967"/>
            <a:ext cx="2223770" cy="338455"/>
          </a:xfrm>
          <a:custGeom>
            <a:avLst/>
            <a:gdLst/>
            <a:ahLst/>
            <a:cxnLst/>
            <a:rect l="l" t="t" r="r" b="b"/>
            <a:pathLst>
              <a:path w="2223770" h="338454">
                <a:moveTo>
                  <a:pt x="2223516" y="0"/>
                </a:moveTo>
                <a:lnTo>
                  <a:pt x="0" y="0"/>
                </a:lnTo>
                <a:lnTo>
                  <a:pt x="0" y="338327"/>
                </a:lnTo>
                <a:lnTo>
                  <a:pt x="2223516" y="338327"/>
                </a:lnTo>
                <a:lnTo>
                  <a:pt x="22235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550408" y="5859576"/>
            <a:ext cx="1033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华文新魏"/>
                <a:cs typeface="华文新魏"/>
              </a:rPr>
              <a:t>高频低反射</a:t>
            </a:r>
            <a:endParaRPr sz="1600">
              <a:latin typeface="华文新魏"/>
              <a:cs typeface="华文新魏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31393" y="1138809"/>
            <a:ext cx="3223260" cy="3606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990000"/>
                </a:solidFill>
              </a:rPr>
              <a:t>低频透波</a:t>
            </a:r>
            <a:r>
              <a:rPr dirty="0" sz="2200" spc="-5">
                <a:solidFill>
                  <a:srgbClr val="990000"/>
                </a:solidFill>
                <a:latin typeface="Calibri"/>
                <a:cs typeface="Calibri"/>
              </a:rPr>
              <a:t>/</a:t>
            </a:r>
            <a:r>
              <a:rPr dirty="0" sz="2200" spc="-5">
                <a:solidFill>
                  <a:srgbClr val="990000"/>
                </a:solidFill>
              </a:rPr>
              <a:t>高</a:t>
            </a:r>
            <a:r>
              <a:rPr dirty="0" sz="2200" spc="-10">
                <a:solidFill>
                  <a:srgbClr val="990000"/>
                </a:solidFill>
              </a:rPr>
              <a:t>频</a:t>
            </a:r>
            <a:r>
              <a:rPr dirty="0" sz="2200" spc="-5">
                <a:solidFill>
                  <a:srgbClr val="990000"/>
                </a:solidFill>
              </a:rPr>
              <a:t>散</a:t>
            </a:r>
            <a:r>
              <a:rPr dirty="0" sz="2200" spc="-10">
                <a:solidFill>
                  <a:srgbClr val="990000"/>
                </a:solidFill>
              </a:rPr>
              <a:t>射超</a:t>
            </a:r>
            <a:r>
              <a:rPr dirty="0" sz="2200" spc="-5">
                <a:solidFill>
                  <a:srgbClr val="990000"/>
                </a:solidFill>
              </a:rPr>
              <a:t>材</a:t>
            </a:r>
            <a:r>
              <a:rPr dirty="0" sz="2200" spc="-10">
                <a:solidFill>
                  <a:srgbClr val="990000"/>
                </a:solidFill>
              </a:rPr>
              <a:t>料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6568" y="6537147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1848E"/>
                </a:solidFill>
                <a:latin typeface="Arial"/>
                <a:cs typeface="Arial"/>
              </a:rPr>
              <a:t>46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5754" y="6532270"/>
            <a:ext cx="9067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043" y="498348"/>
            <a:ext cx="6148070" cy="535305"/>
          </a:xfrm>
          <a:custGeom>
            <a:avLst/>
            <a:gdLst/>
            <a:ahLst/>
            <a:cxnLst/>
            <a:rect l="l" t="t" r="r" b="b"/>
            <a:pathLst>
              <a:path w="6148070" h="535305">
                <a:moveTo>
                  <a:pt x="6147815" y="0"/>
                </a:moveTo>
                <a:lnTo>
                  <a:pt x="0" y="0"/>
                </a:lnTo>
                <a:lnTo>
                  <a:pt x="0" y="534924"/>
                </a:lnTo>
                <a:lnTo>
                  <a:pt x="6147815" y="534924"/>
                </a:lnTo>
                <a:lnTo>
                  <a:pt x="61478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1393" y="556005"/>
            <a:ext cx="35032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>
                <a:solidFill>
                  <a:srgbClr val="FF0000"/>
                </a:solidFill>
              </a:rPr>
              <a:t>低通</a:t>
            </a:r>
            <a:r>
              <a:rPr dirty="0" spc="-10">
                <a:solidFill>
                  <a:srgbClr val="FF0000"/>
                </a:solidFill>
                <a:latin typeface="Calibri"/>
                <a:cs typeface="Calibri"/>
              </a:rPr>
              <a:t>FSS</a:t>
            </a:r>
            <a:r>
              <a:rPr dirty="0">
                <a:solidFill>
                  <a:srgbClr val="FF0000"/>
                </a:solidFill>
              </a:rPr>
              <a:t>与</a:t>
            </a:r>
            <a:r>
              <a:rPr dirty="0" spc="-5">
                <a:solidFill>
                  <a:srgbClr val="FF0000"/>
                </a:solidFill>
              </a:rPr>
              <a:t>超表面复合设计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416" y="1729776"/>
            <a:ext cx="7624340" cy="20588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5631" y="4149891"/>
            <a:ext cx="7372391" cy="191943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34917" y="6062878"/>
            <a:ext cx="18586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华文新魏"/>
                <a:cs typeface="华文新魏"/>
              </a:rPr>
              <a:t>透波频段三</a:t>
            </a:r>
            <a:r>
              <a:rPr dirty="0" sz="1600" spc="-10" b="1">
                <a:latin typeface="华文新魏"/>
                <a:cs typeface="华文新魏"/>
              </a:rPr>
              <a:t>维散</a:t>
            </a:r>
            <a:r>
              <a:rPr dirty="0" sz="1600" b="1">
                <a:latin typeface="华文新魏"/>
                <a:cs typeface="华文新魏"/>
              </a:rPr>
              <a:t>射</a:t>
            </a:r>
            <a:r>
              <a:rPr dirty="0" sz="1600" spc="-10" b="1">
                <a:latin typeface="华文新魏"/>
                <a:cs typeface="华文新魏"/>
              </a:rPr>
              <a:t>图</a:t>
            </a:r>
            <a:endParaRPr sz="1600">
              <a:latin typeface="华文新魏"/>
              <a:cs typeface="华文新魏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36441" y="3807967"/>
            <a:ext cx="18586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华文新魏"/>
                <a:cs typeface="华文新魏"/>
              </a:rPr>
              <a:t>隐身频段三</a:t>
            </a:r>
            <a:r>
              <a:rPr dirty="0" sz="1600" spc="-10" b="1">
                <a:latin typeface="华文新魏"/>
                <a:cs typeface="华文新魏"/>
              </a:rPr>
              <a:t>维散</a:t>
            </a:r>
            <a:r>
              <a:rPr dirty="0" sz="1600" b="1">
                <a:latin typeface="华文新魏"/>
                <a:cs typeface="华文新魏"/>
              </a:rPr>
              <a:t>射</a:t>
            </a:r>
            <a:r>
              <a:rPr dirty="0" sz="1600" spc="-10" b="1">
                <a:latin typeface="华文新魏"/>
                <a:cs typeface="华文新魏"/>
              </a:rPr>
              <a:t>图</a:t>
            </a:r>
            <a:endParaRPr sz="16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393" y="1138809"/>
            <a:ext cx="3223260" cy="3606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solidFill>
                  <a:srgbClr val="990000"/>
                </a:solidFill>
              </a:rPr>
              <a:t>高频透波</a:t>
            </a:r>
            <a:r>
              <a:rPr dirty="0" sz="2200" spc="-5">
                <a:solidFill>
                  <a:srgbClr val="990000"/>
                </a:solidFill>
                <a:latin typeface="Calibri"/>
                <a:cs typeface="Calibri"/>
              </a:rPr>
              <a:t>/</a:t>
            </a:r>
            <a:r>
              <a:rPr dirty="0" sz="2200" spc="-5">
                <a:solidFill>
                  <a:srgbClr val="990000"/>
                </a:solidFill>
              </a:rPr>
              <a:t>低</a:t>
            </a:r>
            <a:r>
              <a:rPr dirty="0" sz="2200" spc="-10">
                <a:solidFill>
                  <a:srgbClr val="990000"/>
                </a:solidFill>
              </a:rPr>
              <a:t>频</a:t>
            </a:r>
            <a:r>
              <a:rPr dirty="0" sz="2200" spc="-5">
                <a:solidFill>
                  <a:srgbClr val="990000"/>
                </a:solidFill>
              </a:rPr>
              <a:t>散</a:t>
            </a:r>
            <a:r>
              <a:rPr dirty="0" sz="2200" spc="-10">
                <a:solidFill>
                  <a:srgbClr val="990000"/>
                </a:solidFill>
              </a:rPr>
              <a:t>射超</a:t>
            </a:r>
            <a:r>
              <a:rPr dirty="0" sz="2200" spc="-5">
                <a:solidFill>
                  <a:srgbClr val="990000"/>
                </a:solidFill>
              </a:rPr>
              <a:t>材</a:t>
            </a:r>
            <a:r>
              <a:rPr dirty="0" sz="2200" spc="-10">
                <a:solidFill>
                  <a:srgbClr val="990000"/>
                </a:solidFill>
              </a:rPr>
              <a:t>料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5683" y="3119361"/>
            <a:ext cx="7815580" cy="2945130"/>
            <a:chOff x="665683" y="3119361"/>
            <a:chExt cx="7815580" cy="29451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683" y="3119361"/>
              <a:ext cx="7815142" cy="29447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318" y="3188325"/>
              <a:ext cx="3890802" cy="23328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1465" y="3482773"/>
              <a:ext cx="3796793" cy="22957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72690" y="4846694"/>
              <a:ext cx="198755" cy="33020"/>
            </a:xfrm>
            <a:custGeom>
              <a:avLst/>
              <a:gdLst/>
              <a:ahLst/>
              <a:cxnLst/>
              <a:rect l="l" t="t" r="r" b="b"/>
              <a:pathLst>
                <a:path w="198755" h="33020">
                  <a:moveTo>
                    <a:pt x="0" y="32901"/>
                  </a:moveTo>
                  <a:lnTo>
                    <a:pt x="198269" y="0"/>
                  </a:lnTo>
                </a:path>
              </a:pathLst>
            </a:custGeom>
            <a:ln w="32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37915" y="4780890"/>
              <a:ext cx="165735" cy="132080"/>
            </a:xfrm>
            <a:custGeom>
              <a:avLst/>
              <a:gdLst/>
              <a:ahLst/>
              <a:cxnLst/>
              <a:rect l="l" t="t" r="r" b="b"/>
              <a:pathLst>
                <a:path w="165735" h="132079">
                  <a:moveTo>
                    <a:pt x="0" y="0"/>
                  </a:moveTo>
                  <a:lnTo>
                    <a:pt x="33045" y="131607"/>
                  </a:lnTo>
                  <a:lnTo>
                    <a:pt x="165224" y="32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158821" y="3836631"/>
            <a:ext cx="2851150" cy="11176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23975" marR="5080" indent="-110489">
              <a:lnSpc>
                <a:spcPct val="100000"/>
              </a:lnSpc>
              <a:spcBef>
                <a:spcPts val="105"/>
              </a:spcBef>
            </a:pPr>
            <a:r>
              <a:rPr dirty="0" sz="1550">
                <a:solidFill>
                  <a:srgbClr val="FFFFFF"/>
                </a:solidFill>
                <a:latin typeface="Times New Roman"/>
                <a:cs typeface="Times New Roman"/>
              </a:rPr>
              <a:t>Reflection</a:t>
            </a:r>
            <a:r>
              <a:rPr dirty="0" sz="155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FFFFF"/>
                </a:solidFill>
                <a:latin typeface="Times New Roman"/>
                <a:cs typeface="Times New Roman"/>
              </a:rPr>
              <a:t>reduction  at </a:t>
            </a:r>
            <a:r>
              <a:rPr dirty="0" sz="1550" spc="5">
                <a:solidFill>
                  <a:srgbClr val="FFFFFF"/>
                </a:solidFill>
                <a:latin typeface="Times New Roman"/>
                <a:cs typeface="Times New Roman"/>
              </a:rPr>
              <a:t>low</a:t>
            </a:r>
            <a:r>
              <a:rPr dirty="0" sz="155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FFFFF"/>
                </a:solidFill>
                <a:latin typeface="Times New Roman"/>
                <a:cs typeface="Times New Roman"/>
              </a:rPr>
              <a:t>frequencies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550" spc="5">
                <a:solidFill>
                  <a:srgbClr val="FFFFFF"/>
                </a:solidFill>
                <a:latin typeface="Times New Roman"/>
                <a:cs typeface="Times New Roman"/>
              </a:rPr>
              <a:t>Coding</a:t>
            </a:r>
            <a:r>
              <a:rPr dirty="0" sz="155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FFFFF"/>
                </a:solidFill>
                <a:latin typeface="Times New Roman"/>
                <a:cs typeface="Times New Roman"/>
              </a:rPr>
              <a:t>metasurface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56211" y="5011174"/>
            <a:ext cx="380365" cy="313055"/>
            <a:chOff x="1756211" y="5011174"/>
            <a:chExt cx="380365" cy="313055"/>
          </a:xfrm>
        </p:grpSpPr>
        <p:sp>
          <p:nvSpPr>
            <p:cNvPr id="12" name="object 12"/>
            <p:cNvSpPr/>
            <p:nvPr/>
          </p:nvSpPr>
          <p:spPr>
            <a:xfrm>
              <a:off x="1772690" y="5027654"/>
              <a:ext cx="264795" cy="213995"/>
            </a:xfrm>
            <a:custGeom>
              <a:avLst/>
              <a:gdLst/>
              <a:ahLst/>
              <a:cxnLst/>
              <a:rect l="l" t="t" r="r" b="b"/>
              <a:pathLst>
                <a:path w="264794" h="213995">
                  <a:moveTo>
                    <a:pt x="0" y="0"/>
                  </a:moveTo>
                  <a:lnTo>
                    <a:pt x="264359" y="213861"/>
                  </a:lnTo>
                </a:path>
              </a:pathLst>
            </a:custGeom>
            <a:ln w="329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87483" y="5175712"/>
              <a:ext cx="149225" cy="148590"/>
            </a:xfrm>
            <a:custGeom>
              <a:avLst/>
              <a:gdLst/>
              <a:ahLst/>
              <a:cxnLst/>
              <a:rect l="l" t="t" r="r" b="b"/>
              <a:pathLst>
                <a:path w="149225" h="148589">
                  <a:moveTo>
                    <a:pt x="82612" y="0"/>
                  </a:moveTo>
                  <a:lnTo>
                    <a:pt x="0" y="115156"/>
                  </a:lnTo>
                  <a:lnTo>
                    <a:pt x="148702" y="148058"/>
                  </a:lnTo>
                  <a:lnTo>
                    <a:pt x="826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189465" y="5183060"/>
            <a:ext cx="356235" cy="262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50" spc="5">
                <a:solidFill>
                  <a:srgbClr val="FFFFFF"/>
                </a:solidFill>
                <a:latin typeface="Times New Roman"/>
                <a:cs typeface="Times New Roman"/>
              </a:rPr>
              <a:t>FSS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1168" y="6554037"/>
            <a:ext cx="27432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 sz="1400">
                <a:solidFill>
                  <a:srgbClr val="51848E"/>
                </a:solidFill>
                <a:latin typeface="Arial"/>
                <a:cs typeface="Arial"/>
              </a:rPr>
              <a:t>47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0516" y="5742840"/>
            <a:ext cx="28257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10" b="1">
                <a:solidFill>
                  <a:srgbClr val="FFFFFF"/>
                </a:solidFill>
                <a:latin typeface="Times New Roman"/>
                <a:cs typeface="Times New Roman"/>
              </a:rPr>
              <a:t>(a)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5100" y="5335473"/>
            <a:ext cx="2593975" cy="69659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550">
                <a:solidFill>
                  <a:srgbClr val="FFFFFF"/>
                </a:solidFill>
                <a:latin typeface="Times New Roman"/>
                <a:cs typeface="Times New Roman"/>
              </a:rPr>
              <a:t>High-frequency transmission</a:t>
            </a:r>
            <a:endParaRPr sz="1550">
              <a:latin typeface="Times New Roman"/>
              <a:cs typeface="Times New Roman"/>
            </a:endParaRPr>
          </a:p>
          <a:p>
            <a:pPr marL="2311400">
              <a:lnSpc>
                <a:spcPct val="100000"/>
              </a:lnSpc>
              <a:spcBef>
                <a:spcPts val="735"/>
              </a:spcBef>
            </a:pPr>
            <a:r>
              <a:rPr dirty="0" sz="1700" spc="10" b="1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dirty="0" sz="1700" spc="15" b="1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dirty="0" sz="1700" spc="10" b="1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3525" marR="5080" indent="-251460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264160" algn="l"/>
              </a:tabLst>
            </a:pPr>
            <a:r>
              <a:rPr dirty="0" spc="30"/>
              <a:t>当</a:t>
            </a:r>
            <a:r>
              <a:rPr dirty="0" spc="45"/>
              <a:t>低</a:t>
            </a:r>
            <a:r>
              <a:rPr dirty="0" spc="30"/>
              <a:t>频电</a:t>
            </a:r>
            <a:r>
              <a:rPr dirty="0" spc="45"/>
              <a:t>磁</a:t>
            </a:r>
            <a:r>
              <a:rPr dirty="0" spc="20"/>
              <a:t>波</a:t>
            </a:r>
            <a:r>
              <a:rPr dirty="0" spc="30"/>
              <a:t>入射</a:t>
            </a:r>
            <a:r>
              <a:rPr dirty="0" spc="55"/>
              <a:t>时</a:t>
            </a:r>
            <a:r>
              <a:rPr dirty="0" spc="35"/>
              <a:t>，</a:t>
            </a:r>
            <a:r>
              <a:rPr dirty="0" spc="30"/>
              <a:t>利</a:t>
            </a:r>
            <a:r>
              <a:rPr dirty="0" spc="45"/>
              <a:t>用</a:t>
            </a:r>
            <a:r>
              <a:rPr dirty="0" spc="30"/>
              <a:t>超表面技术</a:t>
            </a:r>
            <a:r>
              <a:rPr dirty="0" spc="45"/>
              <a:t>将</a:t>
            </a:r>
            <a:r>
              <a:rPr dirty="0" spc="30"/>
              <a:t>电磁波散射</a:t>
            </a:r>
            <a:r>
              <a:rPr dirty="0" spc="45"/>
              <a:t>到</a:t>
            </a:r>
            <a:r>
              <a:rPr dirty="0" spc="30"/>
              <a:t>空间其他角</a:t>
            </a:r>
            <a:r>
              <a:rPr dirty="0" spc="90"/>
              <a:t>域</a:t>
            </a:r>
            <a:r>
              <a:rPr dirty="0"/>
              <a:t>，  从而降低回波功率，提</a:t>
            </a:r>
            <a:r>
              <a:rPr dirty="0" spc="-15"/>
              <a:t>高</a:t>
            </a:r>
            <a:r>
              <a:rPr dirty="0"/>
              <a:t>隐身</a:t>
            </a:r>
            <a:r>
              <a:rPr dirty="0" spc="-15"/>
              <a:t>性</a:t>
            </a:r>
            <a:r>
              <a:rPr dirty="0"/>
              <a:t>能。</a:t>
            </a:r>
          </a:p>
          <a:p>
            <a:pPr marL="264160" indent="-25146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264160" algn="l"/>
              </a:tabLst>
            </a:pPr>
            <a:r>
              <a:rPr dirty="0"/>
              <a:t>当高频电磁波入射</a:t>
            </a:r>
            <a:r>
              <a:rPr dirty="0" spc="5"/>
              <a:t>时</a:t>
            </a:r>
            <a:r>
              <a:rPr dirty="0"/>
              <a:t>，</a:t>
            </a:r>
            <a:r>
              <a:rPr dirty="0" spc="-10"/>
              <a:t>可</a:t>
            </a:r>
            <a:r>
              <a:rPr dirty="0" spc="5"/>
              <a:t>以较</a:t>
            </a:r>
            <a:r>
              <a:rPr dirty="0" spc="-20"/>
              <a:t>低</a:t>
            </a:r>
            <a:r>
              <a:rPr dirty="0" spc="5"/>
              <a:t>插损</a:t>
            </a:r>
            <a:r>
              <a:rPr dirty="0" spc="-20"/>
              <a:t>透</a:t>
            </a:r>
            <a:r>
              <a:rPr dirty="0" spc="5"/>
              <a:t>射；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/>
          </a:p>
          <a:p>
            <a:pPr marL="1104900">
              <a:lnSpc>
                <a:spcPct val="100000"/>
              </a:lnSpc>
              <a:tabLst>
                <a:tab pos="4991735" algn="l"/>
              </a:tabLst>
            </a:pPr>
            <a:r>
              <a:rPr dirty="0" sz="1550">
                <a:solidFill>
                  <a:srgbClr val="FFFFFF"/>
                </a:solidFill>
                <a:latin typeface="Times New Roman"/>
                <a:cs typeface="Times New Roman"/>
              </a:rPr>
              <a:t>Incident</a:t>
            </a:r>
            <a:r>
              <a:rPr dirty="0" sz="155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50" spc="5">
                <a:solidFill>
                  <a:srgbClr val="FFFFFF"/>
                </a:solidFill>
                <a:latin typeface="Times New Roman"/>
                <a:cs typeface="Times New Roman"/>
              </a:rPr>
              <a:t>wave	</a:t>
            </a:r>
            <a:r>
              <a:rPr dirty="0" sz="1550">
                <a:solidFill>
                  <a:srgbClr val="FFFFFF"/>
                </a:solidFill>
                <a:latin typeface="Times New Roman"/>
                <a:cs typeface="Times New Roman"/>
              </a:rPr>
              <a:t>Incident </a:t>
            </a:r>
            <a:r>
              <a:rPr dirty="0" sz="1550" spc="5">
                <a:solidFill>
                  <a:srgbClr val="FFFFFF"/>
                </a:solidFill>
                <a:latin typeface="Times New Roman"/>
                <a:cs typeface="Times New Roman"/>
              </a:rPr>
              <a:t>wave</a:t>
            </a:r>
            <a:endParaRPr sz="1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84075" y="1241200"/>
            <a:ext cx="7306309" cy="1854200"/>
            <a:chOff x="584075" y="1241200"/>
            <a:chExt cx="7306309" cy="18542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8404" y="1244616"/>
              <a:ext cx="1705722" cy="1781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075" y="1241200"/>
              <a:ext cx="1711391" cy="17852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7480" y="1268708"/>
              <a:ext cx="1782409" cy="18261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8460" y="1389260"/>
              <a:ext cx="187622" cy="14577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61554" y="1403643"/>
              <a:ext cx="46990" cy="1429385"/>
            </a:xfrm>
            <a:custGeom>
              <a:avLst/>
              <a:gdLst/>
              <a:ahLst/>
              <a:cxnLst/>
              <a:rect l="l" t="t" r="r" b="b"/>
              <a:pathLst>
                <a:path w="46989" h="1429385">
                  <a:moveTo>
                    <a:pt x="0" y="0"/>
                  </a:moveTo>
                  <a:lnTo>
                    <a:pt x="46905" y="0"/>
                  </a:lnTo>
                </a:path>
                <a:path w="46989" h="1429385">
                  <a:moveTo>
                    <a:pt x="0" y="451901"/>
                  </a:moveTo>
                  <a:lnTo>
                    <a:pt x="46905" y="451901"/>
                  </a:lnTo>
                </a:path>
                <a:path w="46989" h="1429385">
                  <a:moveTo>
                    <a:pt x="0" y="903803"/>
                  </a:moveTo>
                  <a:lnTo>
                    <a:pt x="46905" y="903803"/>
                  </a:lnTo>
                </a:path>
                <a:path w="46989" h="1429385">
                  <a:moveTo>
                    <a:pt x="0" y="1428786"/>
                  </a:moveTo>
                  <a:lnTo>
                    <a:pt x="46905" y="1428786"/>
                  </a:lnTo>
                </a:path>
              </a:pathLst>
            </a:custGeom>
            <a:ln w="48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548082" y="1206686"/>
            <a:ext cx="534670" cy="27305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R="5080" indent="201930">
              <a:lnSpc>
                <a:spcPct val="78200"/>
              </a:lnSpc>
              <a:spcBef>
                <a:spcPts val="350"/>
              </a:spcBef>
            </a:pPr>
            <a:r>
              <a:rPr dirty="0" sz="900" spc="45" b="1">
                <a:latin typeface="Times New Roman"/>
                <a:cs typeface="Times New Roman"/>
              </a:rPr>
              <a:t>d</a:t>
            </a:r>
            <a:r>
              <a:rPr dirty="0" sz="900" spc="55" b="1">
                <a:latin typeface="Times New Roman"/>
                <a:cs typeface="Times New Roman"/>
              </a:rPr>
              <a:t>B</a:t>
            </a:r>
            <a:r>
              <a:rPr dirty="0" sz="900" spc="65" b="1">
                <a:latin typeface="Times New Roman"/>
                <a:cs typeface="Times New Roman"/>
              </a:rPr>
              <a:t>m</a:t>
            </a:r>
            <a:r>
              <a:rPr dirty="0" sz="900" spc="25" b="1">
                <a:latin typeface="Times New Roman"/>
                <a:cs typeface="Times New Roman"/>
              </a:rPr>
              <a:t>2  </a:t>
            </a:r>
            <a:r>
              <a:rPr dirty="0" sz="900" spc="35" b="1">
                <a:latin typeface="Times New Roman"/>
                <a:cs typeface="Times New Roman"/>
              </a:rPr>
              <a:t>7.77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5373" y="1754799"/>
            <a:ext cx="273685" cy="165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900" spc="35" b="1">
                <a:latin typeface="Times New Roman"/>
                <a:cs typeface="Times New Roman"/>
              </a:rPr>
              <a:t>-4.73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5373" y="2206700"/>
            <a:ext cx="273685" cy="165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900" spc="35" b="1">
                <a:latin typeface="Times New Roman"/>
                <a:cs typeface="Times New Roman"/>
              </a:rPr>
              <a:t>-17.2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5373" y="2732850"/>
            <a:ext cx="273685" cy="165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900" spc="35" b="1">
                <a:latin typeface="Times New Roman"/>
                <a:cs typeface="Times New Roman"/>
              </a:rPr>
              <a:t>-32.2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73345" y="1389260"/>
            <a:ext cx="221615" cy="1457960"/>
            <a:chOff x="5573345" y="1389260"/>
            <a:chExt cx="221615" cy="145796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7155" y="1389260"/>
              <a:ext cx="187622" cy="145774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75885" y="1403643"/>
              <a:ext cx="31750" cy="1429385"/>
            </a:xfrm>
            <a:custGeom>
              <a:avLst/>
              <a:gdLst/>
              <a:ahLst/>
              <a:cxnLst/>
              <a:rect l="l" t="t" r="r" b="b"/>
              <a:pathLst>
                <a:path w="31750" h="1429385">
                  <a:moveTo>
                    <a:pt x="0" y="0"/>
                  </a:moveTo>
                  <a:lnTo>
                    <a:pt x="31270" y="0"/>
                  </a:lnTo>
                </a:path>
                <a:path w="31750" h="1429385">
                  <a:moveTo>
                    <a:pt x="0" y="451901"/>
                  </a:moveTo>
                  <a:lnTo>
                    <a:pt x="31270" y="451901"/>
                  </a:lnTo>
                </a:path>
                <a:path w="31750" h="1429385">
                  <a:moveTo>
                    <a:pt x="0" y="903803"/>
                  </a:moveTo>
                  <a:lnTo>
                    <a:pt x="31270" y="903803"/>
                  </a:lnTo>
                </a:path>
                <a:path w="31750" h="1429385">
                  <a:moveTo>
                    <a:pt x="0" y="1428786"/>
                  </a:moveTo>
                  <a:lnTo>
                    <a:pt x="31270" y="1428786"/>
                  </a:lnTo>
                </a:path>
              </a:pathLst>
            </a:custGeom>
            <a:ln w="48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349071" y="1220486"/>
            <a:ext cx="552450" cy="25907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19710">
              <a:lnSpc>
                <a:spcPts val="910"/>
              </a:lnSpc>
              <a:spcBef>
                <a:spcPts val="114"/>
              </a:spcBef>
            </a:pPr>
            <a:r>
              <a:rPr dirty="0" sz="900" spc="45" b="1">
                <a:latin typeface="Times New Roman"/>
                <a:cs typeface="Times New Roman"/>
              </a:rPr>
              <a:t>d</a:t>
            </a:r>
            <a:r>
              <a:rPr dirty="0" sz="900" spc="55" b="1">
                <a:latin typeface="Times New Roman"/>
                <a:cs typeface="Times New Roman"/>
              </a:rPr>
              <a:t>Bm2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ts val="910"/>
              </a:lnSpc>
            </a:pPr>
            <a:r>
              <a:rPr dirty="0" sz="900" spc="35" b="1">
                <a:latin typeface="Times New Roman"/>
                <a:cs typeface="Times New Roman"/>
              </a:rPr>
              <a:t>9.05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10504" y="1754799"/>
            <a:ext cx="273685" cy="165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900" spc="35" b="1">
                <a:latin typeface="Times New Roman"/>
                <a:cs typeface="Times New Roman"/>
              </a:rPr>
              <a:t>-3.45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04667" y="2206701"/>
            <a:ext cx="273685" cy="165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900" spc="20" b="1">
                <a:latin typeface="Times New Roman"/>
                <a:cs typeface="Times New Roman"/>
              </a:rPr>
              <a:t>-</a:t>
            </a:r>
            <a:r>
              <a:rPr dirty="0" sz="900" spc="35" b="1">
                <a:latin typeface="Times New Roman"/>
                <a:cs typeface="Times New Roman"/>
              </a:rPr>
              <a:t>15.9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10504" y="2732850"/>
            <a:ext cx="273685" cy="165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900" spc="35" b="1">
                <a:latin typeface="Times New Roman"/>
                <a:cs typeface="Times New Roman"/>
              </a:rPr>
              <a:t>-30.9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231323" y="1389260"/>
            <a:ext cx="221615" cy="1457960"/>
            <a:chOff x="8231323" y="1389260"/>
            <a:chExt cx="221615" cy="145796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134" y="1389260"/>
              <a:ext cx="187622" cy="145774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233863" y="1403643"/>
              <a:ext cx="31750" cy="1429385"/>
            </a:xfrm>
            <a:custGeom>
              <a:avLst/>
              <a:gdLst/>
              <a:ahLst/>
              <a:cxnLst/>
              <a:rect l="l" t="t" r="r" b="b"/>
              <a:pathLst>
                <a:path w="31750" h="1429385">
                  <a:moveTo>
                    <a:pt x="0" y="0"/>
                  </a:moveTo>
                  <a:lnTo>
                    <a:pt x="31270" y="0"/>
                  </a:lnTo>
                </a:path>
                <a:path w="31750" h="1429385">
                  <a:moveTo>
                    <a:pt x="0" y="451901"/>
                  </a:moveTo>
                  <a:lnTo>
                    <a:pt x="31270" y="451901"/>
                  </a:lnTo>
                </a:path>
                <a:path w="31750" h="1429385">
                  <a:moveTo>
                    <a:pt x="0" y="903803"/>
                  </a:moveTo>
                  <a:lnTo>
                    <a:pt x="31270" y="903803"/>
                  </a:lnTo>
                </a:path>
                <a:path w="31750" h="1429385">
                  <a:moveTo>
                    <a:pt x="0" y="1428786"/>
                  </a:moveTo>
                  <a:lnTo>
                    <a:pt x="31270" y="1428786"/>
                  </a:lnTo>
                </a:path>
              </a:pathLst>
            </a:custGeom>
            <a:ln w="48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8014137" y="1220486"/>
            <a:ext cx="523240" cy="259079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R="5080" indent="189865">
              <a:lnSpc>
                <a:spcPct val="68200"/>
              </a:lnSpc>
              <a:spcBef>
                <a:spcPts val="459"/>
              </a:spcBef>
            </a:pPr>
            <a:r>
              <a:rPr dirty="0" sz="900" spc="45" b="1">
                <a:latin typeface="Times New Roman"/>
                <a:cs typeface="Times New Roman"/>
              </a:rPr>
              <a:t>d</a:t>
            </a:r>
            <a:r>
              <a:rPr dirty="0" sz="900" spc="40" b="1">
                <a:latin typeface="Times New Roman"/>
                <a:cs typeface="Times New Roman"/>
              </a:rPr>
              <a:t>Bm2  </a:t>
            </a:r>
            <a:r>
              <a:rPr dirty="0" sz="900" spc="35" b="1">
                <a:latin typeface="Times New Roman"/>
                <a:cs typeface="Times New Roman"/>
              </a:rPr>
              <a:t>11.3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69733" y="1754799"/>
            <a:ext cx="273685" cy="165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900" spc="35" b="1">
                <a:latin typeface="Times New Roman"/>
                <a:cs typeface="Times New Roman"/>
              </a:rPr>
              <a:t>-1.15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81616" y="2206701"/>
            <a:ext cx="273685" cy="165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900" spc="20" b="1">
                <a:latin typeface="Times New Roman"/>
                <a:cs typeface="Times New Roman"/>
              </a:rPr>
              <a:t>-</a:t>
            </a:r>
            <a:r>
              <a:rPr dirty="0" sz="900" spc="35" b="1">
                <a:latin typeface="Times New Roman"/>
                <a:cs typeface="Times New Roman"/>
              </a:rPr>
              <a:t>13.7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81616" y="2732850"/>
            <a:ext cx="273685" cy="1657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900" spc="20" b="1">
                <a:latin typeface="Times New Roman"/>
                <a:cs typeface="Times New Roman"/>
              </a:rPr>
              <a:t>-</a:t>
            </a:r>
            <a:r>
              <a:rPr dirty="0" sz="900" spc="35" b="1">
                <a:latin typeface="Times New Roman"/>
                <a:cs typeface="Times New Roman"/>
              </a:rPr>
              <a:t>28.7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6081" y="1204351"/>
            <a:ext cx="481965" cy="235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350" spc="75" b="1">
                <a:latin typeface="Times New Roman"/>
                <a:cs typeface="Times New Roman"/>
              </a:rPr>
              <a:t>4GHz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51169" y="1220873"/>
            <a:ext cx="481965" cy="235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350" spc="75" b="1">
                <a:latin typeface="Times New Roman"/>
                <a:cs typeface="Times New Roman"/>
              </a:rPr>
              <a:t>5GHz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86842" y="1220873"/>
            <a:ext cx="481965" cy="235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350" spc="75" b="1">
                <a:latin typeface="Times New Roman"/>
                <a:cs typeface="Times New Roman"/>
              </a:rPr>
              <a:t>6GHz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2004" y="3882721"/>
            <a:ext cx="8228330" cy="1923414"/>
            <a:chOff x="462004" y="3882721"/>
            <a:chExt cx="8228330" cy="1923414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004" y="3921450"/>
              <a:ext cx="1863469" cy="18658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5627" y="3926138"/>
              <a:ext cx="1865767" cy="18658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38" y="3916762"/>
              <a:ext cx="1919829" cy="18892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4275" y="3882721"/>
              <a:ext cx="5526" cy="192331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73219" y="4069946"/>
              <a:ext cx="202087" cy="168502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739538" y="4069937"/>
              <a:ext cx="34290" cy="1685289"/>
            </a:xfrm>
            <a:custGeom>
              <a:avLst/>
              <a:gdLst/>
              <a:ahLst/>
              <a:cxnLst/>
              <a:rect l="l" t="t" r="r" b="b"/>
              <a:pathLst>
                <a:path w="34289" h="1685289">
                  <a:moveTo>
                    <a:pt x="0" y="0"/>
                  </a:moveTo>
                  <a:lnTo>
                    <a:pt x="33681" y="0"/>
                  </a:lnTo>
                </a:path>
                <a:path w="34289" h="1685289">
                  <a:moveTo>
                    <a:pt x="0" y="527634"/>
                  </a:moveTo>
                  <a:lnTo>
                    <a:pt x="33681" y="527634"/>
                  </a:lnTo>
                </a:path>
                <a:path w="34289" h="1685289">
                  <a:moveTo>
                    <a:pt x="0" y="1055269"/>
                  </a:moveTo>
                  <a:lnTo>
                    <a:pt x="33681" y="1055269"/>
                  </a:lnTo>
                </a:path>
                <a:path w="34289" h="1685289">
                  <a:moveTo>
                    <a:pt x="0" y="1685036"/>
                  </a:moveTo>
                  <a:lnTo>
                    <a:pt x="33681" y="1685036"/>
                  </a:lnTo>
                </a:path>
              </a:pathLst>
            </a:custGeom>
            <a:ln w="54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505027" y="3846026"/>
            <a:ext cx="575310" cy="31432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R="5080" indent="217804">
              <a:lnSpc>
                <a:spcPct val="78400"/>
              </a:lnSpc>
              <a:spcBef>
                <a:spcPts val="395"/>
              </a:spcBef>
            </a:pPr>
            <a:r>
              <a:rPr dirty="0" sz="1050" spc="5" b="1">
                <a:latin typeface="Times New Roman"/>
                <a:cs typeface="Times New Roman"/>
              </a:rPr>
              <a:t>d</a:t>
            </a:r>
            <a:r>
              <a:rPr dirty="0" sz="1050" spc="5" b="1">
                <a:latin typeface="Times New Roman"/>
                <a:cs typeface="Times New Roman"/>
              </a:rPr>
              <a:t>B</a:t>
            </a:r>
            <a:r>
              <a:rPr dirty="0" sz="1050" b="1">
                <a:latin typeface="Times New Roman"/>
                <a:cs typeface="Times New Roman"/>
              </a:rPr>
              <a:t>m</a:t>
            </a:r>
            <a:r>
              <a:rPr dirty="0" sz="1050" b="1">
                <a:latin typeface="Times New Roman"/>
                <a:cs typeface="Times New Roman"/>
              </a:rPr>
              <a:t>2  </a:t>
            </a:r>
            <a:r>
              <a:rPr dirty="0" sz="1050" b="1">
                <a:latin typeface="Times New Roman"/>
                <a:cs typeface="Times New Roman"/>
              </a:rPr>
              <a:t>17.8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92295" y="4486109"/>
            <a:ext cx="24892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050" b="1">
                <a:latin typeface="Times New Roman"/>
                <a:cs typeface="Times New Roman"/>
              </a:rPr>
              <a:t>13.1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92295" y="5013608"/>
            <a:ext cx="24892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050" b="1">
                <a:latin typeface="Times New Roman"/>
                <a:cs typeface="Times New Roman"/>
              </a:rPr>
              <a:t>7.46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92295" y="5627945"/>
            <a:ext cx="24892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050" b="1">
                <a:latin typeface="Times New Roman"/>
                <a:cs typeface="Times New Roman"/>
              </a:rPr>
              <a:t>2.77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650106" y="4069946"/>
            <a:ext cx="238760" cy="1688464"/>
            <a:chOff x="5650106" y="4069946"/>
            <a:chExt cx="238760" cy="1688464"/>
          </a:xfrm>
        </p:grpSpPr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6645" y="4069946"/>
              <a:ext cx="202087" cy="168502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652964" y="4086957"/>
              <a:ext cx="34290" cy="1668145"/>
            </a:xfrm>
            <a:custGeom>
              <a:avLst/>
              <a:gdLst/>
              <a:ahLst/>
              <a:cxnLst/>
              <a:rect l="l" t="t" r="r" b="b"/>
              <a:pathLst>
                <a:path w="34289" h="1668145">
                  <a:moveTo>
                    <a:pt x="0" y="0"/>
                  </a:moveTo>
                  <a:lnTo>
                    <a:pt x="33681" y="0"/>
                  </a:lnTo>
                </a:path>
                <a:path w="34289" h="1668145">
                  <a:moveTo>
                    <a:pt x="0" y="510614"/>
                  </a:moveTo>
                  <a:lnTo>
                    <a:pt x="33681" y="510614"/>
                  </a:lnTo>
                </a:path>
                <a:path w="34289" h="1668145">
                  <a:moveTo>
                    <a:pt x="0" y="1038248"/>
                  </a:moveTo>
                  <a:lnTo>
                    <a:pt x="33681" y="1038248"/>
                  </a:lnTo>
                </a:path>
                <a:path w="34289" h="1668145">
                  <a:moveTo>
                    <a:pt x="0" y="1668015"/>
                  </a:moveTo>
                  <a:lnTo>
                    <a:pt x="33681" y="1668015"/>
                  </a:lnTo>
                </a:path>
              </a:pathLst>
            </a:custGeom>
            <a:ln w="54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5416971" y="3852448"/>
            <a:ext cx="575310" cy="31432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R="5080" indent="217804">
              <a:lnSpc>
                <a:spcPct val="78400"/>
              </a:lnSpc>
              <a:spcBef>
                <a:spcPts val="395"/>
              </a:spcBef>
            </a:pPr>
            <a:r>
              <a:rPr dirty="0" sz="1050" spc="5" b="1">
                <a:latin typeface="Times New Roman"/>
                <a:cs typeface="Times New Roman"/>
              </a:rPr>
              <a:t>d</a:t>
            </a:r>
            <a:r>
              <a:rPr dirty="0" sz="1050" spc="5" b="1">
                <a:latin typeface="Times New Roman"/>
                <a:cs typeface="Times New Roman"/>
              </a:rPr>
              <a:t>Bm2  </a:t>
            </a:r>
            <a:r>
              <a:rPr dirty="0" sz="1050" spc="5" b="1">
                <a:latin typeface="Times New Roman"/>
                <a:cs typeface="Times New Roman"/>
              </a:rPr>
              <a:t>21.6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04172" y="4492532"/>
            <a:ext cx="24892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050" b="1">
                <a:latin typeface="Times New Roman"/>
                <a:cs typeface="Times New Roman"/>
              </a:rPr>
              <a:t>16.9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04172" y="5020030"/>
            <a:ext cx="24892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050" b="1">
                <a:latin typeface="Times New Roman"/>
                <a:cs typeface="Times New Roman"/>
              </a:rPr>
              <a:t>12.3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04172" y="5634379"/>
            <a:ext cx="24892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050" b="1">
                <a:latin typeface="Times New Roman"/>
                <a:cs typeface="Times New Roman"/>
              </a:rPr>
              <a:t>6.63</a:t>
            </a:r>
            <a:endParaRPr sz="105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310923" y="4035905"/>
            <a:ext cx="238760" cy="1688464"/>
            <a:chOff x="8310923" y="4035905"/>
            <a:chExt cx="238760" cy="1688464"/>
          </a:xfrm>
        </p:grpSpPr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47462" y="4035905"/>
              <a:ext cx="202087" cy="168502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313781" y="4052916"/>
              <a:ext cx="34290" cy="1668145"/>
            </a:xfrm>
            <a:custGeom>
              <a:avLst/>
              <a:gdLst/>
              <a:ahLst/>
              <a:cxnLst/>
              <a:rect l="l" t="t" r="r" b="b"/>
              <a:pathLst>
                <a:path w="34290" h="1668145">
                  <a:moveTo>
                    <a:pt x="0" y="0"/>
                  </a:moveTo>
                  <a:lnTo>
                    <a:pt x="33681" y="0"/>
                  </a:lnTo>
                </a:path>
                <a:path w="34290" h="1668145">
                  <a:moveTo>
                    <a:pt x="0" y="510614"/>
                  </a:moveTo>
                  <a:lnTo>
                    <a:pt x="33681" y="510614"/>
                  </a:lnTo>
                </a:path>
                <a:path w="34290" h="1668145">
                  <a:moveTo>
                    <a:pt x="0" y="1038248"/>
                  </a:moveTo>
                  <a:lnTo>
                    <a:pt x="33681" y="1038248"/>
                  </a:lnTo>
                </a:path>
                <a:path w="34290" h="1668145">
                  <a:moveTo>
                    <a:pt x="0" y="1668015"/>
                  </a:moveTo>
                  <a:lnTo>
                    <a:pt x="33681" y="1668015"/>
                  </a:lnTo>
                </a:path>
              </a:pathLst>
            </a:custGeom>
            <a:ln w="54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8074420" y="3820291"/>
            <a:ext cx="575310" cy="31432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R="5080" indent="217804">
              <a:lnSpc>
                <a:spcPct val="78400"/>
              </a:lnSpc>
              <a:spcBef>
                <a:spcPts val="395"/>
              </a:spcBef>
            </a:pPr>
            <a:r>
              <a:rPr dirty="0" sz="1050" spc="5" b="1">
                <a:latin typeface="Times New Roman"/>
                <a:cs typeface="Times New Roman"/>
              </a:rPr>
              <a:t>d</a:t>
            </a:r>
            <a:r>
              <a:rPr dirty="0" sz="1050" spc="5" b="1">
                <a:latin typeface="Times New Roman"/>
                <a:cs typeface="Times New Roman"/>
              </a:rPr>
              <a:t>B</a:t>
            </a:r>
            <a:r>
              <a:rPr dirty="0" sz="1050" b="1">
                <a:latin typeface="Times New Roman"/>
                <a:cs typeface="Times New Roman"/>
              </a:rPr>
              <a:t>m</a:t>
            </a:r>
            <a:r>
              <a:rPr dirty="0" sz="1050" b="1">
                <a:latin typeface="Times New Roman"/>
                <a:cs typeface="Times New Roman"/>
              </a:rPr>
              <a:t>2  </a:t>
            </a:r>
            <a:r>
              <a:rPr dirty="0" sz="1050" b="1">
                <a:latin typeface="Times New Roman"/>
                <a:cs typeface="Times New Roman"/>
              </a:rPr>
              <a:t>24.7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112142" y="4460375"/>
            <a:ext cx="147955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050" spc="5" b="1">
                <a:latin typeface="Times New Roman"/>
                <a:cs typeface="Times New Roman"/>
              </a:rPr>
              <a:t>20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061621" y="4987873"/>
            <a:ext cx="24892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050" b="1">
                <a:latin typeface="Times New Roman"/>
                <a:cs typeface="Times New Roman"/>
              </a:rPr>
              <a:t>16.2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061621" y="5602212"/>
            <a:ext cx="24892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050" b="1">
                <a:latin typeface="Times New Roman"/>
                <a:cs typeface="Times New Roman"/>
              </a:rPr>
              <a:t>9.69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4902" y="4046026"/>
            <a:ext cx="61912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600" spc="-5" b="1">
                <a:latin typeface="Times New Roman"/>
                <a:cs typeface="Times New Roman"/>
              </a:rPr>
              <a:t>1</a:t>
            </a:r>
            <a:r>
              <a:rPr dirty="0" sz="1600" spc="-10" b="1">
                <a:latin typeface="Times New Roman"/>
                <a:cs typeface="Times New Roman"/>
              </a:rPr>
              <a:t>1</a:t>
            </a:r>
            <a:r>
              <a:rPr dirty="0" sz="1600" spc="-10" b="1">
                <a:latin typeface="Times New Roman"/>
                <a:cs typeface="Times New Roman"/>
              </a:rPr>
              <a:t>GHz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27309" y="4046026"/>
            <a:ext cx="61912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600" spc="-10" b="1">
                <a:latin typeface="Times New Roman"/>
                <a:cs typeface="Times New Roman"/>
              </a:rPr>
              <a:t>12GHz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68815" y="4046026"/>
            <a:ext cx="61912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600" spc="-10" b="1">
                <a:latin typeface="Times New Roman"/>
                <a:cs typeface="Times New Roman"/>
              </a:rPr>
              <a:t>13GHz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96919" y="5969000"/>
            <a:ext cx="18459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华文新魏"/>
                <a:cs typeface="华文新魏"/>
              </a:rPr>
              <a:t>透波频段三</a:t>
            </a:r>
            <a:r>
              <a:rPr dirty="0" sz="1600" spc="-10" b="1">
                <a:latin typeface="华文新魏"/>
                <a:cs typeface="华文新魏"/>
              </a:rPr>
              <a:t>维散</a:t>
            </a:r>
            <a:r>
              <a:rPr dirty="0" sz="1600" b="1">
                <a:latin typeface="华文新魏"/>
                <a:cs typeface="华文新魏"/>
              </a:rPr>
              <a:t>射</a:t>
            </a:r>
            <a:r>
              <a:rPr dirty="0" sz="1600" spc="-10" b="1">
                <a:latin typeface="华文新魏"/>
                <a:cs typeface="华文新魏"/>
              </a:rPr>
              <a:t>图</a:t>
            </a:r>
            <a:endParaRPr sz="1600">
              <a:latin typeface="华文新魏"/>
              <a:cs typeface="华文新魏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26815" y="3160267"/>
            <a:ext cx="18459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华文新魏"/>
                <a:cs typeface="华文新魏"/>
              </a:rPr>
              <a:t>隐身频段三</a:t>
            </a:r>
            <a:r>
              <a:rPr dirty="0" sz="1600" spc="-10" b="1">
                <a:latin typeface="华文新魏"/>
                <a:cs typeface="华文新魏"/>
              </a:rPr>
              <a:t>维散</a:t>
            </a:r>
            <a:r>
              <a:rPr dirty="0" sz="1600" b="1">
                <a:latin typeface="华文新魏"/>
                <a:cs typeface="华文新魏"/>
              </a:rPr>
              <a:t>射</a:t>
            </a:r>
            <a:r>
              <a:rPr dirty="0" sz="1600" spc="-10" b="1">
                <a:latin typeface="华文新魏"/>
                <a:cs typeface="华文新魏"/>
              </a:rPr>
              <a:t>图</a:t>
            </a:r>
            <a:endParaRPr sz="1600">
              <a:latin typeface="华文新魏"/>
              <a:cs typeface="华文新魏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09955" y="1126236"/>
            <a:ext cx="8303259" cy="2352040"/>
          </a:xfrm>
          <a:custGeom>
            <a:avLst/>
            <a:gdLst/>
            <a:ahLst/>
            <a:cxnLst/>
            <a:rect l="l" t="t" r="r" b="b"/>
            <a:pathLst>
              <a:path w="8303259" h="2352040">
                <a:moveTo>
                  <a:pt x="0" y="2351532"/>
                </a:moveTo>
                <a:lnTo>
                  <a:pt x="8302752" y="2351532"/>
                </a:lnTo>
                <a:lnTo>
                  <a:pt x="8302752" y="0"/>
                </a:lnTo>
                <a:lnTo>
                  <a:pt x="0" y="0"/>
                </a:lnTo>
                <a:lnTo>
                  <a:pt x="0" y="23515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09955" y="3791711"/>
            <a:ext cx="8303259" cy="2496820"/>
          </a:xfrm>
          <a:custGeom>
            <a:avLst/>
            <a:gdLst/>
            <a:ahLst/>
            <a:cxnLst/>
            <a:rect l="l" t="t" r="r" b="b"/>
            <a:pathLst>
              <a:path w="8303259" h="2496820">
                <a:moveTo>
                  <a:pt x="0" y="2496312"/>
                </a:moveTo>
                <a:lnTo>
                  <a:pt x="8302752" y="2496312"/>
                </a:lnTo>
                <a:lnTo>
                  <a:pt x="8302752" y="0"/>
                </a:lnTo>
                <a:lnTo>
                  <a:pt x="0" y="0"/>
                </a:lnTo>
                <a:lnTo>
                  <a:pt x="0" y="2496312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01168" y="6554037"/>
            <a:ext cx="27432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 sz="1400">
                <a:solidFill>
                  <a:srgbClr val="51848E"/>
                </a:solidFill>
                <a:latin typeface="Arial"/>
                <a:cs typeface="Arial"/>
              </a:rPr>
              <a:t>47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19" y="1133657"/>
            <a:ext cx="4388498" cy="5241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1340" y="1144651"/>
            <a:ext cx="8583295" cy="1851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3.1电磁超材料</a:t>
            </a: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—完美吸收</a:t>
            </a:r>
            <a:endParaRPr sz="24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89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自然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界材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的介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电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常数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磁导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率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的实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部/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虚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部难以完全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相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等；</a:t>
            </a:r>
            <a:endParaRPr sz="20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000"/>
              </a:lnSpc>
              <a:buFont typeface="Wingdings"/>
              <a:buChar char=""/>
              <a:tabLst>
                <a:tab pos="299720" algn="l"/>
              </a:tabLst>
            </a:pP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通过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设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计超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料的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电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响应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磁响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应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是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者相等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且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损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耗很强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从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以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满足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理想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阻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抗匹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特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性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从而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实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现对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电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磁波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完美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吸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收。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2272" y="3402530"/>
            <a:ext cx="3618227" cy="25988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6447" y="3200400"/>
            <a:ext cx="4474463" cy="28803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05"/>
              </a:lnSpc>
            </a:pPr>
            <a:fld id="{81D60167-4931-47E6-BA6A-407CBD079E47}" type="slidenum">
              <a:rPr dirty="0"/>
              <a:t>50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1627" y="514553"/>
            <a:ext cx="39389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一、物理学</a:t>
            </a:r>
            <a:r>
              <a:rPr dirty="0" sz="2800" spc="-5"/>
              <a:t>推动工业革命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94488" y="1118616"/>
            <a:ext cx="7157720" cy="1271905"/>
            <a:chOff x="94488" y="1118616"/>
            <a:chExt cx="7157720" cy="1271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449" y="1327927"/>
              <a:ext cx="232918" cy="2365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667" y="1118616"/>
              <a:ext cx="6860285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88" y="1725168"/>
              <a:ext cx="602742" cy="6301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672" y="1712976"/>
              <a:ext cx="1927098" cy="6774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7671" y="1712976"/>
              <a:ext cx="698754" cy="6774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3327" y="1712976"/>
              <a:ext cx="1622298" cy="6774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2528" y="1712976"/>
              <a:ext cx="497573" cy="6774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7016" y="1712976"/>
              <a:ext cx="698753" cy="6774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2672" y="1712976"/>
              <a:ext cx="1622298" cy="67741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58267" y="1014276"/>
            <a:ext cx="8465820" cy="305435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51848E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牛顿力学和热力学推动了第一次工</a:t>
            </a:r>
            <a:r>
              <a:rPr dirty="0" sz="2800">
                <a:solidFill>
                  <a:srgbClr val="FF0000"/>
                </a:solidFill>
                <a:latin typeface="华文新魏"/>
                <a:cs typeface="华文新魏"/>
              </a:rPr>
              <a:t>业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革命</a:t>
            </a:r>
            <a:endParaRPr sz="28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220"/>
              </a:spcBef>
              <a:buClr>
                <a:srgbClr val="51848E"/>
              </a:buClr>
              <a:buFont typeface="Wingdings"/>
              <a:buChar char=""/>
              <a:tabLst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机械革命，18世纪中期-19世纪中期</a:t>
            </a:r>
            <a:endParaRPr sz="2400">
              <a:latin typeface="华文新魏"/>
              <a:cs typeface="华文新魏"/>
            </a:endParaRPr>
          </a:p>
          <a:p>
            <a:pPr lvl="1" marL="756285" indent="-287020">
              <a:lnSpc>
                <a:spcPct val="100000"/>
              </a:lnSpc>
              <a:spcBef>
                <a:spcPts val="1150"/>
              </a:spcBef>
              <a:buClr>
                <a:srgbClr val="0080FF"/>
              </a:buClr>
              <a:buFont typeface="Wingdings"/>
              <a:buChar char=""/>
              <a:tabLst>
                <a:tab pos="756920" algn="l"/>
              </a:tabLst>
            </a:pPr>
            <a:r>
              <a:rPr dirty="0" sz="2400" spc="-5">
                <a:solidFill>
                  <a:srgbClr val="0000FF"/>
                </a:solidFill>
                <a:latin typeface="华文新魏"/>
                <a:cs typeface="华文新魏"/>
              </a:rPr>
              <a:t>牛顿“自然哲学的数学原理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”（1687）</a:t>
            </a:r>
            <a:r>
              <a:rPr dirty="0" sz="2400" spc="-5">
                <a:solidFill>
                  <a:srgbClr val="0000FF"/>
                </a:solidFill>
                <a:latin typeface="华文新魏"/>
                <a:cs typeface="华文新魏"/>
              </a:rPr>
              <a:t>经典力学诞生推动</a:t>
            </a:r>
            <a:endParaRPr sz="2400">
              <a:latin typeface="华文新魏"/>
              <a:cs typeface="华文新魏"/>
            </a:endParaRPr>
          </a:p>
          <a:p>
            <a:pPr marL="756285">
              <a:lnSpc>
                <a:spcPct val="100000"/>
              </a:lnSpc>
              <a:spcBef>
                <a:spcPts val="580"/>
              </a:spcBef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了机器代替手工工具的革命。</a:t>
            </a:r>
            <a:endParaRPr sz="2400">
              <a:latin typeface="华文新魏"/>
              <a:cs typeface="华文新魏"/>
            </a:endParaRPr>
          </a:p>
          <a:p>
            <a:pPr lvl="1" marL="756285" marR="5080" indent="-287020">
              <a:lnSpc>
                <a:spcPct val="120000"/>
              </a:lnSpc>
              <a:spcBef>
                <a:spcPts val="575"/>
              </a:spcBef>
              <a:buClr>
                <a:srgbClr val="0080FF"/>
              </a:buClr>
              <a:buFont typeface="Wingdings"/>
              <a:buChar char=""/>
              <a:tabLst>
                <a:tab pos="756920" algn="l"/>
              </a:tabLst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18世纪-19世纪焦耳、开尔文、瓦特、克劳修斯等建立了热 </a:t>
            </a:r>
            <a:r>
              <a:rPr dirty="0" sz="2400" spc="-5">
                <a:solidFill>
                  <a:srgbClr val="0000FF"/>
                </a:solidFill>
                <a:latin typeface="华文新魏"/>
                <a:cs typeface="华文新魏"/>
              </a:rPr>
              <a:t>力学与统计力学，推动了蒸汽机代替人力、畜力的革命。</a:t>
            </a:r>
            <a:endParaRPr sz="2400">
              <a:latin typeface="华文新魏"/>
              <a:cs typeface="华文新魏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96211" y="4622291"/>
            <a:ext cx="2692908" cy="20208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09971" y="4425696"/>
            <a:ext cx="3576828" cy="221741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7" y="6496808"/>
            <a:ext cx="445770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86" y="1133657"/>
            <a:ext cx="4460163" cy="5241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7566" y="969132"/>
            <a:ext cx="8726170" cy="1933575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marL="493395">
              <a:lnSpc>
                <a:spcPct val="100000"/>
              </a:lnSpc>
              <a:spcBef>
                <a:spcPts val="148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3.2声学超材料</a:t>
            </a: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—负折射现象</a:t>
            </a:r>
            <a:endParaRPr sz="2400">
              <a:latin typeface="华文新魏"/>
              <a:cs typeface="华文新魏"/>
            </a:endParaRPr>
          </a:p>
          <a:p>
            <a:pPr algn="just" marL="299085" marR="5080" indent="-287020">
              <a:lnSpc>
                <a:spcPts val="3600"/>
              </a:lnSpc>
              <a:spcBef>
                <a:spcPts val="8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已知的负折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射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效</a:t>
            </a:r>
            <a:r>
              <a:rPr dirty="0" sz="2000" spc="40" b="1">
                <a:solidFill>
                  <a:srgbClr val="006FC0"/>
                </a:solidFill>
                <a:latin typeface="华文新魏"/>
                <a:cs typeface="华文新魏"/>
              </a:rPr>
              <a:t>应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(如前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面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电磁负折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射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)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总是伴随着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反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射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波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——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尽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管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它可以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通 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过精心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设计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界面阻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抗而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降</a:t>
            </a:r>
            <a:r>
              <a:rPr dirty="0" sz="2000" spc="70" b="1">
                <a:solidFill>
                  <a:srgbClr val="006FC0"/>
                </a:solidFill>
                <a:latin typeface="华文新魏"/>
                <a:cs typeface="华文新魏"/>
              </a:rPr>
              <a:t>低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但是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利用开放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弧状的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表面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态等频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曲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线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，使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(  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满足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动量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守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恒的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)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反</a:t>
            </a:r>
            <a:r>
              <a:rPr dirty="0" sz="2000" spc="-20" b="1">
                <a:solidFill>
                  <a:srgbClr val="006FC0"/>
                </a:solidFill>
                <a:latin typeface="华文新魏"/>
                <a:cs typeface="华文新魏"/>
              </a:rPr>
              <a:t>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态不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存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在而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令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反射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波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完全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被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禁止。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719" y="2985516"/>
            <a:ext cx="8145780" cy="341985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05"/>
              </a:lnSpc>
            </a:pPr>
            <a:fld id="{81D60167-4931-47E6-BA6A-407CBD079E47}" type="slidenum">
              <a:rPr dirty="0"/>
              <a:t>50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76" y="6496808"/>
            <a:ext cx="412254" cy="36119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7535" y="2465248"/>
            <a:ext cx="6225540" cy="2849880"/>
            <a:chOff x="297535" y="2465248"/>
            <a:chExt cx="6225540" cy="28498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535" y="2465248"/>
              <a:ext cx="3781892" cy="28497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5739" y="2560320"/>
              <a:ext cx="2506980" cy="234086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09532" y="2560320"/>
            <a:ext cx="2405570" cy="23408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97729" y="5163769"/>
            <a:ext cx="13652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华文新魏"/>
                <a:cs typeface="华文新魏"/>
              </a:rPr>
              <a:t>(a)60</a:t>
            </a:r>
            <a:r>
              <a:rPr dirty="0" sz="1800" spc="390">
                <a:latin typeface="华文新魏"/>
                <a:cs typeface="华文新魏"/>
              </a:rPr>
              <a:t> </a:t>
            </a:r>
            <a:r>
              <a:rPr dirty="0" sz="1800" spc="-5">
                <a:latin typeface="华文新魏"/>
                <a:cs typeface="华文新魏"/>
              </a:rPr>
              <a:t>斜入射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05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7206488" y="5163769"/>
            <a:ext cx="13792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华文新魏"/>
                <a:cs typeface="华文新魏"/>
              </a:rPr>
              <a:t>(b)70</a:t>
            </a:r>
            <a:r>
              <a:rPr dirty="0" sz="1800" spc="375">
                <a:latin typeface="华文新魏"/>
                <a:cs typeface="华文新魏"/>
              </a:rPr>
              <a:t> </a:t>
            </a:r>
            <a:r>
              <a:rPr dirty="0" sz="1800" spc="-5">
                <a:latin typeface="华文新魏"/>
                <a:cs typeface="华文新魏"/>
              </a:rPr>
              <a:t>斜入射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31589" y="1582038"/>
            <a:ext cx="419544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10" b="1">
                <a:solidFill>
                  <a:srgbClr val="FF0000"/>
                </a:solidFill>
                <a:latin typeface="华文新魏"/>
                <a:cs typeface="华文新魏"/>
              </a:rPr>
              <a:t>不同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入射</a:t>
            </a:r>
            <a:r>
              <a:rPr dirty="0" sz="2000" spc="-15" b="1">
                <a:solidFill>
                  <a:srgbClr val="FF0000"/>
                </a:solidFill>
                <a:latin typeface="华文新魏"/>
                <a:cs typeface="华文新魏"/>
              </a:rPr>
              <a:t>角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度</a:t>
            </a:r>
            <a:r>
              <a:rPr dirty="0" sz="2000" spc="5" b="1">
                <a:solidFill>
                  <a:srgbClr val="FF0000"/>
                </a:solidFill>
                <a:latin typeface="华文新魏"/>
                <a:cs typeface="华文新魏"/>
              </a:rPr>
              <a:t>的</a:t>
            </a:r>
            <a:r>
              <a:rPr dirty="0" sz="2000" spc="-5" b="1">
                <a:solidFill>
                  <a:srgbClr val="FF0000"/>
                </a:solidFill>
                <a:latin typeface="华文新魏"/>
                <a:cs typeface="华文新魏"/>
              </a:rPr>
              <a:t>1200Hz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声波经过超表</a:t>
            </a:r>
            <a:endParaRPr sz="2000">
              <a:latin typeface="华文新魏"/>
              <a:cs typeface="华文新魏"/>
            </a:endParaRPr>
          </a:p>
          <a:p>
            <a:pPr algn="ctr">
              <a:lnSpc>
                <a:spcPct val="100000"/>
              </a:lnSpc>
            </a:pPr>
            <a:r>
              <a:rPr dirty="0" sz="2000" spc="5" b="1">
                <a:solidFill>
                  <a:srgbClr val="FF0000"/>
                </a:solidFill>
                <a:latin typeface="华文新魏"/>
                <a:cs typeface="华文新魏"/>
              </a:rPr>
              <a:t>面的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声压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分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布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4492" y="1673809"/>
            <a:ext cx="35877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FF0000"/>
                </a:solidFill>
                <a:latin typeface="华文新魏"/>
                <a:cs typeface="华文新魏"/>
              </a:rPr>
              <a:t>声波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入射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角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与衍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射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角之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间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的关系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59" y="1133657"/>
            <a:ext cx="4604861" cy="5241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240" y="1144651"/>
            <a:ext cx="8729345" cy="187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3.2声学超材料</a:t>
            </a: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—负弹性模量</a:t>
            </a:r>
            <a:endParaRPr sz="24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207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利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用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类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比的思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想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,</a:t>
            </a:r>
            <a:r>
              <a:rPr dirty="0" sz="2000" spc="15" b="1">
                <a:solidFill>
                  <a:srgbClr val="006FC0"/>
                </a:solidFill>
                <a:latin typeface="华文新魏"/>
                <a:cs typeface="华文新魏"/>
              </a:rPr>
              <a:t>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在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声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学领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域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也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能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找到一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种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局域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共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振的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原</a:t>
            </a:r>
            <a:r>
              <a:rPr dirty="0" sz="2000" spc="50" b="1">
                <a:solidFill>
                  <a:srgbClr val="006FC0"/>
                </a:solidFill>
                <a:latin typeface="华文新魏"/>
                <a:cs typeface="华文新魏"/>
              </a:rPr>
              <a:t>子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—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开口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空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心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球</a:t>
            </a:r>
            <a:endParaRPr sz="20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200"/>
              </a:spcBef>
            </a:pP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体腔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具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有</a:t>
            </a:r>
            <a:r>
              <a:rPr dirty="0" sz="2000" spc="-20" b="1">
                <a:solidFill>
                  <a:srgbClr val="006FC0"/>
                </a:solidFill>
                <a:latin typeface="华文新魏"/>
                <a:cs typeface="华文新魏"/>
              </a:rPr>
              <a:t>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存声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能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功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能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,</a:t>
            </a:r>
            <a:r>
              <a:rPr dirty="0" sz="2000" spc="85" b="1">
                <a:solidFill>
                  <a:srgbClr val="006FC0"/>
                </a:solidFill>
                <a:latin typeface="华文新魏"/>
                <a:cs typeface="华文新魏"/>
              </a:rPr>
              <a:t> 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开</a:t>
            </a:r>
            <a:r>
              <a:rPr dirty="0" sz="2000" spc="-20" b="1">
                <a:solidFill>
                  <a:srgbClr val="006FC0"/>
                </a:solidFill>
                <a:latin typeface="华文新魏"/>
                <a:cs typeface="华文新魏"/>
              </a:rPr>
              <a:t>口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处会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起声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媒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进</a:t>
            </a:r>
            <a:r>
              <a:rPr dirty="0" sz="2000" spc="-20" b="1">
                <a:solidFill>
                  <a:srgbClr val="006FC0"/>
                </a:solidFill>
                <a:latin typeface="华文新魏"/>
                <a:cs typeface="华文新魏"/>
              </a:rPr>
              <a:t>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振动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,</a:t>
            </a:r>
            <a:r>
              <a:rPr dirty="0" sz="2000" spc="70" b="1">
                <a:solidFill>
                  <a:srgbClr val="006FC0"/>
                </a:solidFill>
                <a:latin typeface="华文新魏"/>
                <a:cs typeface="华文新魏"/>
              </a:rPr>
              <a:t> 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当达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到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谐振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频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率</a:t>
            </a:r>
            <a:endParaRPr sz="20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200"/>
              </a:spcBef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时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,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体腔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中积累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能量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使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得声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媒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质在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开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口处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发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生强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烈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的振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而实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现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振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1800">
              <a:latin typeface="华文新魏"/>
              <a:cs typeface="华文新魏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02143" y="3573779"/>
            <a:ext cx="6952615" cy="3023870"/>
            <a:chOff x="1602143" y="3573779"/>
            <a:chExt cx="6952615" cy="30238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2143" y="3636517"/>
              <a:ext cx="3142535" cy="24545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3628" y="3573779"/>
              <a:ext cx="3910583" cy="302361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27" y="1131859"/>
            <a:ext cx="4676526" cy="5265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240" y="1144015"/>
            <a:ext cx="8729345" cy="2155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3.2声学超材料</a:t>
            </a: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—负质量密度</a:t>
            </a:r>
            <a:endParaRPr sz="24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201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类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比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电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磁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学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中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金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属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杆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实现等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效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负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介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电常</a:t>
            </a:r>
            <a:r>
              <a:rPr dirty="0" sz="1800" spc="60" b="1">
                <a:solidFill>
                  <a:srgbClr val="006FC0"/>
                </a:solidFill>
                <a:latin typeface="华文新魏"/>
                <a:cs typeface="华文新魏"/>
              </a:rPr>
              <a:t>数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1800" spc="30" b="1">
                <a:solidFill>
                  <a:srgbClr val="006FC0"/>
                </a:solidFill>
                <a:latin typeface="华文新魏"/>
                <a:cs typeface="华文新魏"/>
              </a:rPr>
              <a:t>在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声</a:t>
            </a:r>
            <a:r>
              <a:rPr dirty="0" sz="1800" spc="30" b="1">
                <a:solidFill>
                  <a:srgbClr val="006FC0"/>
                </a:solidFill>
                <a:latin typeface="华文新魏"/>
                <a:cs typeface="华文新魏"/>
              </a:rPr>
              <a:t>学领域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提</a:t>
            </a:r>
            <a:r>
              <a:rPr dirty="0" sz="1800" spc="30" b="1">
                <a:solidFill>
                  <a:srgbClr val="006FC0"/>
                </a:solidFill>
                <a:latin typeface="华文新魏"/>
                <a:cs typeface="华文新魏"/>
              </a:rPr>
              <a:t>出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了</a:t>
            </a:r>
            <a:r>
              <a:rPr dirty="0" sz="1800" spc="30" b="1">
                <a:solidFill>
                  <a:srgbClr val="006FC0"/>
                </a:solidFill>
                <a:latin typeface="华文新魏"/>
                <a:cs typeface="华文新魏"/>
              </a:rPr>
              <a:t>可实现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负</a:t>
            </a:r>
            <a:r>
              <a:rPr dirty="0" sz="1800" spc="30" b="1">
                <a:solidFill>
                  <a:srgbClr val="006FC0"/>
                </a:solidFill>
                <a:latin typeface="华文新魏"/>
                <a:cs typeface="华文新魏"/>
              </a:rPr>
              <a:t>质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量</a:t>
            </a:r>
            <a:r>
              <a:rPr dirty="0" sz="1800" spc="30" b="1">
                <a:solidFill>
                  <a:srgbClr val="006FC0"/>
                </a:solidFill>
                <a:latin typeface="华文新魏"/>
                <a:cs typeface="华文新魏"/>
              </a:rPr>
              <a:t>密度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endParaRPr sz="18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空心管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人工</a:t>
            </a:r>
            <a:r>
              <a:rPr dirty="0" sz="1800" spc="-10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原子</a:t>
            </a:r>
            <a:r>
              <a:rPr dirty="0" sz="1800" spc="-10" b="1">
                <a:solidFill>
                  <a:srgbClr val="006FC0"/>
                </a:solidFill>
                <a:latin typeface="华文新魏"/>
                <a:cs typeface="华文新魏"/>
              </a:rPr>
              <a:t>共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振；</a:t>
            </a:r>
            <a:endParaRPr sz="18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两端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开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口的圆柱形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空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心管对声波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具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有引导作</a:t>
            </a:r>
            <a:r>
              <a:rPr dirty="0" sz="1800" spc="70" b="1">
                <a:solidFill>
                  <a:srgbClr val="006FC0"/>
                </a:solidFill>
                <a:latin typeface="华文新魏"/>
                <a:cs typeface="华文新魏"/>
              </a:rPr>
              <a:t>用</a:t>
            </a:r>
            <a:r>
              <a:rPr dirty="0" sz="1800" spc="20" b="1">
                <a:solidFill>
                  <a:srgbClr val="006FC0"/>
                </a:solidFill>
                <a:latin typeface="华文新魏"/>
                <a:cs typeface="华文新魏"/>
              </a:rPr>
              <a:t>,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可以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将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这种结构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等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效看成声</a:t>
            </a:r>
            <a:r>
              <a:rPr dirty="0" sz="1800" spc="45" b="1">
                <a:solidFill>
                  <a:srgbClr val="006FC0"/>
                </a:solidFill>
                <a:latin typeface="华文新魏"/>
                <a:cs typeface="华文新魏"/>
              </a:rPr>
              <a:t>感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1800" spc="20" b="1">
                <a:solidFill>
                  <a:srgbClr val="006FC0"/>
                </a:solidFill>
                <a:latin typeface="华文新魏"/>
                <a:cs typeface="华文新魏"/>
              </a:rPr>
              <a:t>空心 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管内部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可以看成一种体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腔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,</a:t>
            </a:r>
            <a:r>
              <a:rPr dirty="0" sz="1800" spc="-40" b="1">
                <a:solidFill>
                  <a:srgbClr val="006FC0"/>
                </a:solidFill>
                <a:latin typeface="华文新魏"/>
                <a:cs typeface="华文新魏"/>
              </a:rPr>
              <a:t> 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具有存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储声波能量的功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能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,相当于声容的作用。</a:t>
            </a:r>
            <a:endParaRPr sz="1800">
              <a:latin typeface="华文新魏"/>
              <a:cs typeface="华文新魏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9627" y="3505610"/>
            <a:ext cx="2609515" cy="25689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75503" y="3474720"/>
            <a:ext cx="3869436" cy="28803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0933" y="3936491"/>
            <a:ext cx="2022310" cy="3596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9114" y="4647534"/>
            <a:ext cx="1920479" cy="113031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2" name="object 12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81" y="1131727"/>
            <a:ext cx="6333052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2822"/>
            <a:ext cx="8731885" cy="19202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3.2</a:t>
            </a:r>
            <a:r>
              <a:rPr dirty="0" sz="2400" spc="-5">
                <a:solidFill>
                  <a:srgbClr val="FFFFFF"/>
                </a:solidFill>
                <a:latin typeface="华文新魏"/>
                <a:cs typeface="华文新魏"/>
              </a:rPr>
              <a:t>声学超材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料</a:t>
            </a:r>
            <a:r>
              <a:rPr dirty="0" sz="2400" spc="-5">
                <a:solidFill>
                  <a:srgbClr val="FFFF00"/>
                </a:solidFill>
                <a:latin typeface="华文新魏"/>
                <a:cs typeface="华文新魏"/>
              </a:rPr>
              <a:t>—弹性模量和质量双负特性</a:t>
            </a:r>
            <a:endParaRPr sz="2400">
              <a:latin typeface="华文新魏"/>
              <a:cs typeface="华文新魏"/>
            </a:endParaRPr>
          </a:p>
          <a:p>
            <a:pPr algn="just" marL="299085" marR="5080" indent="-287020">
              <a:lnSpc>
                <a:spcPct val="150000"/>
              </a:lnSpc>
              <a:spcBef>
                <a:spcPts val="123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类似于开口金属环和金属杆结构组合制备出电磁左手材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,将空心管结构和 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空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心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开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口腔体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结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叠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加起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来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,</a:t>
            </a:r>
            <a:r>
              <a:rPr dirty="0" sz="2000" spc="80" b="1">
                <a:solidFill>
                  <a:srgbClr val="006FC0"/>
                </a:solidFill>
                <a:latin typeface="华文新魏"/>
                <a:cs typeface="华文新魏"/>
              </a:rPr>
              <a:t> 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组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成双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层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腔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体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和双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层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空心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管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结构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即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可实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现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负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声学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超材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480" y="3147060"/>
            <a:ext cx="2878835" cy="30586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31564" y="2988564"/>
            <a:ext cx="4363212" cy="32415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39" y="1133657"/>
            <a:ext cx="5257151" cy="5241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2752" y="2560319"/>
            <a:ext cx="4447032" cy="35996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963" y="1144651"/>
            <a:ext cx="8731885" cy="5103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879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3.3力学超材料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—负泊松比拉胀行为</a:t>
            </a:r>
            <a:endParaRPr sz="20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64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负泊松比是典型的拉胀力学超材料的超常力学性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能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,是指一类人工结构功能</a:t>
            </a:r>
            <a:endParaRPr sz="20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200"/>
              </a:spcBef>
            </a:pP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材料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在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被</a:t>
            </a:r>
            <a:r>
              <a:rPr dirty="0" sz="2000" spc="-20" b="1">
                <a:solidFill>
                  <a:srgbClr val="800000"/>
                </a:solidFill>
                <a:latin typeface="华文新魏"/>
                <a:cs typeface="华文新魏"/>
              </a:rPr>
              <a:t>拉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伸时</a:t>
            </a:r>
            <a:r>
              <a:rPr dirty="0" sz="2000" spc="-25" b="1">
                <a:solidFill>
                  <a:srgbClr val="800000"/>
                </a:solidFill>
                <a:latin typeface="华文新魏"/>
                <a:cs typeface="华文新魏"/>
              </a:rPr>
              <a:t>横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截面</a:t>
            </a:r>
            <a:r>
              <a:rPr dirty="0" sz="2000" spc="-25" b="1">
                <a:solidFill>
                  <a:srgbClr val="800000"/>
                </a:solidFill>
                <a:latin typeface="华文新魏"/>
                <a:cs typeface="华文新魏"/>
              </a:rPr>
              <a:t>会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变得</a:t>
            </a:r>
            <a:r>
              <a:rPr dirty="0" sz="2000" spc="-25" b="1">
                <a:solidFill>
                  <a:srgbClr val="800000"/>
                </a:solidFill>
                <a:latin typeface="华文新魏"/>
                <a:cs typeface="华文新魏"/>
              </a:rPr>
              <a:t>更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膨胀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algn="just" marL="300990" marR="4836795" indent="-287020">
              <a:lnSpc>
                <a:spcPct val="150000"/>
              </a:lnSpc>
              <a:spcBef>
                <a:spcPts val="650"/>
              </a:spcBef>
              <a:buFont typeface="Wingdings"/>
              <a:buChar char=""/>
              <a:tabLst>
                <a:tab pos="301625" algn="l"/>
              </a:tabLst>
            </a:pPr>
            <a:r>
              <a:rPr dirty="0" sz="2000" spc="165" b="1">
                <a:solidFill>
                  <a:srgbClr val="006FC0"/>
                </a:solidFill>
                <a:latin typeface="华文新魏"/>
                <a:cs typeface="华文新魏"/>
              </a:rPr>
              <a:t>负泊松比力学超材料结构包括 嵌入式凹角结</a:t>
            </a:r>
            <a:r>
              <a:rPr dirty="0" sz="2000" spc="170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spc="165" b="1">
                <a:solidFill>
                  <a:srgbClr val="006FC0"/>
                </a:solidFill>
                <a:latin typeface="华文新魏"/>
                <a:cs typeface="华文新魏"/>
              </a:rPr>
              <a:t>、类似聚氨酯 泡沫塑料制备的向内折叠分组 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多孔结构、旋转式方形或三角形 铰接结构单元、手性和反手性结 构、单元晶格或是球状几何结构</a:t>
            </a:r>
            <a:endParaRPr sz="2000">
              <a:latin typeface="华文新魏"/>
              <a:cs typeface="华文新魏"/>
            </a:endParaRPr>
          </a:p>
          <a:p>
            <a:pPr marL="300990">
              <a:lnSpc>
                <a:spcPct val="100000"/>
              </a:lnSpc>
              <a:spcBef>
                <a:spcPts val="1200"/>
              </a:spcBef>
            </a:pP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spc="-5" b="1">
                <a:solidFill>
                  <a:srgbClr val="800000"/>
                </a:solidFill>
                <a:latin typeface="华文新魏"/>
                <a:cs typeface="华文新魏"/>
              </a:rPr>
              <a:t>三维折纸结构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以及金属纤维几</a:t>
            </a:r>
            <a:endParaRPr sz="2000">
              <a:latin typeface="华文新魏"/>
              <a:cs typeface="华文新魏"/>
            </a:endParaRPr>
          </a:p>
          <a:p>
            <a:pPr marL="300990">
              <a:lnSpc>
                <a:spcPct val="100000"/>
              </a:lnSpc>
              <a:spcBef>
                <a:spcPts val="1205"/>
              </a:spcBef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何网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络结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等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36" y="1133657"/>
            <a:ext cx="6549530" cy="5241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0371" y="2645664"/>
            <a:ext cx="4131564" cy="36012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963" y="1144651"/>
            <a:ext cx="8738870" cy="505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879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3.3力学超材料</a:t>
            </a: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—杨氏模量可调节的双稳态特性</a:t>
            </a:r>
            <a:endParaRPr sz="2400">
              <a:latin typeface="华文新魏"/>
              <a:cs typeface="华文新魏"/>
            </a:endParaRPr>
          </a:p>
          <a:p>
            <a:pPr algn="just" marL="309880" marR="5080" indent="-287020">
              <a:lnSpc>
                <a:spcPct val="150000"/>
              </a:lnSpc>
              <a:spcBef>
                <a:spcPts val="1220"/>
              </a:spcBef>
              <a:buFont typeface="Wingdings"/>
              <a:buChar char=""/>
              <a:tabLst>
                <a:tab pos="310515" algn="l"/>
              </a:tabLst>
            </a:pPr>
            <a:r>
              <a:rPr dirty="0" sz="2000" spc="35" b="1">
                <a:solidFill>
                  <a:srgbClr val="800000"/>
                </a:solidFill>
                <a:latin typeface="华文新魏"/>
                <a:cs typeface="华文新魏"/>
              </a:rPr>
              <a:t>可调杨氏模</a:t>
            </a:r>
            <a:r>
              <a:rPr dirty="0" sz="2000" spc="25" b="1">
                <a:solidFill>
                  <a:srgbClr val="800000"/>
                </a:solidFill>
                <a:latin typeface="华文新魏"/>
                <a:cs typeface="华文新魏"/>
              </a:rPr>
              <a:t>量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力学超材料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主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要利用弹性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料的结构不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稳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定</a:t>
            </a:r>
            <a:r>
              <a:rPr dirty="0" sz="2000" spc="75" b="1">
                <a:solidFill>
                  <a:srgbClr val="006FC0"/>
                </a:solidFill>
                <a:latin typeface="华文新魏"/>
                <a:cs typeface="华文新魏"/>
              </a:rPr>
              <a:t>性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65" b="1">
                <a:solidFill>
                  <a:srgbClr val="006FC0"/>
                </a:solidFill>
                <a:latin typeface="华文新魏"/>
                <a:cs typeface="华文新魏"/>
              </a:rPr>
              <a:t> 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由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力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学拉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胀 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引起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应软化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切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线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模量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衰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减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可反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转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弹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性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不稳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定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性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去激发不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同样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式的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改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变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algn="just" marL="299085" indent="-287020">
              <a:lnSpc>
                <a:spcPct val="100000"/>
              </a:lnSpc>
              <a:spcBef>
                <a:spcPts val="68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从本质上来说，可调力学超材料的</a:t>
            </a:r>
            <a:endParaRPr sz="2000">
              <a:latin typeface="华文新魏"/>
              <a:cs typeface="华文新魏"/>
            </a:endParaRPr>
          </a:p>
          <a:p>
            <a:pPr algn="just" marL="299085" marR="4496435">
              <a:lnSpc>
                <a:spcPct val="150000"/>
              </a:lnSpc>
              <a:spcBef>
                <a:spcPts val="5"/>
              </a:spcBef>
            </a:pPr>
            <a:r>
              <a:rPr dirty="0" sz="2000" spc="60" b="1">
                <a:solidFill>
                  <a:srgbClr val="006FC0"/>
                </a:solidFill>
                <a:latin typeface="华文新魏"/>
                <a:cs typeface="华文新魏"/>
              </a:rPr>
              <a:t>内在特性表现为整体几何结构的刚 度可调节性，类似于材料力学中压 </a:t>
            </a:r>
            <a:r>
              <a:rPr dirty="0" sz="2000" spc="55" b="1">
                <a:solidFill>
                  <a:srgbClr val="006FC0"/>
                </a:solidFill>
                <a:latin typeface="华文新魏"/>
                <a:cs typeface="华文新魏"/>
              </a:rPr>
              <a:t>杆稳定的临界状态，是一种可以反 </a:t>
            </a:r>
            <a:r>
              <a:rPr dirty="0" sz="2000" spc="60" b="1">
                <a:solidFill>
                  <a:srgbClr val="006FC0"/>
                </a:solidFill>
                <a:latin typeface="华文新魏"/>
                <a:cs typeface="华文新魏"/>
              </a:rPr>
              <a:t>转的弹性不稳定状态，</a:t>
            </a:r>
            <a:r>
              <a:rPr dirty="0" sz="2000" spc="60" b="1">
                <a:solidFill>
                  <a:srgbClr val="800000"/>
                </a:solidFill>
                <a:latin typeface="华文新魏"/>
                <a:cs typeface="华文新魏"/>
              </a:rPr>
              <a:t>从而引起了 整体结构等效弹性模量的正负值变 </a:t>
            </a:r>
            <a:r>
              <a:rPr dirty="0" sz="2000" spc="5" b="1">
                <a:solidFill>
                  <a:srgbClr val="800000"/>
                </a:solidFill>
                <a:latin typeface="华文新魏"/>
                <a:cs typeface="华文新魏"/>
              </a:rPr>
              <a:t>化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33" y="1134775"/>
            <a:ext cx="4964554" cy="5254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240" y="1145794"/>
            <a:ext cx="8724900" cy="1459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3.3力学超材料</a:t>
            </a: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—负热膨胀行为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负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热膨胀</a:t>
            </a: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行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为</a:t>
            </a: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是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指当人</a:t>
            </a: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工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结</a:t>
            </a: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构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材料被</a:t>
            </a: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加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热</a:t>
            </a: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时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整体几</a:t>
            </a: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何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结</a:t>
            </a: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构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中出现</a:t>
            </a: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一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个方</a:t>
            </a:r>
            <a:r>
              <a:rPr dirty="0" sz="2000" spc="10" b="1">
                <a:solidFill>
                  <a:srgbClr val="800000"/>
                </a:solidFill>
                <a:latin typeface="华文新魏"/>
                <a:cs typeface="华文新魏"/>
              </a:rPr>
              <a:t>向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或</a:t>
            </a:r>
            <a:endParaRPr sz="20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200"/>
              </a:spcBef>
            </a:pPr>
            <a:r>
              <a:rPr dirty="0" sz="2000" spc="5" b="1">
                <a:solidFill>
                  <a:srgbClr val="800000"/>
                </a:solidFill>
                <a:latin typeface="华文新魏"/>
                <a:cs typeface="华文新魏"/>
              </a:rPr>
              <a:t>多方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向的</a:t>
            </a:r>
            <a:r>
              <a:rPr dirty="0" sz="2000" spc="-25" b="1">
                <a:solidFill>
                  <a:srgbClr val="800000"/>
                </a:solidFill>
                <a:latin typeface="华文新魏"/>
                <a:cs typeface="华文新魏"/>
              </a:rPr>
              <a:t>收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缩效</a:t>
            </a:r>
            <a:r>
              <a:rPr dirty="0" sz="2000" spc="-15" b="1">
                <a:solidFill>
                  <a:srgbClr val="800000"/>
                </a:solidFill>
                <a:latin typeface="华文新魏"/>
                <a:cs typeface="华文新魏"/>
              </a:rPr>
              <a:t>应</a:t>
            </a:r>
            <a:r>
              <a:rPr dirty="0" sz="2000" spc="-5" b="1">
                <a:solidFill>
                  <a:srgbClr val="80000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而</a:t>
            </a:r>
            <a:r>
              <a:rPr dirty="0" sz="2000" spc="-20" b="1">
                <a:solidFill>
                  <a:srgbClr val="800000"/>
                </a:solidFill>
                <a:latin typeface="华文新魏"/>
                <a:cs typeface="华文新魏"/>
              </a:rPr>
              <a:t>冷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却时</a:t>
            </a:r>
            <a:r>
              <a:rPr dirty="0" sz="2000" spc="-25" b="1">
                <a:solidFill>
                  <a:srgbClr val="800000"/>
                </a:solidFill>
                <a:latin typeface="华文新魏"/>
                <a:cs typeface="华文新魏"/>
              </a:rPr>
              <a:t>膨</a:t>
            </a:r>
            <a:r>
              <a:rPr dirty="0" sz="2000" spc="-5" b="1">
                <a:solidFill>
                  <a:srgbClr val="800000"/>
                </a:solidFill>
                <a:latin typeface="华文新魏"/>
                <a:cs typeface="华文新魏"/>
              </a:rPr>
              <a:t>胀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，</a:t>
            </a:r>
            <a:r>
              <a:rPr dirty="0" sz="2000" spc="-50" b="1">
                <a:solidFill>
                  <a:srgbClr val="800000"/>
                </a:solidFill>
                <a:latin typeface="华文新魏"/>
                <a:cs typeface="华文新魏"/>
              </a:rPr>
              <a:t> </a:t>
            </a:r>
            <a:r>
              <a:rPr dirty="0" sz="2000" spc="5" b="1">
                <a:solidFill>
                  <a:srgbClr val="800000"/>
                </a:solidFill>
                <a:latin typeface="华文新魏"/>
                <a:cs typeface="华文新魏"/>
              </a:rPr>
              <a:t>即热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膨胀</a:t>
            </a:r>
            <a:r>
              <a:rPr dirty="0" sz="2000" spc="-10" b="1">
                <a:solidFill>
                  <a:srgbClr val="800000"/>
                </a:solidFill>
                <a:latin typeface="华文新魏"/>
                <a:cs typeface="华文新魏"/>
              </a:rPr>
              <a:t>系</a:t>
            </a:r>
            <a:r>
              <a:rPr dirty="0" sz="2000" spc="-15" b="1">
                <a:solidFill>
                  <a:srgbClr val="800000"/>
                </a:solidFill>
                <a:latin typeface="华文新魏"/>
                <a:cs typeface="华文新魏"/>
              </a:rPr>
              <a:t>数</a:t>
            </a:r>
            <a:r>
              <a:rPr dirty="0" sz="2000" b="1">
                <a:solidFill>
                  <a:srgbClr val="800000"/>
                </a:solidFill>
                <a:latin typeface="华文新魏"/>
                <a:cs typeface="华文新魏"/>
              </a:rPr>
              <a:t>为负</a:t>
            </a:r>
            <a:r>
              <a:rPr dirty="0" sz="2000" spc="-15" b="1">
                <a:solidFill>
                  <a:srgbClr val="800000"/>
                </a:solidFill>
                <a:latin typeface="华文新魏"/>
                <a:cs typeface="华文新魏"/>
              </a:rPr>
              <a:t>值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527" y="2817876"/>
            <a:ext cx="7377683" cy="34914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64" y="1150015"/>
            <a:ext cx="3884117" cy="5254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240" y="1161110"/>
            <a:ext cx="8728710" cy="1444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3.4</a:t>
            </a:r>
            <a:r>
              <a:rPr dirty="0" sz="2400" spc="-5">
                <a:solidFill>
                  <a:srgbClr val="FFFFFF"/>
                </a:solidFill>
                <a:latin typeface="华文新魏"/>
                <a:cs typeface="华文新魏"/>
              </a:rPr>
              <a:t>热学超材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料</a:t>
            </a:r>
            <a:r>
              <a:rPr dirty="0" sz="2400" spc="-5">
                <a:solidFill>
                  <a:srgbClr val="FFFF00"/>
                </a:solidFill>
                <a:latin typeface="华文新魏"/>
                <a:cs typeface="华文新魏"/>
              </a:rPr>
              <a:t>—热隐身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热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隐身是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通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过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外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部的热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学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料屏蔽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件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内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部物体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对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外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温度场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干</a:t>
            </a:r>
            <a:r>
              <a:rPr dirty="0" sz="2000" spc="25" b="1">
                <a:solidFill>
                  <a:srgbClr val="006FC0"/>
                </a:solidFill>
                <a:latin typeface="华文新魏"/>
                <a:cs typeface="华文新魏"/>
              </a:rPr>
              <a:t>扰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其</a:t>
            </a:r>
            <a:endParaRPr sz="20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200"/>
              </a:spcBef>
            </a:pP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核心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设计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理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念是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将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要隐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形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区域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热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量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“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压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缩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”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到隐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身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斗篷</a:t>
            </a:r>
            <a:r>
              <a:rPr dirty="0" sz="2000" spc="-20" b="1">
                <a:solidFill>
                  <a:srgbClr val="006FC0"/>
                </a:solidFill>
                <a:latin typeface="华文新魏"/>
                <a:cs typeface="华文新魏"/>
              </a:rPr>
              <a:t>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668" y="2708148"/>
            <a:ext cx="7687056" cy="360121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19" y="1134775"/>
            <a:ext cx="4388498" cy="5254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240" y="1145794"/>
            <a:ext cx="8724900" cy="1861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3.4热学超材料</a:t>
            </a: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—热幻象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000"/>
              </a:lnSpc>
              <a:spcBef>
                <a:spcPts val="77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热幻象核心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思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想就是把中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心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部</a:t>
            </a:r>
            <a:r>
              <a:rPr dirty="0" sz="2000" spc="50" b="1">
                <a:solidFill>
                  <a:srgbClr val="006FC0"/>
                </a:solidFill>
                <a:latin typeface="华文新魏"/>
                <a:cs typeface="华文新魏"/>
              </a:rPr>
              <a:t>分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(蓝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色小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人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)先隐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形，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再利用热流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控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制在边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缘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做一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个虚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拟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的幻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象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(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两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个并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存在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红色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小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人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)；</a:t>
            </a:r>
            <a:endParaRPr sz="20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当热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流穿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过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这个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幻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像斗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篷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时的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效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果与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通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过两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个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实际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红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色小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的效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果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相</a:t>
            </a:r>
            <a:r>
              <a:rPr dirty="0" sz="2000" spc="15" b="1">
                <a:solidFill>
                  <a:srgbClr val="006FC0"/>
                </a:solidFill>
                <a:latin typeface="华文新魏"/>
                <a:cs typeface="华文新魏"/>
              </a:rPr>
              <a:t>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795" y="3140964"/>
            <a:ext cx="7374635" cy="32415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6868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1627" y="514553"/>
            <a:ext cx="39389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一、物理学</a:t>
            </a:r>
            <a:r>
              <a:rPr dirty="0" sz="2800" spc="-5"/>
              <a:t>推动工业革命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44424" y="1118616"/>
            <a:ext cx="5777230" cy="1384935"/>
            <a:chOff x="344424" y="1118616"/>
            <a:chExt cx="5777230" cy="1384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342" y="1327927"/>
              <a:ext cx="232918" cy="2365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0" y="1118616"/>
              <a:ext cx="5093970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4" y="1118616"/>
              <a:ext cx="823722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424" y="1734312"/>
              <a:ext cx="698754" cy="7277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560" y="1716024"/>
              <a:ext cx="2248662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2116" y="1716024"/>
              <a:ext cx="813054" cy="7871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8063" y="1716024"/>
              <a:ext cx="1177289" cy="78714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35940" y="1023010"/>
            <a:ext cx="8119109" cy="2691765"/>
          </a:xfrm>
          <a:prstGeom prst="rect">
            <a:avLst/>
          </a:prstGeom>
        </p:spPr>
        <p:txBody>
          <a:bodyPr wrap="square" lIns="0" tIns="18351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445"/>
              </a:spcBef>
              <a:buClr>
                <a:srgbClr val="51848E"/>
              </a:buClr>
              <a:buFont typeface="Wingdings"/>
              <a:buChar char=""/>
              <a:tabLst>
                <a:tab pos="356235" algn="l"/>
              </a:tabLst>
            </a:pP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电磁学推动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了第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二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次工</a:t>
            </a: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业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革</a:t>
            </a:r>
            <a:r>
              <a:rPr dirty="0" sz="2800" spc="15" b="1">
                <a:solidFill>
                  <a:srgbClr val="FF0000"/>
                </a:solidFill>
                <a:latin typeface="华文新魏"/>
                <a:cs typeface="华文新魏"/>
              </a:rPr>
              <a:t>命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：</a:t>
            </a:r>
            <a:endParaRPr sz="2800">
              <a:latin typeface="华文新魏"/>
              <a:cs typeface="华文新魏"/>
            </a:endParaRPr>
          </a:p>
          <a:p>
            <a:pPr marL="355600" indent="-343535">
              <a:lnSpc>
                <a:spcPct val="100000"/>
              </a:lnSpc>
              <a:spcBef>
                <a:spcPts val="1340"/>
              </a:spcBef>
              <a:buClr>
                <a:srgbClr val="51848E"/>
              </a:buClr>
              <a:buFont typeface="Wingdings"/>
              <a:buChar char=""/>
              <a:tabLst>
                <a:tab pos="356235" algn="l"/>
              </a:tabLst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电气革命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，19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世纪</a:t>
            </a:r>
            <a:endParaRPr sz="2800">
              <a:latin typeface="华文新魏"/>
              <a:cs typeface="华文新魏"/>
            </a:endParaRPr>
          </a:p>
          <a:p>
            <a:pPr lvl="1" marL="756285" indent="-287020">
              <a:lnSpc>
                <a:spcPct val="100000"/>
              </a:lnSpc>
              <a:spcBef>
                <a:spcPts val="1220"/>
              </a:spcBef>
              <a:buClr>
                <a:srgbClr val="0080FF"/>
              </a:buClr>
              <a:buFont typeface="Wingdings"/>
              <a:buChar char=""/>
              <a:tabLst>
                <a:tab pos="756920" algn="l"/>
              </a:tabLst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1831</a:t>
            </a:r>
            <a:r>
              <a:rPr dirty="0" sz="2400" spc="-5">
                <a:solidFill>
                  <a:srgbClr val="0000FF"/>
                </a:solidFill>
                <a:latin typeface="华文新魏"/>
                <a:cs typeface="华文新魏"/>
              </a:rPr>
              <a:t>年法拉第发现电磁感应，推动了发电机的发明。</a:t>
            </a:r>
            <a:endParaRPr sz="2400">
              <a:latin typeface="华文新魏"/>
              <a:cs typeface="华文新魏"/>
            </a:endParaRPr>
          </a:p>
          <a:p>
            <a:pPr lvl="1" marL="756285" marR="5080" indent="-287020">
              <a:lnSpc>
                <a:spcPct val="120000"/>
              </a:lnSpc>
              <a:spcBef>
                <a:spcPts val="575"/>
              </a:spcBef>
              <a:buClr>
                <a:srgbClr val="0080FF"/>
              </a:buClr>
              <a:buFont typeface="Wingdings"/>
              <a:buChar char=""/>
              <a:tabLst>
                <a:tab pos="756920" algn="l"/>
              </a:tabLst>
            </a:pP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187</a:t>
            </a:r>
            <a:r>
              <a:rPr dirty="0" sz="2400" spc="5">
                <a:solidFill>
                  <a:srgbClr val="0000FF"/>
                </a:solidFill>
                <a:latin typeface="华文新魏"/>
                <a:cs typeface="华文新魏"/>
              </a:rPr>
              <a:t>3</a:t>
            </a:r>
            <a:r>
              <a:rPr dirty="0" sz="2400">
                <a:solidFill>
                  <a:srgbClr val="0000FF"/>
                </a:solidFill>
                <a:latin typeface="华文新魏"/>
                <a:cs typeface="华文新魏"/>
              </a:rPr>
              <a:t>年麦克斯韦完成了“电磁学通论”，推动了电信业 的发展。</a:t>
            </a:r>
            <a:endParaRPr sz="2400">
              <a:latin typeface="华文新魏"/>
              <a:cs typeface="华文新魏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4715" y="3860291"/>
            <a:ext cx="4811268" cy="270205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22391" y="3988308"/>
            <a:ext cx="3482340" cy="26090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7" y="6496808"/>
            <a:ext cx="445770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53" y="1122583"/>
            <a:ext cx="4316832" cy="5254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240" y="918234"/>
            <a:ext cx="8701405" cy="2006600"/>
          </a:xfrm>
          <a:prstGeom prst="rect">
            <a:avLst/>
          </a:prstGeom>
        </p:spPr>
        <p:txBody>
          <a:bodyPr wrap="square" lIns="0" tIns="227965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795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3.4热学超材料</a:t>
            </a:r>
            <a:r>
              <a:rPr dirty="0" sz="2400">
                <a:solidFill>
                  <a:srgbClr val="FFFF00"/>
                </a:solidFill>
                <a:latin typeface="华文新魏"/>
                <a:cs typeface="华文新魏"/>
              </a:rPr>
              <a:t>—热防护</a:t>
            </a:r>
            <a:endParaRPr sz="24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42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持恒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定温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度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范围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生活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与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设备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正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常工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作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的必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条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60" b="1">
                <a:solidFill>
                  <a:srgbClr val="006FC0"/>
                </a:solidFill>
                <a:latin typeface="华文新魏"/>
                <a:cs typeface="华文新魏"/>
              </a:rPr>
              <a:t>利用热学隐身斗篷的特点，可以将外部温度场与内部隐身区域隔</a:t>
            </a:r>
            <a:r>
              <a:rPr dirty="0" sz="2000" spc="65" b="1">
                <a:solidFill>
                  <a:srgbClr val="006FC0"/>
                </a:solidFill>
                <a:latin typeface="华文新魏"/>
                <a:cs typeface="华文新魏"/>
              </a:rPr>
              <a:t>离</a:t>
            </a:r>
            <a:r>
              <a:rPr dirty="0" sz="2000" spc="60" b="1">
                <a:solidFill>
                  <a:srgbClr val="006FC0"/>
                </a:solidFill>
                <a:latin typeface="华文新魏"/>
                <a:cs typeface="华文新魏"/>
              </a:rPr>
              <a:t>，实现</a:t>
            </a:r>
            <a:endParaRPr sz="20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200"/>
              </a:spcBef>
            </a:pP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内部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系统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或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器件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对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外部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热防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护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8048" y="2997707"/>
            <a:ext cx="5475732" cy="34183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三、超</a:t>
            </a:r>
            <a:r>
              <a:rPr dirty="0" spc="-5"/>
              <a:t>材料物理特性及应用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7865" y="481965"/>
            <a:ext cx="91249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目</a:t>
            </a:r>
            <a:r>
              <a:rPr dirty="0" sz="2800" spc="615" b="1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录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82624" y="1984248"/>
            <a:ext cx="464820" cy="413384"/>
            <a:chOff x="1182624" y="1984248"/>
            <a:chExt cx="464820" cy="413384"/>
          </a:xfrm>
        </p:grpSpPr>
        <p:sp>
          <p:nvSpPr>
            <p:cNvPr id="4" name="object 4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1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59"/>
                  </a:lnTo>
                  <a:lnTo>
                    <a:pt x="403097" y="403859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1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1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59"/>
                  </a:lnTo>
                  <a:lnTo>
                    <a:pt x="52616" y="403859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1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500" y="2098167"/>
              <a:ext cx="123316" cy="18427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82624" y="2776727"/>
            <a:ext cx="464820" cy="413384"/>
            <a:chOff x="1182624" y="2776727"/>
            <a:chExt cx="464820" cy="413384"/>
          </a:xfrm>
        </p:grpSpPr>
        <p:sp>
          <p:nvSpPr>
            <p:cNvPr id="8" name="object 8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2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60"/>
                  </a:lnTo>
                  <a:lnTo>
                    <a:pt x="403097" y="403860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2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2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60"/>
                  </a:lnTo>
                  <a:lnTo>
                    <a:pt x="52616" y="403860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500" y="2890392"/>
              <a:ext cx="123316" cy="1842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532" y="2801111"/>
              <a:ext cx="414528" cy="16459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110996" y="4072128"/>
            <a:ext cx="609600" cy="585470"/>
            <a:chOff x="1110996" y="4072128"/>
            <a:chExt cx="609600" cy="585470"/>
          </a:xfrm>
        </p:grpSpPr>
        <p:sp>
          <p:nvSpPr>
            <p:cNvPr id="13" name="object 13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525399" y="0"/>
                  </a:moveTo>
                  <a:lnTo>
                    <a:pt x="75044" y="0"/>
                  </a:lnTo>
                  <a:lnTo>
                    <a:pt x="45836" y="5905"/>
                  </a:lnTo>
                  <a:lnTo>
                    <a:pt x="21982" y="22002"/>
                  </a:lnTo>
                  <a:lnTo>
                    <a:pt x="5898" y="45862"/>
                  </a:lnTo>
                  <a:lnTo>
                    <a:pt x="0" y="75056"/>
                  </a:lnTo>
                  <a:lnTo>
                    <a:pt x="0" y="501014"/>
                  </a:lnTo>
                  <a:lnTo>
                    <a:pt x="5898" y="530209"/>
                  </a:lnTo>
                  <a:lnTo>
                    <a:pt x="21982" y="554069"/>
                  </a:lnTo>
                  <a:lnTo>
                    <a:pt x="45836" y="570166"/>
                  </a:lnTo>
                  <a:lnTo>
                    <a:pt x="75044" y="576072"/>
                  </a:lnTo>
                  <a:lnTo>
                    <a:pt x="525399" y="576072"/>
                  </a:lnTo>
                  <a:lnTo>
                    <a:pt x="554593" y="570166"/>
                  </a:lnTo>
                  <a:lnTo>
                    <a:pt x="578453" y="554069"/>
                  </a:lnTo>
                  <a:lnTo>
                    <a:pt x="594550" y="530209"/>
                  </a:lnTo>
                  <a:lnTo>
                    <a:pt x="600456" y="501014"/>
                  </a:lnTo>
                  <a:lnTo>
                    <a:pt x="600456" y="75056"/>
                  </a:lnTo>
                  <a:lnTo>
                    <a:pt x="594550" y="45862"/>
                  </a:lnTo>
                  <a:lnTo>
                    <a:pt x="578453" y="22002"/>
                  </a:lnTo>
                  <a:lnTo>
                    <a:pt x="554593" y="5905"/>
                  </a:lnTo>
                  <a:lnTo>
                    <a:pt x="52539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0" y="75056"/>
                  </a:moveTo>
                  <a:lnTo>
                    <a:pt x="5898" y="45862"/>
                  </a:lnTo>
                  <a:lnTo>
                    <a:pt x="21982" y="22002"/>
                  </a:lnTo>
                  <a:lnTo>
                    <a:pt x="45836" y="5905"/>
                  </a:lnTo>
                  <a:lnTo>
                    <a:pt x="75044" y="0"/>
                  </a:lnTo>
                  <a:lnTo>
                    <a:pt x="525399" y="0"/>
                  </a:lnTo>
                  <a:lnTo>
                    <a:pt x="554593" y="5905"/>
                  </a:lnTo>
                  <a:lnTo>
                    <a:pt x="578453" y="22002"/>
                  </a:lnTo>
                  <a:lnTo>
                    <a:pt x="594550" y="45862"/>
                  </a:lnTo>
                  <a:lnTo>
                    <a:pt x="600456" y="75056"/>
                  </a:lnTo>
                  <a:lnTo>
                    <a:pt x="600456" y="501014"/>
                  </a:lnTo>
                  <a:lnTo>
                    <a:pt x="594550" y="530209"/>
                  </a:lnTo>
                  <a:lnTo>
                    <a:pt x="578453" y="554069"/>
                  </a:lnTo>
                  <a:lnTo>
                    <a:pt x="554593" y="570166"/>
                  </a:lnTo>
                  <a:lnTo>
                    <a:pt x="525399" y="576072"/>
                  </a:lnTo>
                  <a:lnTo>
                    <a:pt x="75044" y="576072"/>
                  </a:lnTo>
                  <a:lnTo>
                    <a:pt x="45836" y="570166"/>
                  </a:lnTo>
                  <a:lnTo>
                    <a:pt x="21982" y="554069"/>
                  </a:lnTo>
                  <a:lnTo>
                    <a:pt x="5898" y="530209"/>
                  </a:lnTo>
                  <a:lnTo>
                    <a:pt x="0" y="501014"/>
                  </a:lnTo>
                  <a:lnTo>
                    <a:pt x="0" y="750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08481" y="4232656"/>
              <a:ext cx="162560" cy="263525"/>
            </a:xfrm>
            <a:custGeom>
              <a:avLst/>
              <a:gdLst/>
              <a:ahLst/>
              <a:cxnLst/>
              <a:rect l="l" t="t" r="r" b="b"/>
              <a:pathLst>
                <a:path w="162559" h="263525">
                  <a:moveTo>
                    <a:pt x="152907" y="0"/>
                  </a:moveTo>
                  <a:lnTo>
                    <a:pt x="24130" y="0"/>
                  </a:lnTo>
                  <a:lnTo>
                    <a:pt x="6984" y="139065"/>
                  </a:lnTo>
                  <a:lnTo>
                    <a:pt x="53212" y="147955"/>
                  </a:lnTo>
                  <a:lnTo>
                    <a:pt x="57531" y="141478"/>
                  </a:lnTo>
                  <a:lnTo>
                    <a:pt x="61594" y="137033"/>
                  </a:lnTo>
                  <a:lnTo>
                    <a:pt x="70103" y="131064"/>
                  </a:lnTo>
                  <a:lnTo>
                    <a:pt x="75184" y="129413"/>
                  </a:lnTo>
                  <a:lnTo>
                    <a:pt x="88646" y="129413"/>
                  </a:lnTo>
                  <a:lnTo>
                    <a:pt x="107221" y="163282"/>
                  </a:lnTo>
                  <a:lnTo>
                    <a:pt x="107696" y="174117"/>
                  </a:lnTo>
                  <a:lnTo>
                    <a:pt x="107223" y="184683"/>
                  </a:lnTo>
                  <a:lnTo>
                    <a:pt x="89153" y="219456"/>
                  </a:lnTo>
                  <a:lnTo>
                    <a:pt x="74803" y="219456"/>
                  </a:lnTo>
                  <a:lnTo>
                    <a:pt x="54863" y="183769"/>
                  </a:lnTo>
                  <a:lnTo>
                    <a:pt x="0" y="191770"/>
                  </a:lnTo>
                  <a:lnTo>
                    <a:pt x="13168" y="228054"/>
                  </a:lnTo>
                  <a:lnTo>
                    <a:pt x="42404" y="255682"/>
                  </a:lnTo>
                  <a:lnTo>
                    <a:pt x="82168" y="263271"/>
                  </a:lnTo>
                  <a:lnTo>
                    <a:pt x="95001" y="262509"/>
                  </a:lnTo>
                  <a:lnTo>
                    <a:pt x="134405" y="244294"/>
                  </a:lnTo>
                  <a:lnTo>
                    <a:pt x="157001" y="204053"/>
                  </a:lnTo>
                  <a:lnTo>
                    <a:pt x="162306" y="167513"/>
                  </a:lnTo>
                  <a:lnTo>
                    <a:pt x="161162" y="150461"/>
                  </a:lnTo>
                  <a:lnTo>
                    <a:pt x="144018" y="108331"/>
                  </a:lnTo>
                  <a:lnTo>
                    <a:pt x="110478" y="86310"/>
                  </a:lnTo>
                  <a:lnTo>
                    <a:pt x="96519" y="84836"/>
                  </a:lnTo>
                  <a:lnTo>
                    <a:pt x="90678" y="84836"/>
                  </a:lnTo>
                  <a:lnTo>
                    <a:pt x="84835" y="85852"/>
                  </a:lnTo>
                  <a:lnTo>
                    <a:pt x="73025" y="89535"/>
                  </a:lnTo>
                  <a:lnTo>
                    <a:pt x="67056" y="92456"/>
                  </a:lnTo>
                  <a:lnTo>
                    <a:pt x="61087" y="96139"/>
                  </a:lnTo>
                  <a:lnTo>
                    <a:pt x="65785" y="57277"/>
                  </a:lnTo>
                  <a:lnTo>
                    <a:pt x="152907" y="57277"/>
                  </a:lnTo>
                  <a:lnTo>
                    <a:pt x="152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000" y="4102608"/>
              <a:ext cx="545592" cy="23774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051304" y="1915667"/>
            <a:ext cx="5328285" cy="46990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超材料概念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及内涵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8048" y="2781300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超材料物理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特性及典型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应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用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51304" y="4005071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5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制备</a:t>
            </a: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技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术</a:t>
            </a:r>
            <a:endParaRPr sz="2800">
              <a:latin typeface="华文新魏"/>
              <a:cs typeface="华文新魏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182433" y="4864417"/>
            <a:ext cx="514350" cy="514350"/>
            <a:chOff x="1182433" y="4864417"/>
            <a:chExt cx="514350" cy="514350"/>
          </a:xfrm>
        </p:grpSpPr>
        <p:sp>
          <p:nvSpPr>
            <p:cNvPr id="22" name="object 22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438784" y="0"/>
                  </a:moveTo>
                  <a:lnTo>
                    <a:pt x="65722" y="0"/>
                  </a:lnTo>
                  <a:lnTo>
                    <a:pt x="40140" y="5169"/>
                  </a:lnTo>
                  <a:lnTo>
                    <a:pt x="19250" y="19256"/>
                  </a:lnTo>
                  <a:lnTo>
                    <a:pt x="5164" y="40130"/>
                  </a:lnTo>
                  <a:lnTo>
                    <a:pt x="0" y="65659"/>
                  </a:lnTo>
                  <a:lnTo>
                    <a:pt x="0" y="438785"/>
                  </a:lnTo>
                  <a:lnTo>
                    <a:pt x="5164" y="464313"/>
                  </a:lnTo>
                  <a:lnTo>
                    <a:pt x="19250" y="485187"/>
                  </a:lnTo>
                  <a:lnTo>
                    <a:pt x="40140" y="499274"/>
                  </a:lnTo>
                  <a:lnTo>
                    <a:pt x="65722" y="504444"/>
                  </a:lnTo>
                  <a:lnTo>
                    <a:pt x="438784" y="504444"/>
                  </a:lnTo>
                  <a:lnTo>
                    <a:pt x="464313" y="499274"/>
                  </a:lnTo>
                  <a:lnTo>
                    <a:pt x="485187" y="485187"/>
                  </a:lnTo>
                  <a:lnTo>
                    <a:pt x="499274" y="464313"/>
                  </a:lnTo>
                  <a:lnTo>
                    <a:pt x="504443" y="438785"/>
                  </a:lnTo>
                  <a:lnTo>
                    <a:pt x="504443" y="65659"/>
                  </a:lnTo>
                  <a:lnTo>
                    <a:pt x="499274" y="40130"/>
                  </a:lnTo>
                  <a:lnTo>
                    <a:pt x="485187" y="19256"/>
                  </a:lnTo>
                  <a:lnTo>
                    <a:pt x="464313" y="5169"/>
                  </a:lnTo>
                  <a:lnTo>
                    <a:pt x="4387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65659"/>
                  </a:moveTo>
                  <a:lnTo>
                    <a:pt x="5164" y="40130"/>
                  </a:lnTo>
                  <a:lnTo>
                    <a:pt x="19250" y="19256"/>
                  </a:lnTo>
                  <a:lnTo>
                    <a:pt x="40140" y="5169"/>
                  </a:lnTo>
                  <a:lnTo>
                    <a:pt x="65722" y="0"/>
                  </a:lnTo>
                  <a:lnTo>
                    <a:pt x="438784" y="0"/>
                  </a:lnTo>
                  <a:lnTo>
                    <a:pt x="464313" y="5169"/>
                  </a:lnTo>
                  <a:lnTo>
                    <a:pt x="485187" y="19256"/>
                  </a:lnTo>
                  <a:lnTo>
                    <a:pt x="499274" y="40130"/>
                  </a:lnTo>
                  <a:lnTo>
                    <a:pt x="504443" y="65659"/>
                  </a:lnTo>
                  <a:lnTo>
                    <a:pt x="504443" y="438785"/>
                  </a:lnTo>
                  <a:lnTo>
                    <a:pt x="499274" y="464313"/>
                  </a:lnTo>
                  <a:lnTo>
                    <a:pt x="485187" y="485187"/>
                  </a:lnTo>
                  <a:lnTo>
                    <a:pt x="464313" y="499274"/>
                  </a:lnTo>
                  <a:lnTo>
                    <a:pt x="438784" y="504444"/>
                  </a:lnTo>
                  <a:lnTo>
                    <a:pt x="65722" y="504444"/>
                  </a:lnTo>
                  <a:lnTo>
                    <a:pt x="40140" y="499274"/>
                  </a:lnTo>
                  <a:lnTo>
                    <a:pt x="19250" y="485187"/>
                  </a:lnTo>
                  <a:lnTo>
                    <a:pt x="5164" y="464313"/>
                  </a:lnTo>
                  <a:lnTo>
                    <a:pt x="0" y="438785"/>
                  </a:lnTo>
                  <a:lnTo>
                    <a:pt x="0" y="6565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363725" y="496646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580" y="4893564"/>
            <a:ext cx="458724" cy="20574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979676" y="4797552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超材料应用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前景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51304" y="5516879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结束语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82624" y="5585459"/>
            <a:ext cx="464820" cy="411480"/>
            <a:chOff x="1182624" y="5585459"/>
            <a:chExt cx="464820" cy="411480"/>
          </a:xfrm>
        </p:grpSpPr>
        <p:sp>
          <p:nvSpPr>
            <p:cNvPr id="29" name="object 29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403225" y="0"/>
                  </a:moveTo>
                  <a:lnTo>
                    <a:pt x="52412" y="0"/>
                  </a:lnTo>
                  <a:lnTo>
                    <a:pt x="32012" y="4119"/>
                  </a:lnTo>
                  <a:lnTo>
                    <a:pt x="15352" y="15352"/>
                  </a:lnTo>
                  <a:lnTo>
                    <a:pt x="4119" y="32012"/>
                  </a:lnTo>
                  <a:lnTo>
                    <a:pt x="0" y="52412"/>
                  </a:lnTo>
                  <a:lnTo>
                    <a:pt x="0" y="349923"/>
                  </a:lnTo>
                  <a:lnTo>
                    <a:pt x="4119" y="370323"/>
                  </a:lnTo>
                  <a:lnTo>
                    <a:pt x="15352" y="386983"/>
                  </a:lnTo>
                  <a:lnTo>
                    <a:pt x="32012" y="398216"/>
                  </a:lnTo>
                  <a:lnTo>
                    <a:pt x="52412" y="402336"/>
                  </a:lnTo>
                  <a:lnTo>
                    <a:pt x="403225" y="402336"/>
                  </a:lnTo>
                  <a:lnTo>
                    <a:pt x="423636" y="398216"/>
                  </a:lnTo>
                  <a:lnTo>
                    <a:pt x="440309" y="386983"/>
                  </a:lnTo>
                  <a:lnTo>
                    <a:pt x="451552" y="370323"/>
                  </a:lnTo>
                  <a:lnTo>
                    <a:pt x="455676" y="349923"/>
                  </a:lnTo>
                  <a:lnTo>
                    <a:pt x="455676" y="52412"/>
                  </a:lnTo>
                  <a:lnTo>
                    <a:pt x="451552" y="32012"/>
                  </a:lnTo>
                  <a:lnTo>
                    <a:pt x="440309" y="15352"/>
                  </a:lnTo>
                  <a:lnTo>
                    <a:pt x="423636" y="4119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0" y="52412"/>
                  </a:moveTo>
                  <a:lnTo>
                    <a:pt x="4119" y="32012"/>
                  </a:lnTo>
                  <a:lnTo>
                    <a:pt x="15352" y="15352"/>
                  </a:lnTo>
                  <a:lnTo>
                    <a:pt x="32012" y="4119"/>
                  </a:lnTo>
                  <a:lnTo>
                    <a:pt x="52412" y="0"/>
                  </a:lnTo>
                  <a:lnTo>
                    <a:pt x="403225" y="0"/>
                  </a:lnTo>
                  <a:lnTo>
                    <a:pt x="423636" y="4119"/>
                  </a:lnTo>
                  <a:lnTo>
                    <a:pt x="440309" y="15352"/>
                  </a:lnTo>
                  <a:lnTo>
                    <a:pt x="451552" y="32012"/>
                  </a:lnTo>
                  <a:lnTo>
                    <a:pt x="455676" y="52412"/>
                  </a:lnTo>
                  <a:lnTo>
                    <a:pt x="455676" y="349923"/>
                  </a:lnTo>
                  <a:lnTo>
                    <a:pt x="451552" y="370323"/>
                  </a:lnTo>
                  <a:lnTo>
                    <a:pt x="440309" y="386983"/>
                  </a:lnTo>
                  <a:lnTo>
                    <a:pt x="423636" y="398216"/>
                  </a:lnTo>
                  <a:lnTo>
                    <a:pt x="403225" y="402336"/>
                  </a:lnTo>
                  <a:lnTo>
                    <a:pt x="52412" y="402336"/>
                  </a:lnTo>
                  <a:lnTo>
                    <a:pt x="32012" y="398216"/>
                  </a:lnTo>
                  <a:lnTo>
                    <a:pt x="15352" y="386983"/>
                  </a:lnTo>
                  <a:lnTo>
                    <a:pt x="4119" y="370323"/>
                  </a:lnTo>
                  <a:lnTo>
                    <a:pt x="0" y="349923"/>
                  </a:lnTo>
                  <a:lnTo>
                    <a:pt x="0" y="524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0" y="5698680"/>
              <a:ext cx="123316" cy="18423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8532" y="5608319"/>
              <a:ext cx="414528" cy="166116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979676" y="1196339"/>
            <a:ext cx="5328285" cy="469900"/>
          </a:xfrm>
          <a:prstGeom prst="rect"/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>
                <a:solidFill>
                  <a:srgbClr val="0000FF"/>
                </a:solidFill>
              </a:rPr>
              <a:t>物理学推动</a:t>
            </a:r>
            <a:r>
              <a:rPr dirty="0" sz="2800" spc="-5">
                <a:solidFill>
                  <a:srgbClr val="0000FF"/>
                </a:solidFill>
              </a:rPr>
              <a:t>工业革命</a:t>
            </a:r>
            <a:endParaRPr sz="2800"/>
          </a:p>
        </p:txBody>
      </p:sp>
      <p:grpSp>
        <p:nvGrpSpPr>
          <p:cNvPr id="34" name="object 34"/>
          <p:cNvGrpSpPr/>
          <p:nvPr/>
        </p:nvGrpSpPr>
        <p:grpSpPr>
          <a:xfrm>
            <a:off x="1182624" y="1263396"/>
            <a:ext cx="464820" cy="441959"/>
            <a:chOff x="1182624" y="1263396"/>
            <a:chExt cx="464820" cy="441959"/>
          </a:xfrm>
        </p:grpSpPr>
        <p:sp>
          <p:nvSpPr>
            <p:cNvPr id="35" name="object 35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399288" y="0"/>
                  </a:moveTo>
                  <a:lnTo>
                    <a:pt x="56387" y="0"/>
                  </a:lnTo>
                  <a:lnTo>
                    <a:pt x="34440" y="4435"/>
                  </a:lnTo>
                  <a:lnTo>
                    <a:pt x="16516" y="16525"/>
                  </a:lnTo>
                  <a:lnTo>
                    <a:pt x="4431" y="34450"/>
                  </a:lnTo>
                  <a:lnTo>
                    <a:pt x="0" y="56387"/>
                  </a:lnTo>
                  <a:lnTo>
                    <a:pt x="0" y="376428"/>
                  </a:lnTo>
                  <a:lnTo>
                    <a:pt x="4431" y="398365"/>
                  </a:lnTo>
                  <a:lnTo>
                    <a:pt x="16516" y="416290"/>
                  </a:lnTo>
                  <a:lnTo>
                    <a:pt x="34440" y="428380"/>
                  </a:lnTo>
                  <a:lnTo>
                    <a:pt x="56387" y="432816"/>
                  </a:lnTo>
                  <a:lnTo>
                    <a:pt x="399288" y="432816"/>
                  </a:lnTo>
                  <a:lnTo>
                    <a:pt x="421225" y="428380"/>
                  </a:lnTo>
                  <a:lnTo>
                    <a:pt x="439150" y="416290"/>
                  </a:lnTo>
                  <a:lnTo>
                    <a:pt x="451240" y="398365"/>
                  </a:lnTo>
                  <a:lnTo>
                    <a:pt x="455676" y="376428"/>
                  </a:lnTo>
                  <a:lnTo>
                    <a:pt x="455676" y="56387"/>
                  </a:lnTo>
                  <a:lnTo>
                    <a:pt x="451240" y="34450"/>
                  </a:lnTo>
                  <a:lnTo>
                    <a:pt x="439150" y="16525"/>
                  </a:lnTo>
                  <a:lnTo>
                    <a:pt x="421225" y="4435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0" y="56387"/>
                  </a:moveTo>
                  <a:lnTo>
                    <a:pt x="4431" y="34450"/>
                  </a:lnTo>
                  <a:lnTo>
                    <a:pt x="16516" y="16525"/>
                  </a:lnTo>
                  <a:lnTo>
                    <a:pt x="34440" y="4435"/>
                  </a:lnTo>
                  <a:lnTo>
                    <a:pt x="56387" y="0"/>
                  </a:lnTo>
                  <a:lnTo>
                    <a:pt x="399288" y="0"/>
                  </a:lnTo>
                  <a:lnTo>
                    <a:pt x="421225" y="4435"/>
                  </a:lnTo>
                  <a:lnTo>
                    <a:pt x="439150" y="16525"/>
                  </a:lnTo>
                  <a:lnTo>
                    <a:pt x="451240" y="34450"/>
                  </a:lnTo>
                  <a:lnTo>
                    <a:pt x="455676" y="56387"/>
                  </a:lnTo>
                  <a:lnTo>
                    <a:pt x="455676" y="376428"/>
                  </a:lnTo>
                  <a:lnTo>
                    <a:pt x="451240" y="398365"/>
                  </a:lnTo>
                  <a:lnTo>
                    <a:pt x="439150" y="416290"/>
                  </a:lnTo>
                  <a:lnTo>
                    <a:pt x="421225" y="428380"/>
                  </a:lnTo>
                  <a:lnTo>
                    <a:pt x="399288" y="432816"/>
                  </a:lnTo>
                  <a:lnTo>
                    <a:pt x="56387" y="432816"/>
                  </a:lnTo>
                  <a:lnTo>
                    <a:pt x="34440" y="428380"/>
                  </a:lnTo>
                  <a:lnTo>
                    <a:pt x="16516" y="416290"/>
                  </a:lnTo>
                  <a:lnTo>
                    <a:pt x="4431" y="398365"/>
                  </a:lnTo>
                  <a:lnTo>
                    <a:pt x="0" y="376428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339341" y="132867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82624" y="3352800"/>
            <a:ext cx="504825" cy="440690"/>
            <a:chOff x="1182624" y="3352800"/>
            <a:chExt cx="504825" cy="440690"/>
          </a:xfrm>
        </p:grpSpPr>
        <p:sp>
          <p:nvSpPr>
            <p:cNvPr id="39" name="object 39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439166" y="0"/>
                  </a:moveTo>
                  <a:lnTo>
                    <a:pt x="56184" y="0"/>
                  </a:lnTo>
                  <a:lnTo>
                    <a:pt x="34316" y="4413"/>
                  </a:lnTo>
                  <a:lnTo>
                    <a:pt x="16457" y="16446"/>
                  </a:lnTo>
                  <a:lnTo>
                    <a:pt x="4415" y="34289"/>
                  </a:lnTo>
                  <a:lnTo>
                    <a:pt x="0" y="56133"/>
                  </a:lnTo>
                  <a:lnTo>
                    <a:pt x="0" y="375157"/>
                  </a:lnTo>
                  <a:lnTo>
                    <a:pt x="4415" y="397001"/>
                  </a:lnTo>
                  <a:lnTo>
                    <a:pt x="16457" y="414845"/>
                  </a:lnTo>
                  <a:lnTo>
                    <a:pt x="34316" y="426878"/>
                  </a:lnTo>
                  <a:lnTo>
                    <a:pt x="56184" y="431291"/>
                  </a:lnTo>
                  <a:lnTo>
                    <a:pt x="439166" y="431291"/>
                  </a:lnTo>
                  <a:lnTo>
                    <a:pt x="461009" y="426878"/>
                  </a:lnTo>
                  <a:lnTo>
                    <a:pt x="478853" y="414845"/>
                  </a:lnTo>
                  <a:lnTo>
                    <a:pt x="490886" y="397001"/>
                  </a:lnTo>
                  <a:lnTo>
                    <a:pt x="495299" y="375157"/>
                  </a:lnTo>
                  <a:lnTo>
                    <a:pt x="495299" y="56133"/>
                  </a:lnTo>
                  <a:lnTo>
                    <a:pt x="490886" y="34289"/>
                  </a:lnTo>
                  <a:lnTo>
                    <a:pt x="478853" y="16446"/>
                  </a:lnTo>
                  <a:lnTo>
                    <a:pt x="461009" y="4413"/>
                  </a:lnTo>
                  <a:lnTo>
                    <a:pt x="4391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0" y="56133"/>
                  </a:moveTo>
                  <a:lnTo>
                    <a:pt x="4415" y="34289"/>
                  </a:lnTo>
                  <a:lnTo>
                    <a:pt x="16457" y="16446"/>
                  </a:lnTo>
                  <a:lnTo>
                    <a:pt x="34316" y="4413"/>
                  </a:lnTo>
                  <a:lnTo>
                    <a:pt x="56184" y="0"/>
                  </a:lnTo>
                  <a:lnTo>
                    <a:pt x="439166" y="0"/>
                  </a:lnTo>
                  <a:lnTo>
                    <a:pt x="461009" y="4413"/>
                  </a:lnTo>
                  <a:lnTo>
                    <a:pt x="478853" y="16446"/>
                  </a:lnTo>
                  <a:lnTo>
                    <a:pt x="490886" y="34289"/>
                  </a:lnTo>
                  <a:lnTo>
                    <a:pt x="495299" y="56133"/>
                  </a:lnTo>
                  <a:lnTo>
                    <a:pt x="495299" y="375157"/>
                  </a:lnTo>
                  <a:lnTo>
                    <a:pt x="490886" y="397001"/>
                  </a:lnTo>
                  <a:lnTo>
                    <a:pt x="478853" y="414845"/>
                  </a:lnTo>
                  <a:lnTo>
                    <a:pt x="461009" y="426878"/>
                  </a:lnTo>
                  <a:lnTo>
                    <a:pt x="439166" y="431291"/>
                  </a:lnTo>
                  <a:lnTo>
                    <a:pt x="56184" y="431291"/>
                  </a:lnTo>
                  <a:lnTo>
                    <a:pt x="34316" y="426878"/>
                  </a:lnTo>
                  <a:lnTo>
                    <a:pt x="16457" y="414845"/>
                  </a:lnTo>
                  <a:lnTo>
                    <a:pt x="4415" y="397001"/>
                  </a:lnTo>
                  <a:lnTo>
                    <a:pt x="0" y="375157"/>
                  </a:lnTo>
                  <a:lnTo>
                    <a:pt x="0" y="561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327" y="3474338"/>
              <a:ext cx="133984" cy="1973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532" y="3378707"/>
              <a:ext cx="451104" cy="17678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203195" y="3363544"/>
            <a:ext cx="3227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设计方法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46" name="object 46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9" y="3886200"/>
            <a:ext cx="8849995" cy="2501265"/>
            <a:chOff x="106679" y="3886200"/>
            <a:chExt cx="8849995" cy="25012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4263" y="4156245"/>
              <a:ext cx="2698920" cy="22124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21507" y="4149852"/>
              <a:ext cx="228600" cy="330835"/>
            </a:xfrm>
            <a:custGeom>
              <a:avLst/>
              <a:gdLst/>
              <a:ahLst/>
              <a:cxnLst/>
              <a:rect l="l" t="t" r="r" b="b"/>
              <a:pathLst>
                <a:path w="228600" h="330835">
                  <a:moveTo>
                    <a:pt x="228600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228600" y="330708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3" y="4381500"/>
              <a:ext cx="2363724" cy="13472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2012" y="3896867"/>
              <a:ext cx="2764536" cy="24856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95771" y="5013960"/>
              <a:ext cx="361315" cy="178435"/>
            </a:xfrm>
            <a:custGeom>
              <a:avLst/>
              <a:gdLst/>
              <a:ahLst/>
              <a:cxnLst/>
              <a:rect l="l" t="t" r="r" b="b"/>
              <a:pathLst>
                <a:path w="361314" h="178435">
                  <a:moveTo>
                    <a:pt x="271779" y="0"/>
                  </a:moveTo>
                  <a:lnTo>
                    <a:pt x="271779" y="44576"/>
                  </a:lnTo>
                  <a:lnTo>
                    <a:pt x="0" y="44576"/>
                  </a:lnTo>
                  <a:lnTo>
                    <a:pt x="0" y="133731"/>
                  </a:lnTo>
                  <a:lnTo>
                    <a:pt x="271779" y="133731"/>
                  </a:lnTo>
                  <a:lnTo>
                    <a:pt x="271779" y="178307"/>
                  </a:lnTo>
                  <a:lnTo>
                    <a:pt x="361188" y="89153"/>
                  </a:lnTo>
                  <a:lnTo>
                    <a:pt x="27177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79" y="3886200"/>
              <a:ext cx="5658612" cy="250088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4353" y="1125763"/>
            <a:ext cx="4316832" cy="53108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3240" y="1137665"/>
            <a:ext cx="8728710" cy="1401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4.1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等效介质理论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100"/>
              </a:lnSpc>
              <a:spcBef>
                <a:spcPts val="74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材料由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深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亚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波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长结构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元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构成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，可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等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效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均质介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，等效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电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磁参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数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表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现出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Lorentzian色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散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特性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且满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足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K-K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关系：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27724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四、超</a:t>
            </a:r>
            <a:r>
              <a:rPr dirty="0" spc="-5"/>
              <a:t>材料设计方法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479632" y="2836294"/>
            <a:ext cx="754380" cy="176530"/>
            <a:chOff x="479632" y="2836294"/>
            <a:chExt cx="754380" cy="1765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632" y="2852182"/>
              <a:ext cx="204854" cy="12760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1673" y="2895598"/>
              <a:ext cx="104139" cy="117475"/>
            </a:xfrm>
            <a:custGeom>
              <a:avLst/>
              <a:gdLst/>
              <a:ahLst/>
              <a:cxnLst/>
              <a:rect l="l" t="t" r="r" b="b"/>
              <a:pathLst>
                <a:path w="104140" h="117475">
                  <a:moveTo>
                    <a:pt x="21539" y="0"/>
                  </a:moveTo>
                  <a:lnTo>
                    <a:pt x="16283" y="532"/>
                  </a:lnTo>
                  <a:lnTo>
                    <a:pt x="11027" y="3712"/>
                  </a:lnTo>
                  <a:lnTo>
                    <a:pt x="7351" y="7407"/>
                  </a:lnTo>
                  <a:lnTo>
                    <a:pt x="5256" y="12701"/>
                  </a:lnTo>
                  <a:lnTo>
                    <a:pt x="5256" y="13234"/>
                  </a:lnTo>
                  <a:lnTo>
                    <a:pt x="5771" y="14833"/>
                  </a:lnTo>
                  <a:lnTo>
                    <a:pt x="7351" y="15348"/>
                  </a:lnTo>
                  <a:lnTo>
                    <a:pt x="8399" y="15348"/>
                  </a:lnTo>
                  <a:lnTo>
                    <a:pt x="10512" y="14300"/>
                  </a:lnTo>
                  <a:lnTo>
                    <a:pt x="11560" y="12701"/>
                  </a:lnTo>
                  <a:lnTo>
                    <a:pt x="12607" y="10054"/>
                  </a:lnTo>
                  <a:lnTo>
                    <a:pt x="14703" y="7940"/>
                  </a:lnTo>
                  <a:lnTo>
                    <a:pt x="17331" y="6359"/>
                  </a:lnTo>
                  <a:lnTo>
                    <a:pt x="20492" y="5826"/>
                  </a:lnTo>
                  <a:lnTo>
                    <a:pt x="22587" y="6892"/>
                  </a:lnTo>
                  <a:lnTo>
                    <a:pt x="45175" y="61429"/>
                  </a:lnTo>
                  <a:lnTo>
                    <a:pt x="1047" y="109606"/>
                  </a:lnTo>
                  <a:lnTo>
                    <a:pt x="0" y="111187"/>
                  </a:lnTo>
                  <a:lnTo>
                    <a:pt x="0" y="113301"/>
                  </a:lnTo>
                  <a:lnTo>
                    <a:pt x="1047" y="114367"/>
                  </a:lnTo>
                  <a:lnTo>
                    <a:pt x="2628" y="114900"/>
                  </a:lnTo>
                  <a:lnTo>
                    <a:pt x="3143" y="114900"/>
                  </a:lnTo>
                  <a:lnTo>
                    <a:pt x="5256" y="113834"/>
                  </a:lnTo>
                  <a:lnTo>
                    <a:pt x="47270" y="67771"/>
                  </a:lnTo>
                  <a:lnTo>
                    <a:pt x="49898" y="76778"/>
                  </a:lnTo>
                  <a:lnTo>
                    <a:pt x="69857" y="114367"/>
                  </a:lnTo>
                  <a:lnTo>
                    <a:pt x="82465" y="117014"/>
                  </a:lnTo>
                  <a:lnTo>
                    <a:pt x="87722" y="115966"/>
                  </a:lnTo>
                  <a:lnTo>
                    <a:pt x="92445" y="113301"/>
                  </a:lnTo>
                  <a:lnTo>
                    <a:pt x="96654" y="109073"/>
                  </a:lnTo>
                  <a:lnTo>
                    <a:pt x="98749" y="104313"/>
                  </a:lnTo>
                  <a:lnTo>
                    <a:pt x="98749" y="103780"/>
                  </a:lnTo>
                  <a:lnTo>
                    <a:pt x="91397" y="106959"/>
                  </a:lnTo>
                  <a:lnTo>
                    <a:pt x="89302" y="109073"/>
                  </a:lnTo>
                  <a:lnTo>
                    <a:pt x="86674" y="110654"/>
                  </a:lnTo>
                  <a:lnTo>
                    <a:pt x="83513" y="111187"/>
                  </a:lnTo>
                  <a:lnTo>
                    <a:pt x="81418" y="110139"/>
                  </a:lnTo>
                  <a:lnTo>
                    <a:pt x="78790" y="107492"/>
                  </a:lnTo>
                  <a:lnTo>
                    <a:pt x="74066" y="98486"/>
                  </a:lnTo>
                  <a:lnTo>
                    <a:pt x="69343" y="87898"/>
                  </a:lnTo>
                  <a:lnTo>
                    <a:pt x="58830" y="55069"/>
                  </a:lnTo>
                  <a:lnTo>
                    <a:pt x="104005" y="5826"/>
                  </a:lnTo>
                  <a:lnTo>
                    <a:pt x="104005" y="4245"/>
                  </a:lnTo>
                  <a:lnTo>
                    <a:pt x="102957" y="2113"/>
                  </a:lnTo>
                  <a:lnTo>
                    <a:pt x="101377" y="1581"/>
                  </a:lnTo>
                  <a:lnTo>
                    <a:pt x="100844" y="1581"/>
                  </a:lnTo>
                  <a:lnTo>
                    <a:pt x="98749" y="3179"/>
                  </a:lnTo>
                  <a:lnTo>
                    <a:pt x="56735" y="48710"/>
                  </a:lnTo>
                  <a:lnTo>
                    <a:pt x="54107" y="39703"/>
                  </a:lnTo>
                  <a:lnTo>
                    <a:pt x="34662" y="2113"/>
                  </a:lnTo>
                  <a:lnTo>
                    <a:pt x="28358" y="532"/>
                  </a:lnTo>
                  <a:lnTo>
                    <a:pt x="215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8246" y="2837348"/>
              <a:ext cx="240578" cy="16997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30726" y="2840528"/>
              <a:ext cx="499109" cy="163830"/>
            </a:xfrm>
            <a:custGeom>
              <a:avLst/>
              <a:gdLst/>
              <a:ahLst/>
              <a:cxnLst/>
              <a:rect l="l" t="t" r="r" b="b"/>
              <a:pathLst>
                <a:path w="499109" h="163830">
                  <a:moveTo>
                    <a:pt x="30986" y="0"/>
                  </a:moveTo>
                  <a:lnTo>
                    <a:pt x="0" y="0"/>
                  </a:lnTo>
                  <a:lnTo>
                    <a:pt x="0" y="163610"/>
                  </a:lnTo>
                  <a:lnTo>
                    <a:pt x="30986" y="163610"/>
                  </a:lnTo>
                </a:path>
                <a:path w="499109" h="163830">
                  <a:moveTo>
                    <a:pt x="468016" y="163610"/>
                  </a:moveTo>
                  <a:lnTo>
                    <a:pt x="499021" y="163610"/>
                  </a:lnTo>
                  <a:lnTo>
                    <a:pt x="499021" y="0"/>
                  </a:lnTo>
                  <a:lnTo>
                    <a:pt x="468016" y="0"/>
                  </a:lnTo>
                </a:path>
              </a:pathLst>
            </a:custGeom>
            <a:ln w="8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1322193" y="2903539"/>
            <a:ext cx="123825" cy="38100"/>
          </a:xfrm>
          <a:custGeom>
            <a:avLst/>
            <a:gdLst/>
            <a:ahLst/>
            <a:cxnLst/>
            <a:rect l="l" t="t" r="r" b="b"/>
            <a:pathLst>
              <a:path w="123825" h="38100">
                <a:moveTo>
                  <a:pt x="0" y="0"/>
                </a:moveTo>
                <a:lnTo>
                  <a:pt x="123432" y="0"/>
                </a:lnTo>
              </a:path>
              <a:path w="123825" h="38100">
                <a:moveTo>
                  <a:pt x="0" y="37589"/>
                </a:moveTo>
                <a:lnTo>
                  <a:pt x="123432" y="37589"/>
                </a:lnTo>
              </a:path>
            </a:pathLst>
          </a:custGeom>
          <a:ln w="6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97637" y="2851116"/>
            <a:ext cx="63554" cy="12390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612670" y="2860123"/>
            <a:ext cx="124460" cy="124460"/>
          </a:xfrm>
          <a:custGeom>
            <a:avLst/>
            <a:gdLst/>
            <a:ahLst/>
            <a:cxnLst/>
            <a:rect l="l" t="t" r="r" b="b"/>
            <a:pathLst>
              <a:path w="124460" h="124460">
                <a:moveTo>
                  <a:pt x="0" y="62477"/>
                </a:moveTo>
                <a:lnTo>
                  <a:pt x="123965" y="62477"/>
                </a:lnTo>
              </a:path>
              <a:path w="124460" h="124460">
                <a:moveTo>
                  <a:pt x="61991" y="0"/>
                </a:moveTo>
                <a:lnTo>
                  <a:pt x="61991" y="124422"/>
                </a:lnTo>
              </a:path>
            </a:pathLst>
          </a:custGeom>
          <a:ln w="74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1800722" y="2710812"/>
            <a:ext cx="638175" cy="421005"/>
            <a:chOff x="1800722" y="2710812"/>
            <a:chExt cx="638175" cy="42100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0722" y="2851116"/>
              <a:ext cx="251090" cy="13713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1372" y="2710812"/>
              <a:ext cx="186986" cy="6988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174198" y="3058143"/>
              <a:ext cx="52069" cy="73660"/>
            </a:xfrm>
            <a:custGeom>
              <a:avLst/>
              <a:gdLst/>
              <a:ahLst/>
              <a:cxnLst/>
              <a:rect l="l" t="t" r="r" b="b"/>
              <a:pathLst>
                <a:path w="52069" h="73660">
                  <a:moveTo>
                    <a:pt x="25215" y="0"/>
                  </a:moveTo>
                  <a:lnTo>
                    <a:pt x="0" y="29666"/>
                  </a:lnTo>
                  <a:lnTo>
                    <a:pt x="0" y="43949"/>
                  </a:lnTo>
                  <a:lnTo>
                    <a:pt x="25215" y="73083"/>
                  </a:lnTo>
                  <a:lnTo>
                    <a:pt x="31519" y="72550"/>
                  </a:lnTo>
                  <a:lnTo>
                    <a:pt x="36775" y="70436"/>
                  </a:lnTo>
                  <a:lnTo>
                    <a:pt x="37623" y="69903"/>
                  </a:lnTo>
                  <a:lnTo>
                    <a:pt x="25215" y="69903"/>
                  </a:lnTo>
                  <a:lnTo>
                    <a:pt x="21539" y="69370"/>
                  </a:lnTo>
                  <a:lnTo>
                    <a:pt x="11045" y="22241"/>
                  </a:lnTo>
                  <a:lnTo>
                    <a:pt x="12092" y="15899"/>
                  </a:lnTo>
                  <a:lnTo>
                    <a:pt x="25215" y="3179"/>
                  </a:lnTo>
                  <a:lnTo>
                    <a:pt x="37623" y="3179"/>
                  </a:lnTo>
                  <a:lnTo>
                    <a:pt x="36775" y="2646"/>
                  </a:lnTo>
                  <a:lnTo>
                    <a:pt x="31004" y="532"/>
                  </a:lnTo>
                  <a:lnTo>
                    <a:pt x="25215" y="0"/>
                  </a:lnTo>
                  <a:close/>
                </a:path>
                <a:path w="52069" h="73660">
                  <a:moveTo>
                    <a:pt x="37623" y="3179"/>
                  </a:moveTo>
                  <a:lnTo>
                    <a:pt x="25215" y="3179"/>
                  </a:lnTo>
                  <a:lnTo>
                    <a:pt x="29424" y="3712"/>
                  </a:lnTo>
                  <a:lnTo>
                    <a:pt x="32567" y="5293"/>
                  </a:lnTo>
                  <a:lnTo>
                    <a:pt x="40022" y="29666"/>
                  </a:lnTo>
                  <a:lnTo>
                    <a:pt x="40451" y="34960"/>
                  </a:lnTo>
                  <a:lnTo>
                    <a:pt x="39936" y="42368"/>
                  </a:lnTo>
                  <a:lnTo>
                    <a:pt x="39936" y="49776"/>
                  </a:lnTo>
                  <a:lnTo>
                    <a:pt x="38871" y="56135"/>
                  </a:lnTo>
                  <a:lnTo>
                    <a:pt x="25215" y="69903"/>
                  </a:lnTo>
                  <a:lnTo>
                    <a:pt x="37623" y="69903"/>
                  </a:lnTo>
                  <a:lnTo>
                    <a:pt x="51478" y="37074"/>
                  </a:lnTo>
                  <a:lnTo>
                    <a:pt x="50964" y="29666"/>
                  </a:lnTo>
                  <a:lnTo>
                    <a:pt x="49916" y="22774"/>
                  </a:lnTo>
                  <a:lnTo>
                    <a:pt x="48335" y="15899"/>
                  </a:lnTo>
                  <a:lnTo>
                    <a:pt x="44660" y="9539"/>
                  </a:lnTo>
                  <a:lnTo>
                    <a:pt x="40984" y="5293"/>
                  </a:lnTo>
                  <a:lnTo>
                    <a:pt x="37623" y="31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064421" y="2718220"/>
              <a:ext cx="167005" cy="408305"/>
            </a:xfrm>
            <a:custGeom>
              <a:avLst/>
              <a:gdLst/>
              <a:ahLst/>
              <a:cxnLst/>
              <a:rect l="l" t="t" r="r" b="b"/>
              <a:pathLst>
                <a:path w="167005" h="408305">
                  <a:moveTo>
                    <a:pt x="144972" y="0"/>
                  </a:moveTo>
                  <a:lnTo>
                    <a:pt x="116613" y="28600"/>
                  </a:lnTo>
                  <a:lnTo>
                    <a:pt x="100329" y="78359"/>
                  </a:lnTo>
                  <a:lnTo>
                    <a:pt x="88254" y="127602"/>
                  </a:lnTo>
                  <a:lnTo>
                    <a:pt x="77209" y="176845"/>
                  </a:lnTo>
                  <a:lnTo>
                    <a:pt x="67229" y="225555"/>
                  </a:lnTo>
                  <a:lnTo>
                    <a:pt x="56202" y="285386"/>
                  </a:lnTo>
                  <a:lnTo>
                    <a:pt x="54622" y="295991"/>
                  </a:lnTo>
                  <a:lnTo>
                    <a:pt x="52526" y="305513"/>
                  </a:lnTo>
                  <a:lnTo>
                    <a:pt x="45175" y="344169"/>
                  </a:lnTo>
                  <a:lnTo>
                    <a:pt x="30471" y="392346"/>
                  </a:lnTo>
                  <a:lnTo>
                    <a:pt x="20492" y="401352"/>
                  </a:lnTo>
                  <a:lnTo>
                    <a:pt x="15750" y="400820"/>
                  </a:lnTo>
                  <a:lnTo>
                    <a:pt x="11027" y="396592"/>
                  </a:lnTo>
                  <a:lnTo>
                    <a:pt x="15235" y="394993"/>
                  </a:lnTo>
                  <a:lnTo>
                    <a:pt x="18379" y="392879"/>
                  </a:lnTo>
                  <a:lnTo>
                    <a:pt x="0" y="387052"/>
                  </a:lnTo>
                  <a:lnTo>
                    <a:pt x="532" y="391298"/>
                  </a:lnTo>
                  <a:lnTo>
                    <a:pt x="20492" y="408227"/>
                  </a:lnTo>
                  <a:lnTo>
                    <a:pt x="26263" y="407712"/>
                  </a:lnTo>
                  <a:lnTo>
                    <a:pt x="52526" y="375399"/>
                  </a:lnTo>
                  <a:lnTo>
                    <a:pt x="60410" y="350528"/>
                  </a:lnTo>
                  <a:lnTo>
                    <a:pt x="63554" y="340989"/>
                  </a:lnTo>
                  <a:lnTo>
                    <a:pt x="77742" y="282224"/>
                  </a:lnTo>
                  <a:lnTo>
                    <a:pt x="88769" y="234029"/>
                  </a:lnTo>
                  <a:lnTo>
                    <a:pt x="98749" y="184786"/>
                  </a:lnTo>
                  <a:lnTo>
                    <a:pt x="120289" y="70418"/>
                  </a:lnTo>
                  <a:lnTo>
                    <a:pt x="122384" y="61944"/>
                  </a:lnTo>
                  <a:lnTo>
                    <a:pt x="135525" y="18013"/>
                  </a:lnTo>
                  <a:lnTo>
                    <a:pt x="146037" y="6892"/>
                  </a:lnTo>
                  <a:lnTo>
                    <a:pt x="149180" y="7407"/>
                  </a:lnTo>
                  <a:lnTo>
                    <a:pt x="152341" y="8473"/>
                  </a:lnTo>
                  <a:lnTo>
                    <a:pt x="156017" y="11653"/>
                  </a:lnTo>
                  <a:lnTo>
                    <a:pt x="155484" y="12186"/>
                  </a:lnTo>
                  <a:lnTo>
                    <a:pt x="151276" y="13767"/>
                  </a:lnTo>
                  <a:lnTo>
                    <a:pt x="148133" y="15881"/>
                  </a:lnTo>
                  <a:lnTo>
                    <a:pt x="146552" y="18528"/>
                  </a:lnTo>
                  <a:lnTo>
                    <a:pt x="145504" y="22241"/>
                  </a:lnTo>
                  <a:lnTo>
                    <a:pt x="146552" y="26469"/>
                  </a:lnTo>
                  <a:lnTo>
                    <a:pt x="148647" y="29648"/>
                  </a:lnTo>
                  <a:lnTo>
                    <a:pt x="151808" y="31762"/>
                  </a:lnTo>
                  <a:lnTo>
                    <a:pt x="156017" y="32828"/>
                  </a:lnTo>
                  <a:lnTo>
                    <a:pt x="160740" y="31762"/>
                  </a:lnTo>
                  <a:lnTo>
                    <a:pt x="163883" y="29648"/>
                  </a:lnTo>
                  <a:lnTo>
                    <a:pt x="165997" y="25953"/>
                  </a:lnTo>
                  <a:lnTo>
                    <a:pt x="166512" y="21175"/>
                  </a:lnTo>
                  <a:lnTo>
                    <a:pt x="165997" y="16947"/>
                  </a:lnTo>
                  <a:lnTo>
                    <a:pt x="149713" y="532"/>
                  </a:lnTo>
                  <a:lnTo>
                    <a:pt x="14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2464107" y="2832588"/>
            <a:ext cx="1602740" cy="180340"/>
            <a:chOff x="2464107" y="2832588"/>
            <a:chExt cx="1602740" cy="180340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64107" y="2846888"/>
              <a:ext cx="456545" cy="13131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016720" y="2895598"/>
              <a:ext cx="104139" cy="117475"/>
            </a:xfrm>
            <a:custGeom>
              <a:avLst/>
              <a:gdLst/>
              <a:ahLst/>
              <a:cxnLst/>
              <a:rect l="l" t="t" r="r" b="b"/>
              <a:pathLst>
                <a:path w="104139" h="117475">
                  <a:moveTo>
                    <a:pt x="62903" y="67771"/>
                  </a:moveTo>
                  <a:lnTo>
                    <a:pt x="47234" y="67771"/>
                  </a:lnTo>
                  <a:lnTo>
                    <a:pt x="49898" y="76778"/>
                  </a:lnTo>
                  <a:lnTo>
                    <a:pt x="53094" y="86832"/>
                  </a:lnTo>
                  <a:lnTo>
                    <a:pt x="82572" y="117014"/>
                  </a:lnTo>
                  <a:lnTo>
                    <a:pt x="87722" y="115966"/>
                  </a:lnTo>
                  <a:lnTo>
                    <a:pt x="93049" y="113301"/>
                  </a:lnTo>
                  <a:lnTo>
                    <a:pt x="95182" y="111187"/>
                  </a:lnTo>
                  <a:lnTo>
                    <a:pt x="83637" y="111187"/>
                  </a:lnTo>
                  <a:lnTo>
                    <a:pt x="81506" y="110139"/>
                  </a:lnTo>
                  <a:lnTo>
                    <a:pt x="78843" y="107492"/>
                  </a:lnTo>
                  <a:lnTo>
                    <a:pt x="76712" y="103247"/>
                  </a:lnTo>
                  <a:lnTo>
                    <a:pt x="74048" y="98486"/>
                  </a:lnTo>
                  <a:lnTo>
                    <a:pt x="69964" y="87898"/>
                  </a:lnTo>
                  <a:lnTo>
                    <a:pt x="65702" y="76778"/>
                  </a:lnTo>
                  <a:lnTo>
                    <a:pt x="62903" y="67771"/>
                  </a:lnTo>
                  <a:close/>
                </a:path>
                <a:path w="104139" h="117475">
                  <a:moveTo>
                    <a:pt x="39954" y="5826"/>
                  </a:moveTo>
                  <a:lnTo>
                    <a:pt x="20598" y="5826"/>
                  </a:lnTo>
                  <a:lnTo>
                    <a:pt x="22552" y="6892"/>
                  </a:lnTo>
                  <a:lnTo>
                    <a:pt x="25215" y="9539"/>
                  </a:lnTo>
                  <a:lnTo>
                    <a:pt x="27346" y="13767"/>
                  </a:lnTo>
                  <a:lnTo>
                    <a:pt x="30010" y="18528"/>
                  </a:lnTo>
                  <a:lnTo>
                    <a:pt x="34627" y="29115"/>
                  </a:lnTo>
                  <a:lnTo>
                    <a:pt x="38356" y="39703"/>
                  </a:lnTo>
                  <a:lnTo>
                    <a:pt x="45281" y="61429"/>
                  </a:lnTo>
                  <a:lnTo>
                    <a:pt x="1065" y="110139"/>
                  </a:lnTo>
                  <a:lnTo>
                    <a:pt x="0" y="111187"/>
                  </a:lnTo>
                  <a:lnTo>
                    <a:pt x="0" y="113301"/>
                  </a:lnTo>
                  <a:lnTo>
                    <a:pt x="1065" y="114367"/>
                  </a:lnTo>
                  <a:lnTo>
                    <a:pt x="2663" y="114900"/>
                  </a:lnTo>
                  <a:lnTo>
                    <a:pt x="3196" y="114900"/>
                  </a:lnTo>
                  <a:lnTo>
                    <a:pt x="5327" y="113834"/>
                  </a:lnTo>
                  <a:lnTo>
                    <a:pt x="47234" y="67771"/>
                  </a:lnTo>
                  <a:lnTo>
                    <a:pt x="62903" y="67771"/>
                  </a:lnTo>
                  <a:lnTo>
                    <a:pt x="58954" y="55069"/>
                  </a:lnTo>
                  <a:lnTo>
                    <a:pt x="64768" y="48710"/>
                  </a:lnTo>
                  <a:lnTo>
                    <a:pt x="57356" y="48710"/>
                  </a:lnTo>
                  <a:lnTo>
                    <a:pt x="54160" y="39703"/>
                  </a:lnTo>
                  <a:lnTo>
                    <a:pt x="50964" y="30181"/>
                  </a:lnTo>
                  <a:lnTo>
                    <a:pt x="47234" y="20642"/>
                  </a:lnTo>
                  <a:lnTo>
                    <a:pt x="43150" y="10587"/>
                  </a:lnTo>
                  <a:lnTo>
                    <a:pt x="39954" y="5826"/>
                  </a:lnTo>
                  <a:close/>
                </a:path>
                <a:path w="104139" h="117475">
                  <a:moveTo>
                    <a:pt x="96778" y="101666"/>
                  </a:moveTo>
                  <a:lnTo>
                    <a:pt x="95712" y="101666"/>
                  </a:lnTo>
                  <a:lnTo>
                    <a:pt x="93582" y="102199"/>
                  </a:lnTo>
                  <a:lnTo>
                    <a:pt x="92516" y="104313"/>
                  </a:lnTo>
                  <a:lnTo>
                    <a:pt x="91451" y="106959"/>
                  </a:lnTo>
                  <a:lnTo>
                    <a:pt x="89320" y="109073"/>
                  </a:lnTo>
                  <a:lnTo>
                    <a:pt x="86656" y="110654"/>
                  </a:lnTo>
                  <a:lnTo>
                    <a:pt x="83637" y="111187"/>
                  </a:lnTo>
                  <a:lnTo>
                    <a:pt x="95182" y="111187"/>
                  </a:lnTo>
                  <a:lnTo>
                    <a:pt x="96778" y="109606"/>
                  </a:lnTo>
                  <a:lnTo>
                    <a:pt x="98731" y="104313"/>
                  </a:lnTo>
                  <a:lnTo>
                    <a:pt x="98731" y="103780"/>
                  </a:lnTo>
                  <a:lnTo>
                    <a:pt x="98198" y="102199"/>
                  </a:lnTo>
                  <a:lnTo>
                    <a:pt x="96778" y="101666"/>
                  </a:lnTo>
                  <a:close/>
                </a:path>
                <a:path w="104139" h="117475">
                  <a:moveTo>
                    <a:pt x="101395" y="2113"/>
                  </a:moveTo>
                  <a:lnTo>
                    <a:pt x="100862" y="2113"/>
                  </a:lnTo>
                  <a:lnTo>
                    <a:pt x="98731" y="3179"/>
                  </a:lnTo>
                  <a:lnTo>
                    <a:pt x="57356" y="48710"/>
                  </a:lnTo>
                  <a:lnTo>
                    <a:pt x="64768" y="48710"/>
                  </a:lnTo>
                  <a:lnTo>
                    <a:pt x="102993" y="6892"/>
                  </a:lnTo>
                  <a:lnTo>
                    <a:pt x="104058" y="5826"/>
                  </a:lnTo>
                  <a:lnTo>
                    <a:pt x="104058" y="4760"/>
                  </a:lnTo>
                  <a:lnTo>
                    <a:pt x="102993" y="2646"/>
                  </a:lnTo>
                  <a:lnTo>
                    <a:pt x="101395" y="2113"/>
                  </a:lnTo>
                  <a:close/>
                </a:path>
                <a:path w="104139" h="117475">
                  <a:moveTo>
                    <a:pt x="21664" y="0"/>
                  </a:moveTo>
                  <a:lnTo>
                    <a:pt x="16336" y="1065"/>
                  </a:lnTo>
                  <a:lnTo>
                    <a:pt x="11542" y="3712"/>
                  </a:lnTo>
                  <a:lnTo>
                    <a:pt x="7458" y="7407"/>
                  </a:lnTo>
                  <a:lnTo>
                    <a:pt x="5327" y="12701"/>
                  </a:lnTo>
                  <a:lnTo>
                    <a:pt x="5327" y="13234"/>
                  </a:lnTo>
                  <a:lnTo>
                    <a:pt x="5859" y="14833"/>
                  </a:lnTo>
                  <a:lnTo>
                    <a:pt x="7458" y="15348"/>
                  </a:lnTo>
                  <a:lnTo>
                    <a:pt x="8523" y="15348"/>
                  </a:lnTo>
                  <a:lnTo>
                    <a:pt x="10476" y="14833"/>
                  </a:lnTo>
                  <a:lnTo>
                    <a:pt x="11542" y="12701"/>
                  </a:lnTo>
                  <a:lnTo>
                    <a:pt x="12607" y="10054"/>
                  </a:lnTo>
                  <a:lnTo>
                    <a:pt x="14738" y="7940"/>
                  </a:lnTo>
                  <a:lnTo>
                    <a:pt x="17402" y="6359"/>
                  </a:lnTo>
                  <a:lnTo>
                    <a:pt x="20598" y="5826"/>
                  </a:lnTo>
                  <a:lnTo>
                    <a:pt x="39954" y="5826"/>
                  </a:lnTo>
                  <a:lnTo>
                    <a:pt x="34627" y="2646"/>
                  </a:lnTo>
                  <a:lnTo>
                    <a:pt x="28411" y="532"/>
                  </a:lnTo>
                  <a:lnTo>
                    <a:pt x="21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53275" y="2837349"/>
              <a:ext cx="282699" cy="16997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965756" y="2840528"/>
              <a:ext cx="541020" cy="163830"/>
            </a:xfrm>
            <a:custGeom>
              <a:avLst/>
              <a:gdLst/>
              <a:ahLst/>
              <a:cxnLst/>
              <a:rect l="l" t="t" r="r" b="b"/>
              <a:pathLst>
                <a:path w="541020" h="163830">
                  <a:moveTo>
                    <a:pt x="31075" y="0"/>
                  </a:moveTo>
                  <a:lnTo>
                    <a:pt x="0" y="0"/>
                  </a:lnTo>
                  <a:lnTo>
                    <a:pt x="0" y="163610"/>
                  </a:lnTo>
                  <a:lnTo>
                    <a:pt x="31075" y="163610"/>
                  </a:lnTo>
                </a:path>
                <a:path w="541020" h="163830">
                  <a:moveTo>
                    <a:pt x="509640" y="163610"/>
                  </a:moveTo>
                  <a:lnTo>
                    <a:pt x="540538" y="163610"/>
                  </a:lnTo>
                  <a:lnTo>
                    <a:pt x="540538" y="0"/>
                  </a:lnTo>
                  <a:lnTo>
                    <a:pt x="509640" y="0"/>
                  </a:lnTo>
                </a:path>
              </a:pathLst>
            </a:custGeom>
            <a:ln w="8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554062" y="2895598"/>
              <a:ext cx="109855" cy="83185"/>
            </a:xfrm>
            <a:custGeom>
              <a:avLst/>
              <a:gdLst/>
              <a:ahLst/>
              <a:cxnLst/>
              <a:rect l="l" t="t" r="r" b="b"/>
              <a:pathLst>
                <a:path w="109854" h="83185">
                  <a:moveTo>
                    <a:pt x="23795" y="2113"/>
                  </a:moveTo>
                  <a:lnTo>
                    <a:pt x="3196" y="36008"/>
                  </a:lnTo>
                  <a:lnTo>
                    <a:pt x="0" y="52422"/>
                  </a:lnTo>
                  <a:lnTo>
                    <a:pt x="107" y="58249"/>
                  </a:lnTo>
                  <a:lnTo>
                    <a:pt x="19533" y="82604"/>
                  </a:lnTo>
                  <a:lnTo>
                    <a:pt x="23795" y="82071"/>
                  </a:lnTo>
                  <a:lnTo>
                    <a:pt x="45385" y="67771"/>
                  </a:lnTo>
                  <a:lnTo>
                    <a:pt x="23262" y="67771"/>
                  </a:lnTo>
                  <a:lnTo>
                    <a:pt x="18467" y="67238"/>
                  </a:lnTo>
                  <a:lnTo>
                    <a:pt x="7990" y="42368"/>
                  </a:lnTo>
                  <a:lnTo>
                    <a:pt x="9589" y="36541"/>
                  </a:lnTo>
                  <a:lnTo>
                    <a:pt x="11542" y="28600"/>
                  </a:lnTo>
                  <a:lnTo>
                    <a:pt x="15271" y="21175"/>
                  </a:lnTo>
                  <a:lnTo>
                    <a:pt x="19533" y="13767"/>
                  </a:lnTo>
                  <a:lnTo>
                    <a:pt x="24150" y="6359"/>
                  </a:lnTo>
                  <a:lnTo>
                    <a:pt x="24682" y="4760"/>
                  </a:lnTo>
                  <a:lnTo>
                    <a:pt x="24682" y="4245"/>
                  </a:lnTo>
                  <a:lnTo>
                    <a:pt x="24150" y="3179"/>
                  </a:lnTo>
                  <a:lnTo>
                    <a:pt x="23795" y="2113"/>
                  </a:lnTo>
                  <a:close/>
                </a:path>
                <a:path w="109854" h="83185">
                  <a:moveTo>
                    <a:pt x="63616" y="67238"/>
                  </a:moveTo>
                  <a:lnTo>
                    <a:pt x="45814" y="67238"/>
                  </a:lnTo>
                  <a:lnTo>
                    <a:pt x="47412" y="72532"/>
                  </a:lnTo>
                  <a:lnTo>
                    <a:pt x="50431" y="77311"/>
                  </a:lnTo>
                  <a:lnTo>
                    <a:pt x="52562" y="79424"/>
                  </a:lnTo>
                  <a:lnTo>
                    <a:pt x="55758" y="81006"/>
                  </a:lnTo>
                  <a:lnTo>
                    <a:pt x="58954" y="82071"/>
                  </a:lnTo>
                  <a:lnTo>
                    <a:pt x="63039" y="82604"/>
                  </a:lnTo>
                  <a:lnTo>
                    <a:pt x="66768" y="82071"/>
                  </a:lnTo>
                  <a:lnTo>
                    <a:pt x="71029" y="81538"/>
                  </a:lnTo>
                  <a:lnTo>
                    <a:pt x="77777" y="78359"/>
                  </a:lnTo>
                  <a:lnTo>
                    <a:pt x="84703" y="73598"/>
                  </a:lnTo>
                  <a:lnTo>
                    <a:pt x="90385" y="67771"/>
                  </a:lnTo>
                  <a:lnTo>
                    <a:pt x="66235" y="67771"/>
                  </a:lnTo>
                  <a:lnTo>
                    <a:pt x="63616" y="67238"/>
                  </a:lnTo>
                  <a:close/>
                </a:path>
                <a:path w="109854" h="83185">
                  <a:moveTo>
                    <a:pt x="58422" y="27002"/>
                  </a:moveTo>
                  <a:lnTo>
                    <a:pt x="48884" y="36541"/>
                  </a:lnTo>
                  <a:lnTo>
                    <a:pt x="46879" y="45015"/>
                  </a:lnTo>
                  <a:lnTo>
                    <a:pt x="23262" y="67771"/>
                  </a:lnTo>
                  <a:lnTo>
                    <a:pt x="45385" y="67771"/>
                  </a:lnTo>
                  <a:lnTo>
                    <a:pt x="45814" y="67238"/>
                  </a:lnTo>
                  <a:lnTo>
                    <a:pt x="63616" y="67238"/>
                  </a:lnTo>
                  <a:lnTo>
                    <a:pt x="61085" y="66723"/>
                  </a:lnTo>
                  <a:lnTo>
                    <a:pt x="58954" y="65657"/>
                  </a:lnTo>
                  <a:lnTo>
                    <a:pt x="57356" y="64076"/>
                  </a:lnTo>
                  <a:lnTo>
                    <a:pt x="54693" y="59830"/>
                  </a:lnTo>
                  <a:lnTo>
                    <a:pt x="53627" y="54004"/>
                  </a:lnTo>
                  <a:lnTo>
                    <a:pt x="56823" y="45530"/>
                  </a:lnTo>
                  <a:lnTo>
                    <a:pt x="60020" y="36541"/>
                  </a:lnTo>
                  <a:lnTo>
                    <a:pt x="60020" y="35475"/>
                  </a:lnTo>
                  <a:lnTo>
                    <a:pt x="60553" y="34409"/>
                  </a:lnTo>
                  <a:lnTo>
                    <a:pt x="60553" y="29648"/>
                  </a:lnTo>
                  <a:lnTo>
                    <a:pt x="59487" y="28067"/>
                  </a:lnTo>
                  <a:lnTo>
                    <a:pt x="58422" y="27002"/>
                  </a:lnTo>
                  <a:close/>
                </a:path>
                <a:path w="109854" h="83185">
                  <a:moveTo>
                    <a:pt x="100862" y="0"/>
                  </a:moveTo>
                  <a:lnTo>
                    <a:pt x="90918" y="8473"/>
                  </a:lnTo>
                  <a:lnTo>
                    <a:pt x="90918" y="10054"/>
                  </a:lnTo>
                  <a:lnTo>
                    <a:pt x="91451" y="12186"/>
                  </a:lnTo>
                  <a:lnTo>
                    <a:pt x="93049" y="14300"/>
                  </a:lnTo>
                  <a:lnTo>
                    <a:pt x="96778" y="18528"/>
                  </a:lnTo>
                  <a:lnTo>
                    <a:pt x="99264" y="23822"/>
                  </a:lnTo>
                  <a:lnTo>
                    <a:pt x="99701" y="28600"/>
                  </a:lnTo>
                  <a:lnTo>
                    <a:pt x="99797" y="32828"/>
                  </a:lnTo>
                  <a:lnTo>
                    <a:pt x="98909" y="36008"/>
                  </a:lnTo>
                  <a:lnTo>
                    <a:pt x="97311" y="42368"/>
                  </a:lnTo>
                  <a:lnTo>
                    <a:pt x="66235" y="67771"/>
                  </a:lnTo>
                  <a:lnTo>
                    <a:pt x="90385" y="67771"/>
                  </a:lnTo>
                  <a:lnTo>
                    <a:pt x="95180" y="60896"/>
                  </a:lnTo>
                  <a:lnTo>
                    <a:pt x="99264" y="52955"/>
                  </a:lnTo>
                  <a:lnTo>
                    <a:pt x="102993" y="45015"/>
                  </a:lnTo>
                  <a:lnTo>
                    <a:pt x="105124" y="36541"/>
                  </a:lnTo>
                  <a:lnTo>
                    <a:pt x="106722" y="32295"/>
                  </a:lnTo>
                  <a:lnTo>
                    <a:pt x="107787" y="27534"/>
                  </a:lnTo>
                  <a:lnTo>
                    <a:pt x="109386" y="17480"/>
                  </a:lnTo>
                  <a:lnTo>
                    <a:pt x="109386" y="8473"/>
                  </a:lnTo>
                  <a:lnTo>
                    <a:pt x="108320" y="4760"/>
                  </a:lnTo>
                  <a:lnTo>
                    <a:pt x="105657" y="1581"/>
                  </a:lnTo>
                  <a:lnTo>
                    <a:pt x="103526" y="532"/>
                  </a:lnTo>
                  <a:lnTo>
                    <a:pt x="100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13879" y="2852715"/>
              <a:ext cx="62230" cy="140335"/>
            </a:xfrm>
            <a:custGeom>
              <a:avLst/>
              <a:gdLst/>
              <a:ahLst/>
              <a:cxnLst/>
              <a:rect l="l" t="t" r="r" b="b"/>
              <a:pathLst>
                <a:path w="62229" h="140335">
                  <a:moveTo>
                    <a:pt x="0" y="139788"/>
                  </a:moveTo>
                  <a:lnTo>
                    <a:pt x="61973" y="0"/>
                  </a:lnTo>
                </a:path>
              </a:pathLst>
            </a:custGeom>
            <a:ln w="74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677120" y="2832595"/>
              <a:ext cx="389255" cy="177165"/>
            </a:xfrm>
            <a:custGeom>
              <a:avLst/>
              <a:gdLst/>
              <a:ahLst/>
              <a:cxnLst/>
              <a:rect l="l" t="t" r="r" b="b"/>
              <a:pathLst>
                <a:path w="389254" h="177164">
                  <a:moveTo>
                    <a:pt x="26276" y="20129"/>
                  </a:moveTo>
                  <a:lnTo>
                    <a:pt x="25742" y="18008"/>
                  </a:lnTo>
                  <a:lnTo>
                    <a:pt x="24676" y="16408"/>
                  </a:lnTo>
                  <a:lnTo>
                    <a:pt x="22542" y="14833"/>
                  </a:lnTo>
                  <a:lnTo>
                    <a:pt x="19354" y="14300"/>
                  </a:lnTo>
                  <a:lnTo>
                    <a:pt x="16154" y="14833"/>
                  </a:lnTo>
                  <a:lnTo>
                    <a:pt x="13131" y="16408"/>
                  </a:lnTo>
                  <a:lnTo>
                    <a:pt x="10477" y="19062"/>
                  </a:lnTo>
                  <a:lnTo>
                    <a:pt x="8877" y="22237"/>
                  </a:lnTo>
                  <a:lnTo>
                    <a:pt x="0" y="78359"/>
                  </a:lnTo>
                  <a:lnTo>
                    <a:pt x="0" y="78892"/>
                  </a:lnTo>
                  <a:lnTo>
                    <a:pt x="533" y="80492"/>
                  </a:lnTo>
                  <a:lnTo>
                    <a:pt x="1943" y="81534"/>
                  </a:lnTo>
                  <a:lnTo>
                    <a:pt x="3009" y="81534"/>
                  </a:lnTo>
                  <a:lnTo>
                    <a:pt x="4610" y="81000"/>
                  </a:lnTo>
                  <a:lnTo>
                    <a:pt x="5676" y="79425"/>
                  </a:lnTo>
                  <a:lnTo>
                    <a:pt x="26276" y="20129"/>
                  </a:lnTo>
                  <a:close/>
                </a:path>
                <a:path w="389254" h="177164">
                  <a:moveTo>
                    <a:pt x="160172" y="2641"/>
                  </a:moveTo>
                  <a:lnTo>
                    <a:pt x="150761" y="2641"/>
                  </a:lnTo>
                  <a:lnTo>
                    <a:pt x="140106" y="10591"/>
                  </a:lnTo>
                  <a:lnTo>
                    <a:pt x="115951" y="41300"/>
                  </a:lnTo>
                  <a:lnTo>
                    <a:pt x="104406" y="90017"/>
                  </a:lnTo>
                  <a:lnTo>
                    <a:pt x="104940" y="102717"/>
                  </a:lnTo>
                  <a:lnTo>
                    <a:pt x="122339" y="149847"/>
                  </a:lnTo>
                  <a:lnTo>
                    <a:pt x="150761" y="176847"/>
                  </a:lnTo>
                  <a:lnTo>
                    <a:pt x="160172" y="176847"/>
                  </a:lnTo>
                  <a:lnTo>
                    <a:pt x="150228" y="168910"/>
                  </a:lnTo>
                  <a:lnTo>
                    <a:pt x="141173" y="159918"/>
                  </a:lnTo>
                  <a:lnTo>
                    <a:pt x="120218" y="114896"/>
                  </a:lnTo>
                  <a:lnTo>
                    <a:pt x="117551" y="90017"/>
                  </a:lnTo>
                  <a:lnTo>
                    <a:pt x="118084" y="77304"/>
                  </a:lnTo>
                  <a:lnTo>
                    <a:pt x="134416" y="30175"/>
                  </a:lnTo>
                  <a:lnTo>
                    <a:pt x="150228" y="10591"/>
                  </a:lnTo>
                  <a:lnTo>
                    <a:pt x="160172" y="2641"/>
                  </a:lnTo>
                  <a:close/>
                </a:path>
                <a:path w="389254" h="177164">
                  <a:moveTo>
                    <a:pt x="279323" y="71488"/>
                  </a:moveTo>
                  <a:lnTo>
                    <a:pt x="277723" y="67767"/>
                  </a:lnTo>
                  <a:lnTo>
                    <a:pt x="275767" y="64592"/>
                  </a:lnTo>
                  <a:lnTo>
                    <a:pt x="273634" y="63538"/>
                  </a:lnTo>
                  <a:lnTo>
                    <a:pt x="270979" y="63004"/>
                  </a:lnTo>
                  <a:lnTo>
                    <a:pt x="269379" y="63004"/>
                  </a:lnTo>
                  <a:lnTo>
                    <a:pt x="260502" y="73063"/>
                  </a:lnTo>
                  <a:lnTo>
                    <a:pt x="261035" y="75196"/>
                  </a:lnTo>
                  <a:lnTo>
                    <a:pt x="263156" y="77304"/>
                  </a:lnTo>
                  <a:lnTo>
                    <a:pt x="266712" y="81534"/>
                  </a:lnTo>
                  <a:lnTo>
                    <a:pt x="268846" y="86829"/>
                  </a:lnTo>
                  <a:lnTo>
                    <a:pt x="269913" y="92659"/>
                  </a:lnTo>
                  <a:lnTo>
                    <a:pt x="268846" y="99021"/>
                  </a:lnTo>
                  <a:lnTo>
                    <a:pt x="241503" y="130251"/>
                  </a:lnTo>
                  <a:lnTo>
                    <a:pt x="235813" y="130784"/>
                  </a:lnTo>
                  <a:lnTo>
                    <a:pt x="233375" y="130251"/>
                  </a:lnTo>
                  <a:lnTo>
                    <a:pt x="223202" y="117017"/>
                  </a:lnTo>
                  <a:lnTo>
                    <a:pt x="226936" y="108534"/>
                  </a:lnTo>
                  <a:lnTo>
                    <a:pt x="228358" y="104317"/>
                  </a:lnTo>
                  <a:lnTo>
                    <a:pt x="229425" y="99555"/>
                  </a:lnTo>
                  <a:lnTo>
                    <a:pt x="229958" y="98488"/>
                  </a:lnTo>
                  <a:lnTo>
                    <a:pt x="230047" y="96901"/>
                  </a:lnTo>
                  <a:lnTo>
                    <a:pt x="230492" y="94259"/>
                  </a:lnTo>
                  <a:lnTo>
                    <a:pt x="229425" y="91071"/>
                  </a:lnTo>
                  <a:lnTo>
                    <a:pt x="228358" y="90017"/>
                  </a:lnTo>
                  <a:lnTo>
                    <a:pt x="224269" y="90017"/>
                  </a:lnTo>
                  <a:lnTo>
                    <a:pt x="222669" y="91071"/>
                  </a:lnTo>
                  <a:lnTo>
                    <a:pt x="220548" y="94259"/>
                  </a:lnTo>
                  <a:lnTo>
                    <a:pt x="218948" y="96901"/>
                  </a:lnTo>
                  <a:lnTo>
                    <a:pt x="218948" y="98488"/>
                  </a:lnTo>
                  <a:lnTo>
                    <a:pt x="218414" y="99021"/>
                  </a:lnTo>
                  <a:lnTo>
                    <a:pt x="216281" y="108026"/>
                  </a:lnTo>
                  <a:lnTo>
                    <a:pt x="215214" y="116484"/>
                  </a:lnTo>
                  <a:lnTo>
                    <a:pt x="211137" y="122313"/>
                  </a:lnTo>
                  <a:lnTo>
                    <a:pt x="205270" y="126555"/>
                  </a:lnTo>
                  <a:lnTo>
                    <a:pt x="199593" y="129730"/>
                  </a:lnTo>
                  <a:lnTo>
                    <a:pt x="192659" y="130784"/>
                  </a:lnTo>
                  <a:lnTo>
                    <a:pt x="188582" y="130251"/>
                  </a:lnTo>
                  <a:lnTo>
                    <a:pt x="177393" y="111188"/>
                  </a:lnTo>
                  <a:lnTo>
                    <a:pt x="177927" y="105384"/>
                  </a:lnTo>
                  <a:lnTo>
                    <a:pt x="193725" y="69367"/>
                  </a:lnTo>
                  <a:lnTo>
                    <a:pt x="194792" y="67767"/>
                  </a:lnTo>
                  <a:lnTo>
                    <a:pt x="194792" y="67259"/>
                  </a:lnTo>
                  <a:lnTo>
                    <a:pt x="194259" y="66192"/>
                  </a:lnTo>
                  <a:lnTo>
                    <a:pt x="193192" y="65125"/>
                  </a:lnTo>
                  <a:lnTo>
                    <a:pt x="191071" y="65125"/>
                  </a:lnTo>
                  <a:lnTo>
                    <a:pt x="172770" y="99021"/>
                  </a:lnTo>
                  <a:lnTo>
                    <a:pt x="170116" y="115430"/>
                  </a:lnTo>
                  <a:lnTo>
                    <a:pt x="170116" y="125488"/>
                  </a:lnTo>
                  <a:lnTo>
                    <a:pt x="189471" y="145618"/>
                  </a:lnTo>
                  <a:lnTo>
                    <a:pt x="193725" y="145084"/>
                  </a:lnTo>
                  <a:lnTo>
                    <a:pt x="215747" y="130251"/>
                  </a:lnTo>
                  <a:lnTo>
                    <a:pt x="216814" y="135547"/>
                  </a:lnTo>
                  <a:lnTo>
                    <a:pt x="232613" y="145618"/>
                  </a:lnTo>
                  <a:lnTo>
                    <a:pt x="236880" y="145084"/>
                  </a:lnTo>
                  <a:lnTo>
                    <a:pt x="269379" y="115963"/>
                  </a:lnTo>
                  <a:lnTo>
                    <a:pt x="277304" y="90017"/>
                  </a:lnTo>
                  <a:lnTo>
                    <a:pt x="279323" y="80492"/>
                  </a:lnTo>
                  <a:lnTo>
                    <a:pt x="279323" y="71488"/>
                  </a:lnTo>
                  <a:close/>
                </a:path>
                <a:path w="389254" h="177164">
                  <a:moveTo>
                    <a:pt x="318744" y="18008"/>
                  </a:moveTo>
                  <a:lnTo>
                    <a:pt x="317677" y="16408"/>
                  </a:lnTo>
                  <a:lnTo>
                    <a:pt x="315010" y="14833"/>
                  </a:lnTo>
                  <a:lnTo>
                    <a:pt x="311988" y="14300"/>
                  </a:lnTo>
                  <a:lnTo>
                    <a:pt x="308800" y="14833"/>
                  </a:lnTo>
                  <a:lnTo>
                    <a:pt x="305600" y="16408"/>
                  </a:lnTo>
                  <a:lnTo>
                    <a:pt x="302933" y="19062"/>
                  </a:lnTo>
                  <a:lnTo>
                    <a:pt x="302044" y="22237"/>
                  </a:lnTo>
                  <a:lnTo>
                    <a:pt x="292989" y="78359"/>
                  </a:lnTo>
                  <a:lnTo>
                    <a:pt x="292989" y="78892"/>
                  </a:lnTo>
                  <a:lnTo>
                    <a:pt x="293522" y="80492"/>
                  </a:lnTo>
                  <a:lnTo>
                    <a:pt x="294589" y="81534"/>
                  </a:lnTo>
                  <a:lnTo>
                    <a:pt x="296189" y="81534"/>
                  </a:lnTo>
                  <a:lnTo>
                    <a:pt x="297256" y="81000"/>
                  </a:lnTo>
                  <a:lnTo>
                    <a:pt x="298323" y="79425"/>
                  </a:lnTo>
                  <a:lnTo>
                    <a:pt x="318744" y="21704"/>
                  </a:lnTo>
                  <a:lnTo>
                    <a:pt x="318744" y="18008"/>
                  </a:lnTo>
                  <a:close/>
                </a:path>
                <a:path w="389254" h="177164">
                  <a:moveTo>
                    <a:pt x="389242" y="21170"/>
                  </a:moveTo>
                  <a:lnTo>
                    <a:pt x="362953" y="0"/>
                  </a:lnTo>
                  <a:lnTo>
                    <a:pt x="358165" y="533"/>
                  </a:lnTo>
                  <a:lnTo>
                    <a:pt x="340233" y="20129"/>
                  </a:lnTo>
                  <a:lnTo>
                    <a:pt x="340766" y="22771"/>
                  </a:lnTo>
                  <a:lnTo>
                    <a:pt x="342353" y="24358"/>
                  </a:lnTo>
                  <a:lnTo>
                    <a:pt x="344487" y="25425"/>
                  </a:lnTo>
                  <a:lnTo>
                    <a:pt x="347154" y="25958"/>
                  </a:lnTo>
                  <a:lnTo>
                    <a:pt x="349821" y="25425"/>
                  </a:lnTo>
                  <a:lnTo>
                    <a:pt x="346087" y="13766"/>
                  </a:lnTo>
                  <a:lnTo>
                    <a:pt x="348221" y="10591"/>
                  </a:lnTo>
                  <a:lnTo>
                    <a:pt x="351955" y="7404"/>
                  </a:lnTo>
                  <a:lnTo>
                    <a:pt x="356565" y="5295"/>
                  </a:lnTo>
                  <a:lnTo>
                    <a:pt x="361899" y="4241"/>
                  </a:lnTo>
                  <a:lnTo>
                    <a:pt x="364909" y="4762"/>
                  </a:lnTo>
                  <a:lnTo>
                    <a:pt x="377164" y="21170"/>
                  </a:lnTo>
                  <a:lnTo>
                    <a:pt x="376631" y="24892"/>
                  </a:lnTo>
                  <a:lnTo>
                    <a:pt x="375564" y="29121"/>
                  </a:lnTo>
                  <a:lnTo>
                    <a:pt x="373430" y="32829"/>
                  </a:lnTo>
                  <a:lnTo>
                    <a:pt x="371309" y="36004"/>
                  </a:lnTo>
                  <a:lnTo>
                    <a:pt x="364909" y="42887"/>
                  </a:lnTo>
                  <a:lnTo>
                    <a:pt x="358698" y="49771"/>
                  </a:lnTo>
                  <a:lnTo>
                    <a:pt x="340233" y="67259"/>
                  </a:lnTo>
                  <a:lnTo>
                    <a:pt x="340233" y="70954"/>
                  </a:lnTo>
                  <a:lnTo>
                    <a:pt x="385508" y="70954"/>
                  </a:lnTo>
                  <a:lnTo>
                    <a:pt x="389242" y="51892"/>
                  </a:lnTo>
                  <a:lnTo>
                    <a:pt x="384975" y="51892"/>
                  </a:lnTo>
                  <a:lnTo>
                    <a:pt x="383908" y="57721"/>
                  </a:lnTo>
                  <a:lnTo>
                    <a:pt x="382308" y="60896"/>
                  </a:lnTo>
                  <a:lnTo>
                    <a:pt x="382308" y="61429"/>
                  </a:lnTo>
                  <a:lnTo>
                    <a:pt x="379653" y="61429"/>
                  </a:lnTo>
                  <a:lnTo>
                    <a:pt x="375031" y="61937"/>
                  </a:lnTo>
                  <a:lnTo>
                    <a:pt x="351421" y="61937"/>
                  </a:lnTo>
                  <a:lnTo>
                    <a:pt x="364553" y="50838"/>
                  </a:lnTo>
                  <a:lnTo>
                    <a:pt x="368109" y="48196"/>
                  </a:lnTo>
                  <a:lnTo>
                    <a:pt x="380187" y="38125"/>
                  </a:lnTo>
                  <a:lnTo>
                    <a:pt x="383374" y="34429"/>
                  </a:lnTo>
                  <a:lnTo>
                    <a:pt x="386575" y="30175"/>
                  </a:lnTo>
                  <a:lnTo>
                    <a:pt x="388175" y="25958"/>
                  </a:lnTo>
                  <a:lnTo>
                    <a:pt x="389242" y="211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4120881" y="2922601"/>
            <a:ext cx="123825" cy="0"/>
          </a:xfrm>
          <a:custGeom>
            <a:avLst/>
            <a:gdLst/>
            <a:ahLst/>
            <a:cxnLst/>
            <a:rect l="l" t="t" r="r" b="b"/>
            <a:pathLst>
              <a:path w="123825" h="0">
                <a:moveTo>
                  <a:pt x="0" y="0"/>
                </a:moveTo>
                <a:lnTo>
                  <a:pt x="123414" y="0"/>
                </a:lnTo>
              </a:path>
            </a:pathLst>
          </a:custGeom>
          <a:ln w="7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4295792" y="2832588"/>
            <a:ext cx="267970" cy="177165"/>
            <a:chOff x="4295792" y="2832588"/>
            <a:chExt cx="267970" cy="177165"/>
          </a:xfrm>
        </p:grpSpPr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95792" y="2895598"/>
              <a:ext cx="109386" cy="8260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429861" y="2832595"/>
              <a:ext cx="133985" cy="177165"/>
            </a:xfrm>
            <a:custGeom>
              <a:avLst/>
              <a:gdLst/>
              <a:ahLst/>
              <a:cxnLst/>
              <a:rect l="l" t="t" r="r" b="b"/>
              <a:pathLst>
                <a:path w="133985" h="177164">
                  <a:moveTo>
                    <a:pt x="48831" y="21170"/>
                  </a:moveTo>
                  <a:lnTo>
                    <a:pt x="38531" y="4241"/>
                  </a:lnTo>
                  <a:lnTo>
                    <a:pt x="37820" y="3708"/>
                  </a:lnTo>
                  <a:lnTo>
                    <a:pt x="33020" y="1600"/>
                  </a:lnTo>
                  <a:lnTo>
                    <a:pt x="28232" y="533"/>
                  </a:lnTo>
                  <a:lnTo>
                    <a:pt x="22542" y="0"/>
                  </a:lnTo>
                  <a:lnTo>
                    <a:pt x="18288" y="533"/>
                  </a:lnTo>
                  <a:lnTo>
                    <a:pt x="0" y="20129"/>
                  </a:lnTo>
                  <a:lnTo>
                    <a:pt x="520" y="22771"/>
                  </a:lnTo>
                  <a:lnTo>
                    <a:pt x="1943" y="24358"/>
                  </a:lnTo>
                  <a:lnTo>
                    <a:pt x="4076" y="25425"/>
                  </a:lnTo>
                  <a:lnTo>
                    <a:pt x="6743" y="25958"/>
                  </a:lnTo>
                  <a:lnTo>
                    <a:pt x="9410" y="25425"/>
                  </a:lnTo>
                  <a:lnTo>
                    <a:pt x="6210" y="13766"/>
                  </a:lnTo>
                  <a:lnTo>
                    <a:pt x="8343" y="10591"/>
                  </a:lnTo>
                  <a:lnTo>
                    <a:pt x="11531" y="7404"/>
                  </a:lnTo>
                  <a:lnTo>
                    <a:pt x="16154" y="5295"/>
                  </a:lnTo>
                  <a:lnTo>
                    <a:pt x="21475" y="4241"/>
                  </a:lnTo>
                  <a:lnTo>
                    <a:pt x="25209" y="4762"/>
                  </a:lnTo>
                  <a:lnTo>
                    <a:pt x="28232" y="5829"/>
                  </a:lnTo>
                  <a:lnTo>
                    <a:pt x="33020" y="9537"/>
                  </a:lnTo>
                  <a:lnTo>
                    <a:pt x="34620" y="11658"/>
                  </a:lnTo>
                  <a:lnTo>
                    <a:pt x="36753" y="18008"/>
                  </a:lnTo>
                  <a:lnTo>
                    <a:pt x="36753" y="21170"/>
                  </a:lnTo>
                  <a:lnTo>
                    <a:pt x="36220" y="24892"/>
                  </a:lnTo>
                  <a:lnTo>
                    <a:pt x="35153" y="29121"/>
                  </a:lnTo>
                  <a:lnTo>
                    <a:pt x="33553" y="32829"/>
                  </a:lnTo>
                  <a:lnTo>
                    <a:pt x="30886" y="36004"/>
                  </a:lnTo>
                  <a:lnTo>
                    <a:pt x="25209" y="42887"/>
                  </a:lnTo>
                  <a:lnTo>
                    <a:pt x="18288" y="49771"/>
                  </a:lnTo>
                  <a:lnTo>
                    <a:pt x="520" y="67259"/>
                  </a:lnTo>
                  <a:lnTo>
                    <a:pt x="0" y="68300"/>
                  </a:lnTo>
                  <a:lnTo>
                    <a:pt x="0" y="70954"/>
                  </a:lnTo>
                  <a:lnTo>
                    <a:pt x="45097" y="70954"/>
                  </a:lnTo>
                  <a:lnTo>
                    <a:pt x="46863" y="61937"/>
                  </a:lnTo>
                  <a:lnTo>
                    <a:pt x="48831" y="51892"/>
                  </a:lnTo>
                  <a:lnTo>
                    <a:pt x="44564" y="51892"/>
                  </a:lnTo>
                  <a:lnTo>
                    <a:pt x="44030" y="55067"/>
                  </a:lnTo>
                  <a:lnTo>
                    <a:pt x="43497" y="57721"/>
                  </a:lnTo>
                  <a:lnTo>
                    <a:pt x="42430" y="59829"/>
                  </a:lnTo>
                  <a:lnTo>
                    <a:pt x="42430" y="60896"/>
                  </a:lnTo>
                  <a:lnTo>
                    <a:pt x="41897" y="61429"/>
                  </a:lnTo>
                  <a:lnTo>
                    <a:pt x="39776" y="61429"/>
                  </a:lnTo>
                  <a:lnTo>
                    <a:pt x="34620" y="61937"/>
                  </a:lnTo>
                  <a:lnTo>
                    <a:pt x="10998" y="61937"/>
                  </a:lnTo>
                  <a:lnTo>
                    <a:pt x="24142" y="50838"/>
                  </a:lnTo>
                  <a:lnTo>
                    <a:pt x="31953" y="45008"/>
                  </a:lnTo>
                  <a:lnTo>
                    <a:pt x="39776" y="38125"/>
                  </a:lnTo>
                  <a:lnTo>
                    <a:pt x="42964" y="34429"/>
                  </a:lnTo>
                  <a:lnTo>
                    <a:pt x="46164" y="30175"/>
                  </a:lnTo>
                  <a:lnTo>
                    <a:pt x="48298" y="25958"/>
                  </a:lnTo>
                  <a:lnTo>
                    <a:pt x="48831" y="21170"/>
                  </a:lnTo>
                  <a:close/>
                </a:path>
                <a:path w="133985" h="177164">
                  <a:moveTo>
                    <a:pt x="133883" y="90017"/>
                  </a:moveTo>
                  <a:lnTo>
                    <a:pt x="122339" y="41300"/>
                  </a:lnTo>
                  <a:lnTo>
                    <a:pt x="98196" y="10591"/>
                  </a:lnTo>
                  <a:lnTo>
                    <a:pt x="87185" y="2641"/>
                  </a:lnTo>
                  <a:lnTo>
                    <a:pt x="78130" y="2641"/>
                  </a:lnTo>
                  <a:lnTo>
                    <a:pt x="88252" y="10591"/>
                  </a:lnTo>
                  <a:lnTo>
                    <a:pt x="96596" y="20129"/>
                  </a:lnTo>
                  <a:lnTo>
                    <a:pt x="118084" y="64592"/>
                  </a:lnTo>
                  <a:lnTo>
                    <a:pt x="120738" y="90017"/>
                  </a:lnTo>
                  <a:lnTo>
                    <a:pt x="120218" y="102717"/>
                  </a:lnTo>
                  <a:lnTo>
                    <a:pt x="103873" y="149847"/>
                  </a:lnTo>
                  <a:lnTo>
                    <a:pt x="78130" y="176847"/>
                  </a:lnTo>
                  <a:lnTo>
                    <a:pt x="87185" y="176847"/>
                  </a:lnTo>
                  <a:lnTo>
                    <a:pt x="115417" y="149847"/>
                  </a:lnTo>
                  <a:lnTo>
                    <a:pt x="131216" y="114896"/>
                  </a:lnTo>
                  <a:lnTo>
                    <a:pt x="133350" y="102717"/>
                  </a:lnTo>
                  <a:lnTo>
                    <a:pt x="133883" y="900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479632" y="3397545"/>
            <a:ext cx="756920" cy="176530"/>
            <a:chOff x="479632" y="3397545"/>
            <a:chExt cx="756920" cy="176530"/>
          </a:xfrm>
        </p:grpSpPr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9632" y="3413433"/>
              <a:ext cx="208014" cy="12337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83768" y="3456849"/>
              <a:ext cx="104139" cy="117475"/>
            </a:xfrm>
            <a:custGeom>
              <a:avLst/>
              <a:gdLst/>
              <a:ahLst/>
              <a:cxnLst/>
              <a:rect l="l" t="t" r="r" b="b"/>
              <a:pathLst>
                <a:path w="104140" h="117475">
                  <a:moveTo>
                    <a:pt x="21539" y="0"/>
                  </a:moveTo>
                  <a:lnTo>
                    <a:pt x="16283" y="532"/>
                  </a:lnTo>
                  <a:lnTo>
                    <a:pt x="11560" y="3179"/>
                  </a:lnTo>
                  <a:lnTo>
                    <a:pt x="7351" y="7407"/>
                  </a:lnTo>
                  <a:lnTo>
                    <a:pt x="5256" y="12701"/>
                  </a:lnTo>
                  <a:lnTo>
                    <a:pt x="5256" y="13234"/>
                  </a:lnTo>
                  <a:lnTo>
                    <a:pt x="5788" y="14833"/>
                  </a:lnTo>
                  <a:lnTo>
                    <a:pt x="8417" y="14833"/>
                  </a:lnTo>
                  <a:lnTo>
                    <a:pt x="10512" y="14300"/>
                  </a:lnTo>
                  <a:lnTo>
                    <a:pt x="11560" y="12701"/>
                  </a:lnTo>
                  <a:lnTo>
                    <a:pt x="12607" y="10054"/>
                  </a:lnTo>
                  <a:lnTo>
                    <a:pt x="14703" y="7940"/>
                  </a:lnTo>
                  <a:lnTo>
                    <a:pt x="17331" y="6359"/>
                  </a:lnTo>
                  <a:lnTo>
                    <a:pt x="20492" y="5826"/>
                  </a:lnTo>
                  <a:lnTo>
                    <a:pt x="22587" y="6892"/>
                  </a:lnTo>
                  <a:lnTo>
                    <a:pt x="25215" y="9539"/>
                  </a:lnTo>
                  <a:lnTo>
                    <a:pt x="27311" y="13767"/>
                  </a:lnTo>
                  <a:lnTo>
                    <a:pt x="29939" y="17995"/>
                  </a:lnTo>
                  <a:lnTo>
                    <a:pt x="34680" y="29115"/>
                  </a:lnTo>
                  <a:lnTo>
                    <a:pt x="38356" y="39721"/>
                  </a:lnTo>
                  <a:lnTo>
                    <a:pt x="45175" y="61429"/>
                  </a:lnTo>
                  <a:lnTo>
                    <a:pt x="1047" y="109606"/>
                  </a:lnTo>
                  <a:lnTo>
                    <a:pt x="0" y="111187"/>
                  </a:lnTo>
                  <a:lnTo>
                    <a:pt x="0" y="113319"/>
                  </a:lnTo>
                  <a:lnTo>
                    <a:pt x="2628" y="114898"/>
                  </a:lnTo>
                  <a:lnTo>
                    <a:pt x="3160" y="114898"/>
                  </a:lnTo>
                  <a:lnTo>
                    <a:pt x="4208" y="114367"/>
                  </a:lnTo>
                  <a:lnTo>
                    <a:pt x="47288" y="67771"/>
                  </a:lnTo>
                  <a:lnTo>
                    <a:pt x="49898" y="76778"/>
                  </a:lnTo>
                  <a:lnTo>
                    <a:pt x="69875" y="114367"/>
                  </a:lnTo>
                  <a:lnTo>
                    <a:pt x="82465" y="117018"/>
                  </a:lnTo>
                  <a:lnTo>
                    <a:pt x="87722" y="115957"/>
                  </a:lnTo>
                  <a:lnTo>
                    <a:pt x="92978" y="113319"/>
                  </a:lnTo>
                  <a:lnTo>
                    <a:pt x="96654" y="109073"/>
                  </a:lnTo>
                  <a:lnTo>
                    <a:pt x="98749" y="104313"/>
                  </a:lnTo>
                  <a:lnTo>
                    <a:pt x="98749" y="103780"/>
                  </a:lnTo>
                  <a:lnTo>
                    <a:pt x="91397" y="106959"/>
                  </a:lnTo>
                  <a:lnTo>
                    <a:pt x="89302" y="109073"/>
                  </a:lnTo>
                  <a:lnTo>
                    <a:pt x="86674" y="110654"/>
                  </a:lnTo>
                  <a:lnTo>
                    <a:pt x="83531" y="111187"/>
                  </a:lnTo>
                  <a:lnTo>
                    <a:pt x="81418" y="110139"/>
                  </a:lnTo>
                  <a:lnTo>
                    <a:pt x="78790" y="106959"/>
                  </a:lnTo>
                  <a:lnTo>
                    <a:pt x="74066" y="98486"/>
                  </a:lnTo>
                  <a:lnTo>
                    <a:pt x="69343" y="87898"/>
                  </a:lnTo>
                  <a:lnTo>
                    <a:pt x="58830" y="55069"/>
                  </a:lnTo>
                  <a:lnTo>
                    <a:pt x="104005" y="5826"/>
                  </a:lnTo>
                  <a:lnTo>
                    <a:pt x="104005" y="4245"/>
                  </a:lnTo>
                  <a:lnTo>
                    <a:pt x="102957" y="2113"/>
                  </a:lnTo>
                  <a:lnTo>
                    <a:pt x="101377" y="1598"/>
                  </a:lnTo>
                  <a:lnTo>
                    <a:pt x="100862" y="1598"/>
                  </a:lnTo>
                  <a:lnTo>
                    <a:pt x="98749" y="3179"/>
                  </a:lnTo>
                  <a:lnTo>
                    <a:pt x="57267" y="48710"/>
                  </a:lnTo>
                  <a:lnTo>
                    <a:pt x="50964" y="30181"/>
                  </a:lnTo>
                  <a:lnTo>
                    <a:pt x="28376" y="532"/>
                  </a:lnTo>
                  <a:lnTo>
                    <a:pt x="215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0341" y="3398600"/>
              <a:ext cx="241111" cy="16997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32822" y="3401779"/>
              <a:ext cx="499109" cy="163830"/>
            </a:xfrm>
            <a:custGeom>
              <a:avLst/>
              <a:gdLst/>
              <a:ahLst/>
              <a:cxnLst/>
              <a:rect l="l" t="t" r="r" b="b"/>
              <a:pathLst>
                <a:path w="499109" h="163829">
                  <a:moveTo>
                    <a:pt x="30986" y="0"/>
                  </a:moveTo>
                  <a:lnTo>
                    <a:pt x="0" y="0"/>
                  </a:lnTo>
                  <a:lnTo>
                    <a:pt x="0" y="163610"/>
                  </a:lnTo>
                  <a:lnTo>
                    <a:pt x="30986" y="163610"/>
                  </a:lnTo>
                </a:path>
                <a:path w="499109" h="163829">
                  <a:moveTo>
                    <a:pt x="468034" y="163610"/>
                  </a:moveTo>
                  <a:lnTo>
                    <a:pt x="499021" y="163610"/>
                  </a:lnTo>
                  <a:lnTo>
                    <a:pt x="499021" y="0"/>
                  </a:lnTo>
                  <a:lnTo>
                    <a:pt x="468034" y="0"/>
                  </a:lnTo>
                </a:path>
              </a:pathLst>
            </a:custGeom>
            <a:ln w="8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/>
          <p:nvPr/>
        </p:nvSpPr>
        <p:spPr>
          <a:xfrm>
            <a:off x="1324289" y="3464790"/>
            <a:ext cx="123825" cy="38100"/>
          </a:xfrm>
          <a:custGeom>
            <a:avLst/>
            <a:gdLst/>
            <a:ahLst/>
            <a:cxnLst/>
            <a:rect l="l" t="t" r="r" b="b"/>
            <a:pathLst>
              <a:path w="123825" h="38100">
                <a:moveTo>
                  <a:pt x="0" y="0"/>
                </a:moveTo>
                <a:lnTo>
                  <a:pt x="123450" y="0"/>
                </a:lnTo>
              </a:path>
              <a:path w="123825" h="38100">
                <a:moveTo>
                  <a:pt x="0" y="37589"/>
                </a:moveTo>
                <a:lnTo>
                  <a:pt x="123450" y="37589"/>
                </a:lnTo>
              </a:path>
            </a:pathLst>
          </a:custGeom>
          <a:ln w="6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07617" y="3483851"/>
            <a:ext cx="76835" cy="0"/>
          </a:xfrm>
          <a:custGeom>
            <a:avLst/>
            <a:gdLst/>
            <a:ahLst/>
            <a:cxnLst/>
            <a:rect l="l" t="t" r="r" b="b"/>
            <a:pathLst>
              <a:path w="76834" h="0">
                <a:moveTo>
                  <a:pt x="0" y="0"/>
                </a:moveTo>
                <a:lnTo>
                  <a:pt x="76694" y="0"/>
                </a:lnTo>
              </a:path>
            </a:pathLst>
          </a:custGeom>
          <a:ln w="7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1648913" y="3272063"/>
            <a:ext cx="1026794" cy="421005"/>
            <a:chOff x="1648913" y="3272063"/>
            <a:chExt cx="1026794" cy="421005"/>
          </a:xfrm>
        </p:grpSpPr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8913" y="3272063"/>
              <a:ext cx="759079" cy="42040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34274" y="3408139"/>
              <a:ext cx="240969" cy="130782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835163" y="3392252"/>
            <a:ext cx="487680" cy="182880"/>
            <a:chOff x="3835163" y="3392252"/>
            <a:chExt cx="487680" cy="182880"/>
          </a:xfrm>
        </p:grpSpPr>
        <p:sp>
          <p:nvSpPr>
            <p:cNvPr id="49" name="object 49"/>
            <p:cNvSpPr/>
            <p:nvPr/>
          </p:nvSpPr>
          <p:spPr>
            <a:xfrm>
              <a:off x="3964437" y="3405493"/>
              <a:ext cx="67945" cy="156845"/>
            </a:xfrm>
            <a:custGeom>
              <a:avLst/>
              <a:gdLst/>
              <a:ahLst/>
              <a:cxnLst/>
              <a:rect l="l" t="t" r="r" b="b"/>
              <a:pathLst>
                <a:path w="67945" h="156845">
                  <a:moveTo>
                    <a:pt x="0" y="156718"/>
                  </a:moveTo>
                  <a:lnTo>
                    <a:pt x="67656" y="0"/>
                  </a:lnTo>
                </a:path>
              </a:pathLst>
            </a:custGeom>
            <a:ln w="74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835163" y="3412900"/>
              <a:ext cx="64135" cy="123825"/>
            </a:xfrm>
            <a:custGeom>
              <a:avLst/>
              <a:gdLst/>
              <a:ahLst/>
              <a:cxnLst/>
              <a:rect l="l" t="t" r="r" b="b"/>
              <a:pathLst>
                <a:path w="64135" h="123825">
                  <a:moveTo>
                    <a:pt x="36758" y="0"/>
                  </a:moveTo>
                  <a:lnTo>
                    <a:pt x="34094" y="0"/>
                  </a:lnTo>
                  <a:lnTo>
                    <a:pt x="27346" y="5826"/>
                  </a:lnTo>
                  <a:lnTo>
                    <a:pt x="18822" y="9006"/>
                  </a:lnTo>
                  <a:lnTo>
                    <a:pt x="9944" y="11120"/>
                  </a:lnTo>
                  <a:lnTo>
                    <a:pt x="0" y="11653"/>
                  </a:lnTo>
                  <a:lnTo>
                    <a:pt x="0" y="19061"/>
                  </a:lnTo>
                  <a:lnTo>
                    <a:pt x="13673" y="18013"/>
                  </a:lnTo>
                  <a:lnTo>
                    <a:pt x="19355" y="16414"/>
                  </a:lnTo>
                  <a:lnTo>
                    <a:pt x="24150" y="14300"/>
                  </a:lnTo>
                  <a:lnTo>
                    <a:pt x="24150" y="112253"/>
                  </a:lnTo>
                  <a:lnTo>
                    <a:pt x="23617" y="113319"/>
                  </a:lnTo>
                  <a:lnTo>
                    <a:pt x="22552" y="114367"/>
                  </a:lnTo>
                  <a:lnTo>
                    <a:pt x="17402" y="115966"/>
                  </a:lnTo>
                  <a:lnTo>
                    <a:pt x="1065" y="115966"/>
                  </a:lnTo>
                  <a:lnTo>
                    <a:pt x="1065" y="123374"/>
                  </a:lnTo>
                  <a:lnTo>
                    <a:pt x="31963" y="122841"/>
                  </a:lnTo>
                  <a:lnTo>
                    <a:pt x="63571" y="123374"/>
                  </a:lnTo>
                  <a:lnTo>
                    <a:pt x="63571" y="115966"/>
                  </a:lnTo>
                  <a:lnTo>
                    <a:pt x="39954" y="2646"/>
                  </a:lnTo>
                  <a:lnTo>
                    <a:pt x="39421" y="532"/>
                  </a:lnTo>
                  <a:lnTo>
                    <a:pt x="367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918623" y="3396486"/>
              <a:ext cx="31750" cy="174625"/>
            </a:xfrm>
            <a:custGeom>
              <a:avLst/>
              <a:gdLst/>
              <a:ahLst/>
              <a:cxnLst/>
              <a:rect l="l" t="t" r="r" b="b"/>
              <a:pathLst>
                <a:path w="31750" h="174625">
                  <a:moveTo>
                    <a:pt x="0" y="174198"/>
                  </a:moveTo>
                  <a:lnTo>
                    <a:pt x="31608" y="174198"/>
                  </a:lnTo>
                  <a:lnTo>
                    <a:pt x="31608" y="0"/>
                  </a:lnTo>
                  <a:lnTo>
                    <a:pt x="0" y="0"/>
                  </a:lnTo>
                </a:path>
              </a:pathLst>
            </a:custGeom>
            <a:ln w="84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103649" y="3393846"/>
              <a:ext cx="219075" cy="145415"/>
            </a:xfrm>
            <a:custGeom>
              <a:avLst/>
              <a:gdLst/>
              <a:ahLst/>
              <a:cxnLst/>
              <a:rect l="l" t="t" r="r" b="b"/>
              <a:pathLst>
                <a:path w="219075" h="145414">
                  <a:moveTo>
                    <a:pt x="109207" y="71488"/>
                  </a:moveTo>
                  <a:lnTo>
                    <a:pt x="108140" y="67259"/>
                  </a:lnTo>
                  <a:lnTo>
                    <a:pt x="105486" y="64604"/>
                  </a:lnTo>
                  <a:lnTo>
                    <a:pt x="103352" y="63004"/>
                  </a:lnTo>
                  <a:lnTo>
                    <a:pt x="99263" y="63004"/>
                  </a:lnTo>
                  <a:lnTo>
                    <a:pt x="96062" y="64071"/>
                  </a:lnTo>
                  <a:lnTo>
                    <a:pt x="93941" y="66192"/>
                  </a:lnTo>
                  <a:lnTo>
                    <a:pt x="91808" y="68834"/>
                  </a:lnTo>
                  <a:lnTo>
                    <a:pt x="90741" y="71488"/>
                  </a:lnTo>
                  <a:lnTo>
                    <a:pt x="90741" y="73063"/>
                  </a:lnTo>
                  <a:lnTo>
                    <a:pt x="91274" y="75196"/>
                  </a:lnTo>
                  <a:lnTo>
                    <a:pt x="92875" y="77304"/>
                  </a:lnTo>
                  <a:lnTo>
                    <a:pt x="96596" y="81534"/>
                  </a:lnTo>
                  <a:lnTo>
                    <a:pt x="99263" y="86829"/>
                  </a:lnTo>
                  <a:lnTo>
                    <a:pt x="99707" y="91605"/>
                  </a:lnTo>
                  <a:lnTo>
                    <a:pt x="99796" y="95834"/>
                  </a:lnTo>
                  <a:lnTo>
                    <a:pt x="98729" y="99021"/>
                  </a:lnTo>
                  <a:lnTo>
                    <a:pt x="97129" y="105384"/>
                  </a:lnTo>
                  <a:lnTo>
                    <a:pt x="66052" y="130784"/>
                  </a:lnTo>
                  <a:lnTo>
                    <a:pt x="63436" y="130251"/>
                  </a:lnTo>
                  <a:lnTo>
                    <a:pt x="60909" y="129730"/>
                  </a:lnTo>
                  <a:lnTo>
                    <a:pt x="57175" y="127088"/>
                  </a:lnTo>
                  <a:lnTo>
                    <a:pt x="54521" y="122313"/>
                  </a:lnTo>
                  <a:lnTo>
                    <a:pt x="53454" y="117017"/>
                  </a:lnTo>
                  <a:lnTo>
                    <a:pt x="58242" y="104317"/>
                  </a:lnTo>
                  <a:lnTo>
                    <a:pt x="59842" y="99555"/>
                  </a:lnTo>
                  <a:lnTo>
                    <a:pt x="59842" y="98488"/>
                  </a:lnTo>
                  <a:lnTo>
                    <a:pt x="60375" y="97421"/>
                  </a:lnTo>
                  <a:lnTo>
                    <a:pt x="60375" y="92659"/>
                  </a:lnTo>
                  <a:lnTo>
                    <a:pt x="59842" y="91071"/>
                  </a:lnTo>
                  <a:lnTo>
                    <a:pt x="58242" y="90017"/>
                  </a:lnTo>
                  <a:lnTo>
                    <a:pt x="53987" y="90017"/>
                  </a:lnTo>
                  <a:lnTo>
                    <a:pt x="52387" y="91071"/>
                  </a:lnTo>
                  <a:lnTo>
                    <a:pt x="50431" y="93726"/>
                  </a:lnTo>
                  <a:lnTo>
                    <a:pt x="48831" y="98488"/>
                  </a:lnTo>
                  <a:lnTo>
                    <a:pt x="48704" y="99555"/>
                  </a:lnTo>
                  <a:lnTo>
                    <a:pt x="46697" y="108026"/>
                  </a:lnTo>
                  <a:lnTo>
                    <a:pt x="23088" y="130784"/>
                  </a:lnTo>
                  <a:lnTo>
                    <a:pt x="18288" y="130251"/>
                  </a:lnTo>
                  <a:lnTo>
                    <a:pt x="7810" y="111188"/>
                  </a:lnTo>
                  <a:lnTo>
                    <a:pt x="7810" y="105384"/>
                  </a:lnTo>
                  <a:lnTo>
                    <a:pt x="9410" y="99555"/>
                  </a:lnTo>
                  <a:lnTo>
                    <a:pt x="11544" y="91605"/>
                  </a:lnTo>
                  <a:lnTo>
                    <a:pt x="15100" y="84188"/>
                  </a:lnTo>
                  <a:lnTo>
                    <a:pt x="19354" y="76771"/>
                  </a:lnTo>
                  <a:lnTo>
                    <a:pt x="24155" y="69367"/>
                  </a:lnTo>
                  <a:lnTo>
                    <a:pt x="24688" y="67767"/>
                  </a:lnTo>
                  <a:lnTo>
                    <a:pt x="24688" y="66192"/>
                  </a:lnTo>
                  <a:lnTo>
                    <a:pt x="23622" y="65125"/>
                  </a:lnTo>
                  <a:lnTo>
                    <a:pt x="21488" y="65125"/>
                  </a:lnTo>
                  <a:lnTo>
                    <a:pt x="18821" y="66725"/>
                  </a:lnTo>
                  <a:lnTo>
                    <a:pt x="1066" y="107492"/>
                  </a:lnTo>
                  <a:lnTo>
                    <a:pt x="0" y="115430"/>
                  </a:lnTo>
                  <a:lnTo>
                    <a:pt x="114" y="121259"/>
                  </a:lnTo>
                  <a:lnTo>
                    <a:pt x="12611" y="144018"/>
                  </a:lnTo>
                  <a:lnTo>
                    <a:pt x="15633" y="145084"/>
                  </a:lnTo>
                  <a:lnTo>
                    <a:pt x="24155" y="145084"/>
                  </a:lnTo>
                  <a:lnTo>
                    <a:pt x="27698" y="144018"/>
                  </a:lnTo>
                  <a:lnTo>
                    <a:pt x="31432" y="142430"/>
                  </a:lnTo>
                  <a:lnTo>
                    <a:pt x="35166" y="140322"/>
                  </a:lnTo>
                  <a:lnTo>
                    <a:pt x="41376" y="135547"/>
                  </a:lnTo>
                  <a:lnTo>
                    <a:pt x="45212" y="130784"/>
                  </a:lnTo>
                  <a:lnTo>
                    <a:pt x="45643" y="130251"/>
                  </a:lnTo>
                  <a:lnTo>
                    <a:pt x="58775" y="145084"/>
                  </a:lnTo>
                  <a:lnTo>
                    <a:pt x="63042" y="145084"/>
                  </a:lnTo>
                  <a:lnTo>
                    <a:pt x="95008" y="123901"/>
                  </a:lnTo>
                  <a:lnTo>
                    <a:pt x="104952" y="99555"/>
                  </a:lnTo>
                  <a:lnTo>
                    <a:pt x="106540" y="95300"/>
                  </a:lnTo>
                  <a:lnTo>
                    <a:pt x="107607" y="90551"/>
                  </a:lnTo>
                  <a:lnTo>
                    <a:pt x="109207" y="80492"/>
                  </a:lnTo>
                  <a:lnTo>
                    <a:pt x="109207" y="71488"/>
                  </a:lnTo>
                  <a:close/>
                </a:path>
                <a:path w="219075" h="145414">
                  <a:moveTo>
                    <a:pt x="149161" y="20129"/>
                  </a:moveTo>
                  <a:lnTo>
                    <a:pt x="148628" y="18008"/>
                  </a:lnTo>
                  <a:lnTo>
                    <a:pt x="147561" y="16408"/>
                  </a:lnTo>
                  <a:lnTo>
                    <a:pt x="145440" y="14833"/>
                  </a:lnTo>
                  <a:lnTo>
                    <a:pt x="142240" y="14300"/>
                  </a:lnTo>
                  <a:lnTo>
                    <a:pt x="139039" y="14833"/>
                  </a:lnTo>
                  <a:lnTo>
                    <a:pt x="136017" y="16408"/>
                  </a:lnTo>
                  <a:lnTo>
                    <a:pt x="133362" y="19062"/>
                  </a:lnTo>
                  <a:lnTo>
                    <a:pt x="131762" y="22237"/>
                  </a:lnTo>
                  <a:lnTo>
                    <a:pt x="122885" y="78359"/>
                  </a:lnTo>
                  <a:lnTo>
                    <a:pt x="122885" y="78892"/>
                  </a:lnTo>
                  <a:lnTo>
                    <a:pt x="123418" y="80492"/>
                  </a:lnTo>
                  <a:lnTo>
                    <a:pt x="125018" y="81534"/>
                  </a:lnTo>
                  <a:lnTo>
                    <a:pt x="126072" y="81534"/>
                  </a:lnTo>
                  <a:lnTo>
                    <a:pt x="127495" y="81000"/>
                  </a:lnTo>
                  <a:lnTo>
                    <a:pt x="128562" y="79425"/>
                  </a:lnTo>
                  <a:lnTo>
                    <a:pt x="149161" y="20129"/>
                  </a:lnTo>
                  <a:close/>
                </a:path>
                <a:path w="219075" h="145414">
                  <a:moveTo>
                    <a:pt x="218948" y="21170"/>
                  </a:moveTo>
                  <a:lnTo>
                    <a:pt x="192671" y="0"/>
                  </a:lnTo>
                  <a:lnTo>
                    <a:pt x="188582" y="533"/>
                  </a:lnTo>
                  <a:lnTo>
                    <a:pt x="170116" y="20129"/>
                  </a:lnTo>
                  <a:lnTo>
                    <a:pt x="170649" y="22771"/>
                  </a:lnTo>
                  <a:lnTo>
                    <a:pt x="172250" y="24358"/>
                  </a:lnTo>
                  <a:lnTo>
                    <a:pt x="174917" y="25425"/>
                  </a:lnTo>
                  <a:lnTo>
                    <a:pt x="176860" y="25958"/>
                  </a:lnTo>
                  <a:lnTo>
                    <a:pt x="179527" y="25425"/>
                  </a:lnTo>
                  <a:lnTo>
                    <a:pt x="176504" y="13766"/>
                  </a:lnTo>
                  <a:lnTo>
                    <a:pt x="178460" y="10591"/>
                  </a:lnTo>
                  <a:lnTo>
                    <a:pt x="182194" y="7404"/>
                  </a:lnTo>
                  <a:lnTo>
                    <a:pt x="186448" y="5295"/>
                  </a:lnTo>
                  <a:lnTo>
                    <a:pt x="191604" y="4241"/>
                  </a:lnTo>
                  <a:lnTo>
                    <a:pt x="195338" y="4762"/>
                  </a:lnTo>
                  <a:lnTo>
                    <a:pt x="205816" y="14833"/>
                  </a:lnTo>
                  <a:lnTo>
                    <a:pt x="206870" y="17475"/>
                  </a:lnTo>
                  <a:lnTo>
                    <a:pt x="206870" y="21170"/>
                  </a:lnTo>
                  <a:lnTo>
                    <a:pt x="206336" y="24892"/>
                  </a:lnTo>
                  <a:lnTo>
                    <a:pt x="170649" y="67259"/>
                  </a:lnTo>
                  <a:lnTo>
                    <a:pt x="170116" y="68300"/>
                  </a:lnTo>
                  <a:lnTo>
                    <a:pt x="170116" y="70954"/>
                  </a:lnTo>
                  <a:lnTo>
                    <a:pt x="215760" y="70954"/>
                  </a:lnTo>
                  <a:lnTo>
                    <a:pt x="217258" y="61937"/>
                  </a:lnTo>
                  <a:lnTo>
                    <a:pt x="218948" y="51892"/>
                  </a:lnTo>
                  <a:lnTo>
                    <a:pt x="214693" y="51892"/>
                  </a:lnTo>
                  <a:lnTo>
                    <a:pt x="214337" y="54533"/>
                  </a:lnTo>
                  <a:lnTo>
                    <a:pt x="213804" y="57721"/>
                  </a:lnTo>
                  <a:lnTo>
                    <a:pt x="213271" y="59829"/>
                  </a:lnTo>
                  <a:lnTo>
                    <a:pt x="212204" y="61429"/>
                  </a:lnTo>
                  <a:lnTo>
                    <a:pt x="210070" y="61429"/>
                  </a:lnTo>
                  <a:lnTo>
                    <a:pt x="204749" y="61937"/>
                  </a:lnTo>
                  <a:lnTo>
                    <a:pt x="181660" y="61937"/>
                  </a:lnTo>
                  <a:lnTo>
                    <a:pt x="194271" y="50838"/>
                  </a:lnTo>
                  <a:lnTo>
                    <a:pt x="197993" y="48196"/>
                  </a:lnTo>
                  <a:lnTo>
                    <a:pt x="202082" y="45008"/>
                  </a:lnTo>
                  <a:lnTo>
                    <a:pt x="210070" y="38125"/>
                  </a:lnTo>
                  <a:lnTo>
                    <a:pt x="213804" y="34429"/>
                  </a:lnTo>
                  <a:lnTo>
                    <a:pt x="216281" y="30175"/>
                  </a:lnTo>
                  <a:lnTo>
                    <a:pt x="218414" y="25958"/>
                  </a:lnTo>
                  <a:lnTo>
                    <a:pt x="218948" y="211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037953" y="3396486"/>
              <a:ext cx="55880" cy="174625"/>
            </a:xfrm>
            <a:custGeom>
              <a:avLst/>
              <a:gdLst/>
              <a:ahLst/>
              <a:cxnLst/>
              <a:rect l="l" t="t" r="r" b="b"/>
              <a:pathLst>
                <a:path w="55879" h="174625">
                  <a:moveTo>
                    <a:pt x="55580" y="0"/>
                  </a:moveTo>
                  <a:lnTo>
                    <a:pt x="18290" y="27534"/>
                  </a:lnTo>
                  <a:lnTo>
                    <a:pt x="1065" y="74664"/>
                  </a:lnTo>
                  <a:lnTo>
                    <a:pt x="0" y="87365"/>
                  </a:lnTo>
                  <a:lnTo>
                    <a:pt x="1065" y="100085"/>
                  </a:lnTo>
                  <a:lnTo>
                    <a:pt x="18290" y="147196"/>
                  </a:lnTo>
                  <a:lnTo>
                    <a:pt x="46702" y="174198"/>
                  </a:lnTo>
                  <a:lnTo>
                    <a:pt x="55580" y="174198"/>
                  </a:lnTo>
                  <a:lnTo>
                    <a:pt x="45636" y="166257"/>
                  </a:lnTo>
                  <a:lnTo>
                    <a:pt x="37290" y="157268"/>
                  </a:lnTo>
                  <a:lnTo>
                    <a:pt x="16336" y="112253"/>
                  </a:lnTo>
                  <a:lnTo>
                    <a:pt x="13673" y="87365"/>
                  </a:lnTo>
                  <a:lnTo>
                    <a:pt x="14205" y="74664"/>
                  </a:lnTo>
                  <a:lnTo>
                    <a:pt x="29832" y="27534"/>
                  </a:lnTo>
                  <a:lnTo>
                    <a:pt x="45636" y="7940"/>
                  </a:lnTo>
                  <a:lnTo>
                    <a:pt x="555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2720552" y="3392251"/>
            <a:ext cx="850900" cy="182880"/>
            <a:chOff x="2720552" y="3392251"/>
            <a:chExt cx="850900" cy="182880"/>
          </a:xfrm>
        </p:grpSpPr>
        <p:sp>
          <p:nvSpPr>
            <p:cNvPr id="55" name="object 55"/>
            <p:cNvSpPr/>
            <p:nvPr/>
          </p:nvSpPr>
          <p:spPr>
            <a:xfrm>
              <a:off x="2775572" y="3413975"/>
              <a:ext cx="406400" cy="160020"/>
            </a:xfrm>
            <a:custGeom>
              <a:avLst/>
              <a:gdLst/>
              <a:ahLst/>
              <a:cxnLst/>
              <a:rect l="l" t="t" r="r" b="b"/>
              <a:pathLst>
                <a:path w="406400" h="160020">
                  <a:moveTo>
                    <a:pt x="128206" y="105359"/>
                  </a:moveTo>
                  <a:lnTo>
                    <a:pt x="127673" y="103238"/>
                  </a:lnTo>
                  <a:lnTo>
                    <a:pt x="125183" y="102704"/>
                  </a:lnTo>
                  <a:lnTo>
                    <a:pt x="124650" y="102704"/>
                  </a:lnTo>
                  <a:lnTo>
                    <a:pt x="122516" y="103238"/>
                  </a:lnTo>
                  <a:lnTo>
                    <a:pt x="121983" y="105359"/>
                  </a:lnTo>
                  <a:lnTo>
                    <a:pt x="120929" y="111721"/>
                  </a:lnTo>
                  <a:lnTo>
                    <a:pt x="118795" y="116484"/>
                  </a:lnTo>
                  <a:lnTo>
                    <a:pt x="117195" y="118592"/>
                  </a:lnTo>
                  <a:lnTo>
                    <a:pt x="115062" y="120192"/>
                  </a:lnTo>
                  <a:lnTo>
                    <a:pt x="112928" y="121234"/>
                  </a:lnTo>
                  <a:lnTo>
                    <a:pt x="110985" y="121234"/>
                  </a:lnTo>
                  <a:lnTo>
                    <a:pt x="99441" y="100063"/>
                  </a:lnTo>
                  <a:lnTo>
                    <a:pt x="96774" y="84188"/>
                  </a:lnTo>
                  <a:lnTo>
                    <a:pt x="76174" y="61937"/>
                  </a:lnTo>
                  <a:lnTo>
                    <a:pt x="78841" y="60871"/>
                  </a:lnTo>
                  <a:lnTo>
                    <a:pt x="106184" y="32829"/>
                  </a:lnTo>
                  <a:lnTo>
                    <a:pt x="105651" y="29108"/>
                  </a:lnTo>
                  <a:lnTo>
                    <a:pt x="85763" y="6070"/>
                  </a:lnTo>
                  <a:lnTo>
                    <a:pt x="85763" y="32829"/>
                  </a:lnTo>
                  <a:lnTo>
                    <a:pt x="85229" y="38125"/>
                  </a:lnTo>
                  <a:lnTo>
                    <a:pt x="61607" y="58229"/>
                  </a:lnTo>
                  <a:lnTo>
                    <a:pt x="35864" y="58229"/>
                  </a:lnTo>
                  <a:lnTo>
                    <a:pt x="35864" y="12166"/>
                  </a:lnTo>
                  <a:lnTo>
                    <a:pt x="36398" y="9525"/>
                  </a:lnTo>
                  <a:lnTo>
                    <a:pt x="37465" y="7937"/>
                  </a:lnTo>
                  <a:lnTo>
                    <a:pt x="38354" y="7404"/>
                  </a:lnTo>
                  <a:lnTo>
                    <a:pt x="40487" y="6870"/>
                  </a:lnTo>
                  <a:lnTo>
                    <a:pt x="55219" y="6870"/>
                  </a:lnTo>
                  <a:lnTo>
                    <a:pt x="85763" y="32829"/>
                  </a:lnTo>
                  <a:lnTo>
                    <a:pt x="85763" y="6070"/>
                  </a:lnTo>
                  <a:lnTo>
                    <a:pt x="83629" y="4762"/>
                  </a:lnTo>
                  <a:lnTo>
                    <a:pt x="75107" y="2108"/>
                  </a:lnTo>
                  <a:lnTo>
                    <a:pt x="66230" y="533"/>
                  </a:lnTo>
                  <a:lnTo>
                    <a:pt x="57353" y="0"/>
                  </a:lnTo>
                  <a:lnTo>
                    <a:pt x="0" y="0"/>
                  </a:lnTo>
                  <a:lnTo>
                    <a:pt x="0" y="6870"/>
                  </a:lnTo>
                  <a:lnTo>
                    <a:pt x="9055" y="6870"/>
                  </a:lnTo>
                  <a:lnTo>
                    <a:pt x="13131" y="7404"/>
                  </a:lnTo>
                  <a:lnTo>
                    <a:pt x="15798" y="7937"/>
                  </a:lnTo>
                  <a:lnTo>
                    <a:pt x="17932" y="9525"/>
                  </a:lnTo>
                  <a:lnTo>
                    <a:pt x="18465" y="12166"/>
                  </a:lnTo>
                  <a:lnTo>
                    <a:pt x="18465" y="110121"/>
                  </a:lnTo>
                  <a:lnTo>
                    <a:pt x="17932" y="112763"/>
                  </a:lnTo>
                  <a:lnTo>
                    <a:pt x="16865" y="114363"/>
                  </a:lnTo>
                  <a:lnTo>
                    <a:pt x="15798" y="114896"/>
                  </a:lnTo>
                  <a:lnTo>
                    <a:pt x="13131" y="115417"/>
                  </a:lnTo>
                  <a:lnTo>
                    <a:pt x="9588" y="115417"/>
                  </a:lnTo>
                  <a:lnTo>
                    <a:pt x="0" y="115951"/>
                  </a:lnTo>
                  <a:lnTo>
                    <a:pt x="0" y="122834"/>
                  </a:lnTo>
                  <a:lnTo>
                    <a:pt x="13665" y="122834"/>
                  </a:lnTo>
                  <a:lnTo>
                    <a:pt x="27343" y="122301"/>
                  </a:lnTo>
                  <a:lnTo>
                    <a:pt x="40487" y="122834"/>
                  </a:lnTo>
                  <a:lnTo>
                    <a:pt x="54686" y="122834"/>
                  </a:lnTo>
                  <a:lnTo>
                    <a:pt x="54686" y="122301"/>
                  </a:lnTo>
                  <a:lnTo>
                    <a:pt x="54686" y="115951"/>
                  </a:lnTo>
                  <a:lnTo>
                    <a:pt x="45275" y="115417"/>
                  </a:lnTo>
                  <a:lnTo>
                    <a:pt x="41541" y="115417"/>
                  </a:lnTo>
                  <a:lnTo>
                    <a:pt x="38354" y="114896"/>
                  </a:lnTo>
                  <a:lnTo>
                    <a:pt x="36931" y="113296"/>
                  </a:lnTo>
                  <a:lnTo>
                    <a:pt x="35864" y="110121"/>
                  </a:lnTo>
                  <a:lnTo>
                    <a:pt x="35864" y="64058"/>
                  </a:lnTo>
                  <a:lnTo>
                    <a:pt x="57353" y="64058"/>
                  </a:lnTo>
                  <a:lnTo>
                    <a:pt x="61607" y="64592"/>
                  </a:lnTo>
                  <a:lnTo>
                    <a:pt x="78841" y="100596"/>
                  </a:lnTo>
                  <a:lnTo>
                    <a:pt x="79375" y="106959"/>
                  </a:lnTo>
                  <a:lnTo>
                    <a:pt x="110985" y="127063"/>
                  </a:lnTo>
                  <a:lnTo>
                    <a:pt x="115062" y="126530"/>
                  </a:lnTo>
                  <a:lnTo>
                    <a:pt x="128206" y="109067"/>
                  </a:lnTo>
                  <a:lnTo>
                    <a:pt x="128206" y="105359"/>
                  </a:lnTo>
                  <a:close/>
                </a:path>
                <a:path w="406400" h="160020">
                  <a:moveTo>
                    <a:pt x="204914" y="78892"/>
                  </a:moveTo>
                  <a:lnTo>
                    <a:pt x="191249" y="47612"/>
                  </a:lnTo>
                  <a:lnTo>
                    <a:pt x="191249" y="76238"/>
                  </a:lnTo>
                  <a:lnTo>
                    <a:pt x="149872" y="76238"/>
                  </a:lnTo>
                  <a:lnTo>
                    <a:pt x="171361" y="47637"/>
                  </a:lnTo>
                  <a:lnTo>
                    <a:pt x="175437" y="48171"/>
                  </a:lnTo>
                  <a:lnTo>
                    <a:pt x="191249" y="76238"/>
                  </a:lnTo>
                  <a:lnTo>
                    <a:pt x="191249" y="47612"/>
                  </a:lnTo>
                  <a:lnTo>
                    <a:pt x="190715" y="47129"/>
                  </a:lnTo>
                  <a:lnTo>
                    <a:pt x="185026" y="43942"/>
                  </a:lnTo>
                  <a:lnTo>
                    <a:pt x="178104" y="42341"/>
                  </a:lnTo>
                  <a:lnTo>
                    <a:pt x="171361" y="41808"/>
                  </a:lnTo>
                  <a:lnTo>
                    <a:pt x="163893" y="42341"/>
                  </a:lnTo>
                  <a:lnTo>
                    <a:pt x="133527" y="75171"/>
                  </a:lnTo>
                  <a:lnTo>
                    <a:pt x="132994" y="83121"/>
                  </a:lnTo>
                  <a:lnTo>
                    <a:pt x="133527" y="91592"/>
                  </a:lnTo>
                  <a:lnTo>
                    <a:pt x="158216" y="121767"/>
                  </a:lnTo>
                  <a:lnTo>
                    <a:pt x="174015" y="124955"/>
                  </a:lnTo>
                  <a:lnTo>
                    <a:pt x="179171" y="124421"/>
                  </a:lnTo>
                  <a:lnTo>
                    <a:pt x="204914" y="101130"/>
                  </a:lnTo>
                  <a:lnTo>
                    <a:pt x="204381" y="98996"/>
                  </a:lnTo>
                  <a:lnTo>
                    <a:pt x="197104" y="104305"/>
                  </a:lnTo>
                  <a:lnTo>
                    <a:pt x="195503" y="107467"/>
                  </a:lnTo>
                  <a:lnTo>
                    <a:pt x="192836" y="110655"/>
                  </a:lnTo>
                  <a:lnTo>
                    <a:pt x="189649" y="113296"/>
                  </a:lnTo>
                  <a:lnTo>
                    <a:pt x="186626" y="115951"/>
                  </a:lnTo>
                  <a:lnTo>
                    <a:pt x="182892" y="117538"/>
                  </a:lnTo>
                  <a:lnTo>
                    <a:pt x="178638" y="118592"/>
                  </a:lnTo>
                  <a:lnTo>
                    <a:pt x="174548" y="118592"/>
                  </a:lnTo>
                  <a:lnTo>
                    <a:pt x="149872" y="89471"/>
                  </a:lnTo>
                  <a:lnTo>
                    <a:pt x="149872" y="82067"/>
                  </a:lnTo>
                  <a:lnTo>
                    <a:pt x="201714" y="82067"/>
                  </a:lnTo>
                  <a:lnTo>
                    <a:pt x="204381" y="81000"/>
                  </a:lnTo>
                  <a:lnTo>
                    <a:pt x="204914" y="78892"/>
                  </a:lnTo>
                  <a:close/>
                </a:path>
                <a:path w="406400" h="160020">
                  <a:moveTo>
                    <a:pt x="406107" y="47129"/>
                  </a:moveTo>
                  <a:lnTo>
                    <a:pt x="405041" y="44996"/>
                  </a:lnTo>
                  <a:lnTo>
                    <a:pt x="402907" y="44996"/>
                  </a:lnTo>
                  <a:lnTo>
                    <a:pt x="400964" y="46062"/>
                  </a:lnTo>
                  <a:lnTo>
                    <a:pt x="359410" y="91592"/>
                  </a:lnTo>
                  <a:lnTo>
                    <a:pt x="353009" y="73063"/>
                  </a:lnTo>
                  <a:lnTo>
                    <a:pt x="323710" y="42875"/>
                  </a:lnTo>
                  <a:lnTo>
                    <a:pt x="318389" y="43942"/>
                  </a:lnTo>
                  <a:lnTo>
                    <a:pt x="313588" y="46596"/>
                  </a:lnTo>
                  <a:lnTo>
                    <a:pt x="309511" y="50292"/>
                  </a:lnTo>
                  <a:lnTo>
                    <a:pt x="307378" y="55587"/>
                  </a:lnTo>
                  <a:lnTo>
                    <a:pt x="307378" y="56121"/>
                  </a:lnTo>
                  <a:lnTo>
                    <a:pt x="314655" y="52933"/>
                  </a:lnTo>
                  <a:lnTo>
                    <a:pt x="316788" y="50825"/>
                  </a:lnTo>
                  <a:lnTo>
                    <a:pt x="319455" y="49237"/>
                  </a:lnTo>
                  <a:lnTo>
                    <a:pt x="322643" y="48704"/>
                  </a:lnTo>
                  <a:lnTo>
                    <a:pt x="324777" y="49771"/>
                  </a:lnTo>
                  <a:lnTo>
                    <a:pt x="327266" y="52425"/>
                  </a:lnTo>
                  <a:lnTo>
                    <a:pt x="332054" y="61404"/>
                  </a:lnTo>
                  <a:lnTo>
                    <a:pt x="336854" y="71996"/>
                  </a:lnTo>
                  <a:lnTo>
                    <a:pt x="347332" y="104305"/>
                  </a:lnTo>
                  <a:lnTo>
                    <a:pt x="302044" y="154063"/>
                  </a:lnTo>
                  <a:lnTo>
                    <a:pt x="302044" y="156197"/>
                  </a:lnTo>
                  <a:lnTo>
                    <a:pt x="303644" y="157784"/>
                  </a:lnTo>
                  <a:lnTo>
                    <a:pt x="305244" y="157784"/>
                  </a:lnTo>
                  <a:lnTo>
                    <a:pt x="307378" y="156718"/>
                  </a:lnTo>
                  <a:lnTo>
                    <a:pt x="349465" y="110655"/>
                  </a:lnTo>
                  <a:lnTo>
                    <a:pt x="351942" y="119659"/>
                  </a:lnTo>
                  <a:lnTo>
                    <a:pt x="372008" y="157251"/>
                  </a:lnTo>
                  <a:lnTo>
                    <a:pt x="384619" y="159893"/>
                  </a:lnTo>
                  <a:lnTo>
                    <a:pt x="389775" y="158838"/>
                  </a:lnTo>
                  <a:lnTo>
                    <a:pt x="395097" y="156197"/>
                  </a:lnTo>
                  <a:lnTo>
                    <a:pt x="398830" y="151955"/>
                  </a:lnTo>
                  <a:lnTo>
                    <a:pt x="400964" y="147193"/>
                  </a:lnTo>
                  <a:lnTo>
                    <a:pt x="400964" y="146659"/>
                  </a:lnTo>
                  <a:lnTo>
                    <a:pt x="393496" y="149834"/>
                  </a:lnTo>
                  <a:lnTo>
                    <a:pt x="391375" y="151955"/>
                  </a:lnTo>
                  <a:lnTo>
                    <a:pt x="388708" y="153530"/>
                  </a:lnTo>
                  <a:lnTo>
                    <a:pt x="385686" y="154063"/>
                  </a:lnTo>
                  <a:lnTo>
                    <a:pt x="383552" y="153022"/>
                  </a:lnTo>
                  <a:lnTo>
                    <a:pt x="380898" y="150368"/>
                  </a:lnTo>
                  <a:lnTo>
                    <a:pt x="376097" y="141363"/>
                  </a:lnTo>
                  <a:lnTo>
                    <a:pt x="367753" y="119659"/>
                  </a:lnTo>
                  <a:lnTo>
                    <a:pt x="361010" y="97955"/>
                  </a:lnTo>
                  <a:lnTo>
                    <a:pt x="406107" y="48704"/>
                  </a:lnTo>
                  <a:lnTo>
                    <a:pt x="406107" y="471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14361" y="3398600"/>
              <a:ext cx="282521" cy="16997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724787" y="3396486"/>
              <a:ext cx="842644" cy="174625"/>
            </a:xfrm>
            <a:custGeom>
              <a:avLst/>
              <a:gdLst/>
              <a:ahLst/>
              <a:cxnLst/>
              <a:rect l="l" t="t" r="r" b="b"/>
              <a:pathLst>
                <a:path w="842645" h="174625">
                  <a:moveTo>
                    <a:pt x="332953" y="5293"/>
                  </a:moveTo>
                  <a:lnTo>
                    <a:pt x="301877" y="5293"/>
                  </a:lnTo>
                  <a:lnTo>
                    <a:pt x="301877" y="168904"/>
                  </a:lnTo>
                  <a:lnTo>
                    <a:pt x="332953" y="168904"/>
                  </a:lnTo>
                </a:path>
                <a:path w="842645" h="174625">
                  <a:moveTo>
                    <a:pt x="811517" y="168904"/>
                  </a:moveTo>
                  <a:lnTo>
                    <a:pt x="842415" y="168904"/>
                  </a:lnTo>
                  <a:lnTo>
                    <a:pt x="842415" y="5293"/>
                  </a:lnTo>
                  <a:lnTo>
                    <a:pt x="811517" y="5293"/>
                  </a:lnTo>
                </a:path>
                <a:path w="842645" h="174625">
                  <a:moveTo>
                    <a:pt x="30898" y="0"/>
                  </a:moveTo>
                  <a:lnTo>
                    <a:pt x="0" y="0"/>
                  </a:lnTo>
                  <a:lnTo>
                    <a:pt x="0" y="174198"/>
                  </a:lnTo>
                  <a:lnTo>
                    <a:pt x="30898" y="174198"/>
                  </a:lnTo>
                </a:path>
              </a:pathLst>
            </a:custGeom>
            <a:ln w="8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/>
          <p:nvPr/>
        </p:nvSpPr>
        <p:spPr>
          <a:xfrm>
            <a:off x="3659719" y="3483852"/>
            <a:ext cx="123825" cy="0"/>
          </a:xfrm>
          <a:custGeom>
            <a:avLst/>
            <a:gdLst/>
            <a:ahLst/>
            <a:cxnLst/>
            <a:rect l="l" t="t" r="r" b="b"/>
            <a:pathLst>
              <a:path w="123825" h="0">
                <a:moveTo>
                  <a:pt x="0" y="0"/>
                </a:moveTo>
                <a:lnTo>
                  <a:pt x="123414" y="0"/>
                </a:lnTo>
              </a:path>
            </a:pathLst>
          </a:custGeom>
          <a:ln w="7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77832" y="3483852"/>
            <a:ext cx="123825" cy="0"/>
          </a:xfrm>
          <a:custGeom>
            <a:avLst/>
            <a:gdLst/>
            <a:ahLst/>
            <a:cxnLst/>
            <a:rect l="l" t="t" r="r" b="b"/>
            <a:pathLst>
              <a:path w="123825" h="0">
                <a:moveTo>
                  <a:pt x="0" y="0"/>
                </a:moveTo>
                <a:lnTo>
                  <a:pt x="123414" y="0"/>
                </a:lnTo>
              </a:path>
            </a:pathLst>
          </a:custGeom>
          <a:ln w="7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4552210" y="3393839"/>
            <a:ext cx="268605" cy="177165"/>
            <a:chOff x="4552210" y="3393839"/>
            <a:chExt cx="268605" cy="177165"/>
          </a:xfrm>
        </p:grpSpPr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2210" y="3456849"/>
              <a:ext cx="109208" cy="8207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686096" y="3393846"/>
              <a:ext cx="134620" cy="177165"/>
            </a:xfrm>
            <a:custGeom>
              <a:avLst/>
              <a:gdLst/>
              <a:ahLst/>
              <a:cxnLst/>
              <a:rect l="l" t="t" r="r" b="b"/>
              <a:pathLst>
                <a:path w="134620" h="177164">
                  <a:moveTo>
                    <a:pt x="49364" y="51892"/>
                  </a:moveTo>
                  <a:lnTo>
                    <a:pt x="45275" y="51892"/>
                  </a:lnTo>
                  <a:lnTo>
                    <a:pt x="44742" y="54533"/>
                  </a:lnTo>
                  <a:lnTo>
                    <a:pt x="43688" y="57721"/>
                  </a:lnTo>
                  <a:lnTo>
                    <a:pt x="43154" y="59829"/>
                  </a:lnTo>
                  <a:lnTo>
                    <a:pt x="42087" y="61429"/>
                  </a:lnTo>
                  <a:lnTo>
                    <a:pt x="39954" y="61429"/>
                  </a:lnTo>
                  <a:lnTo>
                    <a:pt x="34620" y="61937"/>
                  </a:lnTo>
                  <a:lnTo>
                    <a:pt x="11544" y="61937"/>
                  </a:lnTo>
                  <a:lnTo>
                    <a:pt x="24155" y="50838"/>
                  </a:lnTo>
                  <a:lnTo>
                    <a:pt x="27876" y="48196"/>
                  </a:lnTo>
                  <a:lnTo>
                    <a:pt x="32143" y="45008"/>
                  </a:lnTo>
                  <a:lnTo>
                    <a:pt x="48831" y="21170"/>
                  </a:lnTo>
                  <a:lnTo>
                    <a:pt x="48298" y="16408"/>
                  </a:lnTo>
                  <a:lnTo>
                    <a:pt x="23088" y="0"/>
                  </a:lnTo>
                  <a:lnTo>
                    <a:pt x="18465" y="533"/>
                  </a:lnTo>
                  <a:lnTo>
                    <a:pt x="0" y="20129"/>
                  </a:lnTo>
                  <a:lnTo>
                    <a:pt x="1066" y="22771"/>
                  </a:lnTo>
                  <a:lnTo>
                    <a:pt x="6388" y="13766"/>
                  </a:lnTo>
                  <a:lnTo>
                    <a:pt x="8343" y="10591"/>
                  </a:lnTo>
                  <a:lnTo>
                    <a:pt x="12077" y="7404"/>
                  </a:lnTo>
                  <a:lnTo>
                    <a:pt x="16865" y="5295"/>
                  </a:lnTo>
                  <a:lnTo>
                    <a:pt x="22021" y="4241"/>
                  </a:lnTo>
                  <a:lnTo>
                    <a:pt x="25209" y="4762"/>
                  </a:lnTo>
                  <a:lnTo>
                    <a:pt x="36753" y="24892"/>
                  </a:lnTo>
                  <a:lnTo>
                    <a:pt x="33566" y="32296"/>
                  </a:lnTo>
                  <a:lnTo>
                    <a:pt x="31610" y="36004"/>
                  </a:lnTo>
                  <a:lnTo>
                    <a:pt x="25209" y="42887"/>
                  </a:lnTo>
                  <a:lnTo>
                    <a:pt x="18999" y="49237"/>
                  </a:lnTo>
                  <a:lnTo>
                    <a:pt x="533" y="67259"/>
                  </a:lnTo>
                  <a:lnTo>
                    <a:pt x="0" y="68300"/>
                  </a:lnTo>
                  <a:lnTo>
                    <a:pt x="0" y="70954"/>
                  </a:lnTo>
                  <a:lnTo>
                    <a:pt x="45631" y="70954"/>
                  </a:lnTo>
                  <a:lnTo>
                    <a:pt x="47396" y="61937"/>
                  </a:lnTo>
                  <a:lnTo>
                    <a:pt x="49364" y="51892"/>
                  </a:lnTo>
                  <a:close/>
                </a:path>
                <a:path w="134620" h="177164">
                  <a:moveTo>
                    <a:pt x="134429" y="90017"/>
                  </a:moveTo>
                  <a:lnTo>
                    <a:pt x="122885" y="41300"/>
                  </a:lnTo>
                  <a:lnTo>
                    <a:pt x="98729" y="11125"/>
                  </a:lnTo>
                  <a:lnTo>
                    <a:pt x="87718" y="3175"/>
                  </a:lnTo>
                  <a:lnTo>
                    <a:pt x="78841" y="3175"/>
                  </a:lnTo>
                  <a:lnTo>
                    <a:pt x="88785" y="11125"/>
                  </a:lnTo>
                  <a:lnTo>
                    <a:pt x="97129" y="20129"/>
                  </a:lnTo>
                  <a:lnTo>
                    <a:pt x="118262" y="65125"/>
                  </a:lnTo>
                  <a:lnTo>
                    <a:pt x="120929" y="90017"/>
                  </a:lnTo>
                  <a:lnTo>
                    <a:pt x="120396" y="102730"/>
                  </a:lnTo>
                  <a:lnTo>
                    <a:pt x="104584" y="149847"/>
                  </a:lnTo>
                  <a:lnTo>
                    <a:pt x="78841" y="176847"/>
                  </a:lnTo>
                  <a:lnTo>
                    <a:pt x="87718" y="176847"/>
                  </a:lnTo>
                  <a:lnTo>
                    <a:pt x="116128" y="149847"/>
                  </a:lnTo>
                  <a:lnTo>
                    <a:pt x="131406" y="114896"/>
                  </a:lnTo>
                  <a:lnTo>
                    <a:pt x="133540" y="102730"/>
                  </a:lnTo>
                  <a:lnTo>
                    <a:pt x="134429" y="900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94740" y="5902553"/>
            <a:ext cx="1172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超材料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结构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24478" y="5902553"/>
            <a:ext cx="1401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等效介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质参数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56806" y="5902553"/>
            <a:ext cx="1630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超材料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宏观性能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156959" y="3777996"/>
            <a:ext cx="2880360" cy="2604770"/>
          </a:xfrm>
          <a:custGeom>
            <a:avLst/>
            <a:gdLst/>
            <a:ahLst/>
            <a:cxnLst/>
            <a:rect l="l" t="t" r="r" b="b"/>
            <a:pathLst>
              <a:path w="2880359" h="2604770">
                <a:moveTo>
                  <a:pt x="0" y="434085"/>
                </a:moveTo>
                <a:lnTo>
                  <a:pt x="2546" y="386781"/>
                </a:lnTo>
                <a:lnTo>
                  <a:pt x="10010" y="340953"/>
                </a:lnTo>
                <a:lnTo>
                  <a:pt x="22126" y="296867"/>
                </a:lnTo>
                <a:lnTo>
                  <a:pt x="38630" y="254787"/>
                </a:lnTo>
                <a:lnTo>
                  <a:pt x="59257" y="214978"/>
                </a:lnTo>
                <a:lnTo>
                  <a:pt x="83742" y="177704"/>
                </a:lnTo>
                <a:lnTo>
                  <a:pt x="111822" y="143231"/>
                </a:lnTo>
                <a:lnTo>
                  <a:pt x="143231" y="111822"/>
                </a:lnTo>
                <a:lnTo>
                  <a:pt x="177704" y="83742"/>
                </a:lnTo>
                <a:lnTo>
                  <a:pt x="214978" y="59257"/>
                </a:lnTo>
                <a:lnTo>
                  <a:pt x="254787" y="38630"/>
                </a:lnTo>
                <a:lnTo>
                  <a:pt x="296867" y="22126"/>
                </a:lnTo>
                <a:lnTo>
                  <a:pt x="340953" y="10010"/>
                </a:lnTo>
                <a:lnTo>
                  <a:pt x="386781" y="2546"/>
                </a:lnTo>
                <a:lnTo>
                  <a:pt x="434086" y="0"/>
                </a:lnTo>
                <a:lnTo>
                  <a:pt x="2446273" y="0"/>
                </a:lnTo>
                <a:lnTo>
                  <a:pt x="2493578" y="2546"/>
                </a:lnTo>
                <a:lnTo>
                  <a:pt x="2539406" y="10010"/>
                </a:lnTo>
                <a:lnTo>
                  <a:pt x="2583492" y="22126"/>
                </a:lnTo>
                <a:lnTo>
                  <a:pt x="2625572" y="38630"/>
                </a:lnTo>
                <a:lnTo>
                  <a:pt x="2665381" y="59257"/>
                </a:lnTo>
                <a:lnTo>
                  <a:pt x="2702655" y="83742"/>
                </a:lnTo>
                <a:lnTo>
                  <a:pt x="2737128" y="111822"/>
                </a:lnTo>
                <a:lnTo>
                  <a:pt x="2768537" y="143231"/>
                </a:lnTo>
                <a:lnTo>
                  <a:pt x="2796617" y="177704"/>
                </a:lnTo>
                <a:lnTo>
                  <a:pt x="2821102" y="214978"/>
                </a:lnTo>
                <a:lnTo>
                  <a:pt x="2841729" y="254787"/>
                </a:lnTo>
                <a:lnTo>
                  <a:pt x="2858233" y="296867"/>
                </a:lnTo>
                <a:lnTo>
                  <a:pt x="2870349" y="340953"/>
                </a:lnTo>
                <a:lnTo>
                  <a:pt x="2877813" y="386781"/>
                </a:lnTo>
                <a:lnTo>
                  <a:pt x="2880360" y="434085"/>
                </a:lnTo>
                <a:lnTo>
                  <a:pt x="2880360" y="2170417"/>
                </a:lnTo>
                <a:lnTo>
                  <a:pt x="2877813" y="2217717"/>
                </a:lnTo>
                <a:lnTo>
                  <a:pt x="2870349" y="2263543"/>
                </a:lnTo>
                <a:lnTo>
                  <a:pt x="2858233" y="2307627"/>
                </a:lnTo>
                <a:lnTo>
                  <a:pt x="2841729" y="2349707"/>
                </a:lnTo>
                <a:lnTo>
                  <a:pt x="2821102" y="2389517"/>
                </a:lnTo>
                <a:lnTo>
                  <a:pt x="2796617" y="2426792"/>
                </a:lnTo>
                <a:lnTo>
                  <a:pt x="2768537" y="2461267"/>
                </a:lnTo>
                <a:lnTo>
                  <a:pt x="2737128" y="2492679"/>
                </a:lnTo>
                <a:lnTo>
                  <a:pt x="2702655" y="2520761"/>
                </a:lnTo>
                <a:lnTo>
                  <a:pt x="2665381" y="2545249"/>
                </a:lnTo>
                <a:lnTo>
                  <a:pt x="2625572" y="2565879"/>
                </a:lnTo>
                <a:lnTo>
                  <a:pt x="2583492" y="2582385"/>
                </a:lnTo>
                <a:lnTo>
                  <a:pt x="2539406" y="2594503"/>
                </a:lnTo>
                <a:lnTo>
                  <a:pt x="2493578" y="2601968"/>
                </a:lnTo>
                <a:lnTo>
                  <a:pt x="2446273" y="2604516"/>
                </a:lnTo>
                <a:lnTo>
                  <a:pt x="434086" y="2604516"/>
                </a:lnTo>
                <a:lnTo>
                  <a:pt x="386781" y="2601968"/>
                </a:lnTo>
                <a:lnTo>
                  <a:pt x="340953" y="2594503"/>
                </a:lnTo>
                <a:lnTo>
                  <a:pt x="296867" y="2582385"/>
                </a:lnTo>
                <a:lnTo>
                  <a:pt x="254787" y="2565879"/>
                </a:lnTo>
                <a:lnTo>
                  <a:pt x="214978" y="2545249"/>
                </a:lnTo>
                <a:lnTo>
                  <a:pt x="177704" y="2520761"/>
                </a:lnTo>
                <a:lnTo>
                  <a:pt x="143231" y="2492679"/>
                </a:lnTo>
                <a:lnTo>
                  <a:pt x="111822" y="2461267"/>
                </a:lnTo>
                <a:lnTo>
                  <a:pt x="83742" y="2426792"/>
                </a:lnTo>
                <a:lnTo>
                  <a:pt x="59257" y="2389517"/>
                </a:lnTo>
                <a:lnTo>
                  <a:pt x="38630" y="2349707"/>
                </a:lnTo>
                <a:lnTo>
                  <a:pt x="22126" y="2307627"/>
                </a:lnTo>
                <a:lnTo>
                  <a:pt x="10010" y="2263543"/>
                </a:lnTo>
                <a:lnTo>
                  <a:pt x="2546" y="2217717"/>
                </a:lnTo>
                <a:lnTo>
                  <a:pt x="0" y="2170417"/>
                </a:lnTo>
                <a:lnTo>
                  <a:pt x="0" y="434085"/>
                </a:lnTo>
                <a:close/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69" name="object 6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90" y="1125763"/>
            <a:ext cx="3524423" cy="531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27724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四、超</a:t>
            </a:r>
            <a:r>
              <a:rPr dirty="0" spc="-5"/>
              <a:t>材料设计方法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72311" y="2699690"/>
            <a:ext cx="7416165" cy="3644900"/>
            <a:chOff x="972311" y="2699690"/>
            <a:chExt cx="7416165" cy="36449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311" y="2699690"/>
              <a:ext cx="2835992" cy="17686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2164" y="2701100"/>
              <a:ext cx="2964679" cy="17591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66616" y="3569207"/>
              <a:ext cx="675640" cy="364490"/>
            </a:xfrm>
            <a:custGeom>
              <a:avLst/>
              <a:gdLst/>
              <a:ahLst/>
              <a:cxnLst/>
              <a:rect l="l" t="t" r="r" b="b"/>
              <a:pathLst>
                <a:path w="675639" h="364489">
                  <a:moveTo>
                    <a:pt x="493013" y="0"/>
                  </a:moveTo>
                  <a:lnTo>
                    <a:pt x="493013" y="91058"/>
                  </a:lnTo>
                  <a:lnTo>
                    <a:pt x="0" y="91058"/>
                  </a:lnTo>
                  <a:lnTo>
                    <a:pt x="0" y="273176"/>
                  </a:lnTo>
                  <a:lnTo>
                    <a:pt x="493013" y="273176"/>
                  </a:lnTo>
                  <a:lnTo>
                    <a:pt x="493013" y="364235"/>
                  </a:lnTo>
                  <a:lnTo>
                    <a:pt x="675132" y="182117"/>
                  </a:lnTo>
                  <a:lnTo>
                    <a:pt x="49301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311" y="4544567"/>
              <a:ext cx="2976854" cy="17998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2164" y="4544567"/>
              <a:ext cx="3265932" cy="17998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84904" y="5228844"/>
              <a:ext cx="675640" cy="364490"/>
            </a:xfrm>
            <a:custGeom>
              <a:avLst/>
              <a:gdLst/>
              <a:ahLst/>
              <a:cxnLst/>
              <a:rect l="l" t="t" r="r" b="b"/>
              <a:pathLst>
                <a:path w="675639" h="364489">
                  <a:moveTo>
                    <a:pt x="493013" y="0"/>
                  </a:moveTo>
                  <a:lnTo>
                    <a:pt x="493013" y="91058"/>
                  </a:lnTo>
                  <a:lnTo>
                    <a:pt x="0" y="91058"/>
                  </a:lnTo>
                  <a:lnTo>
                    <a:pt x="0" y="273176"/>
                  </a:lnTo>
                  <a:lnTo>
                    <a:pt x="493013" y="273176"/>
                  </a:lnTo>
                  <a:lnTo>
                    <a:pt x="493013" y="364235"/>
                  </a:lnTo>
                  <a:lnTo>
                    <a:pt x="675132" y="182117"/>
                  </a:lnTo>
                  <a:lnTo>
                    <a:pt x="49301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23240" y="1137665"/>
            <a:ext cx="8729980" cy="5104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4.2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等效电路设计方法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100"/>
              </a:lnSpc>
              <a:spcBef>
                <a:spcPts val="74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从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电磁场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“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路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”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的角度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分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析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电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磁波与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相互作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建超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结构</a:t>
            </a:r>
            <a:r>
              <a:rPr dirty="0" sz="2000" spc="15" b="1">
                <a:solidFill>
                  <a:srgbClr val="006FC0"/>
                </a:solidFill>
                <a:latin typeface="华文新魏"/>
                <a:cs typeface="华文新魏"/>
              </a:rPr>
              <a:t>参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量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与电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路集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总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参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数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R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L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和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C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之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间的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关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联，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从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而指导超材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的定性设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计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</a:pPr>
            <a:endParaRPr sz="1500">
              <a:latin typeface="华文新魏"/>
              <a:cs typeface="华文新魏"/>
            </a:endParaRPr>
          </a:p>
          <a:p>
            <a:pPr algn="just" marL="366395" marR="8126095">
              <a:lnSpc>
                <a:spcPct val="100000"/>
              </a:lnSpc>
            </a:pPr>
            <a:r>
              <a:rPr dirty="0" sz="1800" spc="-5" b="1">
                <a:solidFill>
                  <a:srgbClr val="FF0000"/>
                </a:solidFill>
                <a:latin typeface="华文新魏"/>
                <a:cs typeface="华文新魏"/>
              </a:rPr>
              <a:t>金 </a:t>
            </a:r>
            <a:r>
              <a:rPr dirty="0" sz="1800" b="1">
                <a:solidFill>
                  <a:srgbClr val="FF0000"/>
                </a:solidFill>
                <a:latin typeface="华文新魏"/>
                <a:cs typeface="华文新魏"/>
              </a:rPr>
              <a:t>属 </a:t>
            </a:r>
            <a:r>
              <a:rPr dirty="0" sz="1800" spc="-5" b="1">
                <a:solidFill>
                  <a:srgbClr val="FF0000"/>
                </a:solidFill>
                <a:latin typeface="华文新魏"/>
                <a:cs typeface="华文新魏"/>
              </a:rPr>
              <a:t>线 阵 列</a:t>
            </a:r>
            <a:endParaRPr sz="18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华文新魏"/>
              <a:cs typeface="华文新魏"/>
            </a:endParaRPr>
          </a:p>
          <a:p>
            <a:pPr algn="just" marL="366395" marR="8126095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华文新魏"/>
                <a:cs typeface="华文新魏"/>
              </a:rPr>
              <a:t>金 </a:t>
            </a:r>
            <a:r>
              <a:rPr dirty="0" sz="1800" b="1">
                <a:solidFill>
                  <a:srgbClr val="0000FF"/>
                </a:solidFill>
                <a:latin typeface="华文新魏"/>
                <a:cs typeface="华文新魏"/>
              </a:rPr>
              <a:t>属 </a:t>
            </a:r>
            <a:r>
              <a:rPr dirty="0" sz="1800" spc="-5" b="1">
                <a:solidFill>
                  <a:srgbClr val="0000FF"/>
                </a:solidFill>
                <a:latin typeface="华文新魏"/>
                <a:cs typeface="华文新魏"/>
              </a:rPr>
              <a:t>网 格 阵 列</a:t>
            </a:r>
            <a:endParaRPr sz="1800">
              <a:latin typeface="华文新魏"/>
              <a:cs typeface="华文新魏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7368" y="2636520"/>
            <a:ext cx="8403590" cy="3769360"/>
            <a:chOff x="277368" y="2636520"/>
            <a:chExt cx="8403590" cy="3769360"/>
          </a:xfrm>
        </p:grpSpPr>
        <p:sp>
          <p:nvSpPr>
            <p:cNvPr id="14" name="object 14"/>
            <p:cNvSpPr/>
            <p:nvPr/>
          </p:nvSpPr>
          <p:spPr>
            <a:xfrm>
              <a:off x="281940" y="2641092"/>
              <a:ext cx="8394700" cy="1866900"/>
            </a:xfrm>
            <a:custGeom>
              <a:avLst/>
              <a:gdLst/>
              <a:ahLst/>
              <a:cxnLst/>
              <a:rect l="l" t="t" r="r" b="b"/>
              <a:pathLst>
                <a:path w="8394700" h="1866900">
                  <a:moveTo>
                    <a:pt x="0" y="311150"/>
                  </a:moveTo>
                  <a:lnTo>
                    <a:pt x="3373" y="265173"/>
                  </a:lnTo>
                  <a:lnTo>
                    <a:pt x="13173" y="221290"/>
                  </a:lnTo>
                  <a:lnTo>
                    <a:pt x="28919" y="179982"/>
                  </a:lnTo>
                  <a:lnTo>
                    <a:pt x="50128" y="141731"/>
                  </a:lnTo>
                  <a:lnTo>
                    <a:pt x="76319" y="107017"/>
                  </a:lnTo>
                  <a:lnTo>
                    <a:pt x="107012" y="76324"/>
                  </a:lnTo>
                  <a:lnTo>
                    <a:pt x="141725" y="50131"/>
                  </a:lnTo>
                  <a:lnTo>
                    <a:pt x="179976" y="28921"/>
                  </a:lnTo>
                  <a:lnTo>
                    <a:pt x="221285" y="13174"/>
                  </a:lnTo>
                  <a:lnTo>
                    <a:pt x="265170" y="3373"/>
                  </a:lnTo>
                  <a:lnTo>
                    <a:pt x="311150" y="0"/>
                  </a:lnTo>
                  <a:lnTo>
                    <a:pt x="8083041" y="0"/>
                  </a:lnTo>
                  <a:lnTo>
                    <a:pt x="8129018" y="3373"/>
                  </a:lnTo>
                  <a:lnTo>
                    <a:pt x="8172901" y="13174"/>
                  </a:lnTo>
                  <a:lnTo>
                    <a:pt x="8214209" y="28921"/>
                  </a:lnTo>
                  <a:lnTo>
                    <a:pt x="8252460" y="50131"/>
                  </a:lnTo>
                  <a:lnTo>
                    <a:pt x="8287174" y="76324"/>
                  </a:lnTo>
                  <a:lnTo>
                    <a:pt x="8317867" y="107017"/>
                  </a:lnTo>
                  <a:lnTo>
                    <a:pt x="8344060" y="141731"/>
                  </a:lnTo>
                  <a:lnTo>
                    <a:pt x="8365270" y="179982"/>
                  </a:lnTo>
                  <a:lnTo>
                    <a:pt x="8381017" y="221290"/>
                  </a:lnTo>
                  <a:lnTo>
                    <a:pt x="8390818" y="265173"/>
                  </a:lnTo>
                  <a:lnTo>
                    <a:pt x="8394191" y="311150"/>
                  </a:lnTo>
                  <a:lnTo>
                    <a:pt x="8394191" y="1555750"/>
                  </a:lnTo>
                  <a:lnTo>
                    <a:pt x="8390818" y="1601726"/>
                  </a:lnTo>
                  <a:lnTo>
                    <a:pt x="8381017" y="1645609"/>
                  </a:lnTo>
                  <a:lnTo>
                    <a:pt x="8365270" y="1686917"/>
                  </a:lnTo>
                  <a:lnTo>
                    <a:pt x="8344060" y="1725168"/>
                  </a:lnTo>
                  <a:lnTo>
                    <a:pt x="8317867" y="1759882"/>
                  </a:lnTo>
                  <a:lnTo>
                    <a:pt x="8287174" y="1790575"/>
                  </a:lnTo>
                  <a:lnTo>
                    <a:pt x="8252460" y="1816768"/>
                  </a:lnTo>
                  <a:lnTo>
                    <a:pt x="8214209" y="1837978"/>
                  </a:lnTo>
                  <a:lnTo>
                    <a:pt x="8172901" y="1853725"/>
                  </a:lnTo>
                  <a:lnTo>
                    <a:pt x="8129018" y="1863526"/>
                  </a:lnTo>
                  <a:lnTo>
                    <a:pt x="8083041" y="1866900"/>
                  </a:lnTo>
                  <a:lnTo>
                    <a:pt x="311150" y="1866900"/>
                  </a:lnTo>
                  <a:lnTo>
                    <a:pt x="265170" y="1863526"/>
                  </a:lnTo>
                  <a:lnTo>
                    <a:pt x="221285" y="1853725"/>
                  </a:lnTo>
                  <a:lnTo>
                    <a:pt x="179976" y="1837978"/>
                  </a:lnTo>
                  <a:lnTo>
                    <a:pt x="141725" y="1816768"/>
                  </a:lnTo>
                  <a:lnTo>
                    <a:pt x="107012" y="1790575"/>
                  </a:lnTo>
                  <a:lnTo>
                    <a:pt x="76319" y="1759882"/>
                  </a:lnTo>
                  <a:lnTo>
                    <a:pt x="50128" y="1725168"/>
                  </a:lnTo>
                  <a:lnTo>
                    <a:pt x="28919" y="1686917"/>
                  </a:lnTo>
                  <a:lnTo>
                    <a:pt x="13173" y="1645609"/>
                  </a:lnTo>
                  <a:lnTo>
                    <a:pt x="3373" y="1601726"/>
                  </a:lnTo>
                  <a:lnTo>
                    <a:pt x="0" y="1555750"/>
                  </a:lnTo>
                  <a:lnTo>
                    <a:pt x="0" y="31115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1940" y="4532376"/>
              <a:ext cx="8394700" cy="1868805"/>
            </a:xfrm>
            <a:custGeom>
              <a:avLst/>
              <a:gdLst/>
              <a:ahLst/>
              <a:cxnLst/>
              <a:rect l="l" t="t" r="r" b="b"/>
              <a:pathLst>
                <a:path w="8394700" h="1868804">
                  <a:moveTo>
                    <a:pt x="0" y="311404"/>
                  </a:moveTo>
                  <a:lnTo>
                    <a:pt x="3376" y="265392"/>
                  </a:lnTo>
                  <a:lnTo>
                    <a:pt x="13184" y="221475"/>
                  </a:lnTo>
                  <a:lnTo>
                    <a:pt x="28942" y="180135"/>
                  </a:lnTo>
                  <a:lnTo>
                    <a:pt x="50169" y="141852"/>
                  </a:lnTo>
                  <a:lnTo>
                    <a:pt x="76383" y="107110"/>
                  </a:lnTo>
                  <a:lnTo>
                    <a:pt x="107102" y="76390"/>
                  </a:lnTo>
                  <a:lnTo>
                    <a:pt x="141844" y="50175"/>
                  </a:lnTo>
                  <a:lnTo>
                    <a:pt x="180128" y="28946"/>
                  </a:lnTo>
                  <a:lnTo>
                    <a:pt x="221473" y="13186"/>
                  </a:lnTo>
                  <a:lnTo>
                    <a:pt x="265396" y="3376"/>
                  </a:lnTo>
                  <a:lnTo>
                    <a:pt x="311416" y="0"/>
                  </a:lnTo>
                  <a:lnTo>
                    <a:pt x="8082787" y="0"/>
                  </a:lnTo>
                  <a:lnTo>
                    <a:pt x="8128799" y="3376"/>
                  </a:lnTo>
                  <a:lnTo>
                    <a:pt x="8172716" y="13186"/>
                  </a:lnTo>
                  <a:lnTo>
                    <a:pt x="8214056" y="28946"/>
                  </a:lnTo>
                  <a:lnTo>
                    <a:pt x="8252339" y="50175"/>
                  </a:lnTo>
                  <a:lnTo>
                    <a:pt x="8287081" y="76390"/>
                  </a:lnTo>
                  <a:lnTo>
                    <a:pt x="8317801" y="107110"/>
                  </a:lnTo>
                  <a:lnTo>
                    <a:pt x="8344016" y="141852"/>
                  </a:lnTo>
                  <a:lnTo>
                    <a:pt x="8365245" y="180135"/>
                  </a:lnTo>
                  <a:lnTo>
                    <a:pt x="8381005" y="221475"/>
                  </a:lnTo>
                  <a:lnTo>
                    <a:pt x="8390815" y="265392"/>
                  </a:lnTo>
                  <a:lnTo>
                    <a:pt x="8394191" y="311404"/>
                  </a:lnTo>
                  <a:lnTo>
                    <a:pt x="8394191" y="1557007"/>
                  </a:lnTo>
                  <a:lnTo>
                    <a:pt x="8390815" y="1603027"/>
                  </a:lnTo>
                  <a:lnTo>
                    <a:pt x="8381005" y="1646950"/>
                  </a:lnTo>
                  <a:lnTo>
                    <a:pt x="8365245" y="1688295"/>
                  </a:lnTo>
                  <a:lnTo>
                    <a:pt x="8344016" y="1726579"/>
                  </a:lnTo>
                  <a:lnTo>
                    <a:pt x="8317801" y="1761321"/>
                  </a:lnTo>
                  <a:lnTo>
                    <a:pt x="8287081" y="1792040"/>
                  </a:lnTo>
                  <a:lnTo>
                    <a:pt x="8252339" y="1818254"/>
                  </a:lnTo>
                  <a:lnTo>
                    <a:pt x="8214056" y="1839481"/>
                  </a:lnTo>
                  <a:lnTo>
                    <a:pt x="8172716" y="1855239"/>
                  </a:lnTo>
                  <a:lnTo>
                    <a:pt x="8128799" y="1865047"/>
                  </a:lnTo>
                  <a:lnTo>
                    <a:pt x="8082787" y="1868424"/>
                  </a:lnTo>
                  <a:lnTo>
                    <a:pt x="311416" y="1868424"/>
                  </a:lnTo>
                  <a:lnTo>
                    <a:pt x="265396" y="1865047"/>
                  </a:lnTo>
                  <a:lnTo>
                    <a:pt x="221473" y="1855239"/>
                  </a:lnTo>
                  <a:lnTo>
                    <a:pt x="180128" y="1839481"/>
                  </a:lnTo>
                  <a:lnTo>
                    <a:pt x="141844" y="1818254"/>
                  </a:lnTo>
                  <a:lnTo>
                    <a:pt x="107102" y="1792040"/>
                  </a:lnTo>
                  <a:lnTo>
                    <a:pt x="76383" y="1761321"/>
                  </a:lnTo>
                  <a:lnTo>
                    <a:pt x="50169" y="1726579"/>
                  </a:lnTo>
                  <a:lnTo>
                    <a:pt x="28942" y="1688295"/>
                  </a:lnTo>
                  <a:lnTo>
                    <a:pt x="13184" y="1646950"/>
                  </a:lnTo>
                  <a:lnTo>
                    <a:pt x="3376" y="1603027"/>
                  </a:lnTo>
                  <a:lnTo>
                    <a:pt x="0" y="1557007"/>
                  </a:lnTo>
                  <a:lnTo>
                    <a:pt x="0" y="311404"/>
                  </a:lnTo>
                  <a:close/>
                </a:path>
              </a:pathLst>
            </a:custGeom>
            <a:ln w="9144">
              <a:solidFill>
                <a:srgbClr val="0000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8" name="object 18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93" y="1125763"/>
            <a:ext cx="3524518" cy="531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27724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四、超</a:t>
            </a:r>
            <a:r>
              <a:rPr dirty="0" spc="-5"/>
              <a:t>材料设计方法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288535" y="3165348"/>
            <a:ext cx="4517390" cy="3252470"/>
            <a:chOff x="4288535" y="3165348"/>
            <a:chExt cx="4517390" cy="32524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5215" y="4751832"/>
              <a:ext cx="4335780" cy="16657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8535" y="3165348"/>
              <a:ext cx="4516816" cy="156514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3240" y="1137665"/>
            <a:ext cx="8728710" cy="2751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4.3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超材料拓扑优化设计</a:t>
            </a:r>
            <a:endParaRPr sz="2400">
              <a:latin typeface="华文新魏"/>
              <a:cs typeface="华文新魏"/>
            </a:endParaRPr>
          </a:p>
          <a:p>
            <a:pPr algn="just" marL="299085" marR="5080" indent="-287020">
              <a:lnSpc>
                <a:spcPct val="150000"/>
              </a:lnSpc>
              <a:spcBef>
                <a:spcPts val="75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拓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扑优化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作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为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一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种数值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计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算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方法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，尝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通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过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计算机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自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动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设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计的策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略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，突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破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人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经验和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直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觉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限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该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方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可以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将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结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构参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数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参数和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物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理性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综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合考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虑，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常用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超材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优化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设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计方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之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一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900">
              <a:latin typeface="华文新魏"/>
              <a:cs typeface="华文新魏"/>
            </a:endParaRPr>
          </a:p>
          <a:p>
            <a:pPr marL="1371600">
              <a:lnSpc>
                <a:spcPct val="100000"/>
              </a:lnSpc>
            </a:pPr>
            <a:r>
              <a:rPr dirty="0" sz="2200" b="1">
                <a:latin typeface="华文新魏"/>
                <a:cs typeface="华文新魏"/>
              </a:rPr>
              <a:t>拓扑优化</a:t>
            </a:r>
            <a:endParaRPr sz="2200">
              <a:latin typeface="华文新魏"/>
              <a:cs typeface="华文新魏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4611" y="4165091"/>
            <a:ext cx="3743325" cy="1728470"/>
            <a:chOff x="324611" y="4165091"/>
            <a:chExt cx="3743325" cy="1728470"/>
          </a:xfrm>
        </p:grpSpPr>
        <p:sp>
          <p:nvSpPr>
            <p:cNvPr id="10" name="object 10"/>
            <p:cNvSpPr/>
            <p:nvPr/>
          </p:nvSpPr>
          <p:spPr>
            <a:xfrm>
              <a:off x="324611" y="4165091"/>
              <a:ext cx="3743325" cy="1728470"/>
            </a:xfrm>
            <a:custGeom>
              <a:avLst/>
              <a:gdLst/>
              <a:ahLst/>
              <a:cxnLst/>
              <a:rect l="l" t="t" r="r" b="b"/>
              <a:pathLst>
                <a:path w="3743325" h="1728470">
                  <a:moveTo>
                    <a:pt x="3454908" y="0"/>
                  </a:moveTo>
                  <a:lnTo>
                    <a:pt x="288036" y="0"/>
                  </a:lnTo>
                  <a:lnTo>
                    <a:pt x="241314" y="3768"/>
                  </a:lnTo>
                  <a:lnTo>
                    <a:pt x="196993" y="14679"/>
                  </a:lnTo>
                  <a:lnTo>
                    <a:pt x="155665" y="32140"/>
                  </a:lnTo>
                  <a:lnTo>
                    <a:pt x="117924" y="55558"/>
                  </a:lnTo>
                  <a:lnTo>
                    <a:pt x="84362" y="84343"/>
                  </a:lnTo>
                  <a:lnTo>
                    <a:pt x="55573" y="117902"/>
                  </a:lnTo>
                  <a:lnTo>
                    <a:pt x="32149" y="155643"/>
                  </a:lnTo>
                  <a:lnTo>
                    <a:pt x="14684" y="196973"/>
                  </a:lnTo>
                  <a:lnTo>
                    <a:pt x="3769" y="241302"/>
                  </a:lnTo>
                  <a:lnTo>
                    <a:pt x="0" y="288035"/>
                  </a:lnTo>
                  <a:lnTo>
                    <a:pt x="0" y="1440179"/>
                  </a:lnTo>
                  <a:lnTo>
                    <a:pt x="3769" y="1486901"/>
                  </a:lnTo>
                  <a:lnTo>
                    <a:pt x="14684" y="1531222"/>
                  </a:lnTo>
                  <a:lnTo>
                    <a:pt x="32149" y="1572550"/>
                  </a:lnTo>
                  <a:lnTo>
                    <a:pt x="55573" y="1610291"/>
                  </a:lnTo>
                  <a:lnTo>
                    <a:pt x="84362" y="1643853"/>
                  </a:lnTo>
                  <a:lnTo>
                    <a:pt x="117924" y="1672642"/>
                  </a:lnTo>
                  <a:lnTo>
                    <a:pt x="155665" y="1696066"/>
                  </a:lnTo>
                  <a:lnTo>
                    <a:pt x="196993" y="1713531"/>
                  </a:lnTo>
                  <a:lnTo>
                    <a:pt x="241314" y="1724446"/>
                  </a:lnTo>
                  <a:lnTo>
                    <a:pt x="288036" y="1728215"/>
                  </a:lnTo>
                  <a:lnTo>
                    <a:pt x="3454908" y="1728215"/>
                  </a:lnTo>
                  <a:lnTo>
                    <a:pt x="3501641" y="1724446"/>
                  </a:lnTo>
                  <a:lnTo>
                    <a:pt x="3545970" y="1713531"/>
                  </a:lnTo>
                  <a:lnTo>
                    <a:pt x="3587300" y="1696066"/>
                  </a:lnTo>
                  <a:lnTo>
                    <a:pt x="3625041" y="1672642"/>
                  </a:lnTo>
                  <a:lnTo>
                    <a:pt x="3658600" y="1643853"/>
                  </a:lnTo>
                  <a:lnTo>
                    <a:pt x="3687385" y="1610291"/>
                  </a:lnTo>
                  <a:lnTo>
                    <a:pt x="3710803" y="1572550"/>
                  </a:lnTo>
                  <a:lnTo>
                    <a:pt x="3728264" y="1531222"/>
                  </a:lnTo>
                  <a:lnTo>
                    <a:pt x="3739175" y="1486901"/>
                  </a:lnTo>
                  <a:lnTo>
                    <a:pt x="3742943" y="1440179"/>
                  </a:lnTo>
                  <a:lnTo>
                    <a:pt x="3742943" y="288035"/>
                  </a:lnTo>
                  <a:lnTo>
                    <a:pt x="3739175" y="241302"/>
                  </a:lnTo>
                  <a:lnTo>
                    <a:pt x="3728264" y="196973"/>
                  </a:lnTo>
                  <a:lnTo>
                    <a:pt x="3710803" y="155643"/>
                  </a:lnTo>
                  <a:lnTo>
                    <a:pt x="3687385" y="117902"/>
                  </a:lnTo>
                  <a:lnTo>
                    <a:pt x="3658600" y="84343"/>
                  </a:lnTo>
                  <a:lnTo>
                    <a:pt x="3625041" y="55558"/>
                  </a:lnTo>
                  <a:lnTo>
                    <a:pt x="3587300" y="32140"/>
                  </a:lnTo>
                  <a:lnTo>
                    <a:pt x="3545970" y="14679"/>
                  </a:lnTo>
                  <a:lnTo>
                    <a:pt x="3501641" y="3768"/>
                  </a:lnTo>
                  <a:lnTo>
                    <a:pt x="3454908" y="0"/>
                  </a:lnTo>
                  <a:close/>
                </a:path>
              </a:pathLst>
            </a:custGeom>
            <a:solidFill>
              <a:srgbClr val="7A9B56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45742" y="4525517"/>
              <a:ext cx="862965" cy="1080770"/>
            </a:xfrm>
            <a:custGeom>
              <a:avLst/>
              <a:gdLst/>
              <a:ahLst/>
              <a:cxnLst/>
              <a:rect l="l" t="t" r="r" b="b"/>
              <a:pathLst>
                <a:path w="862964" h="1080770">
                  <a:moveTo>
                    <a:pt x="431291" y="0"/>
                  </a:moveTo>
                  <a:lnTo>
                    <a:pt x="0" y="0"/>
                  </a:lnTo>
                  <a:lnTo>
                    <a:pt x="431291" y="540257"/>
                  </a:lnTo>
                  <a:lnTo>
                    <a:pt x="0" y="1080515"/>
                  </a:lnTo>
                  <a:lnTo>
                    <a:pt x="431291" y="1080515"/>
                  </a:lnTo>
                  <a:lnTo>
                    <a:pt x="862583" y="540257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49B0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45742" y="4525517"/>
              <a:ext cx="862965" cy="1080770"/>
            </a:xfrm>
            <a:custGeom>
              <a:avLst/>
              <a:gdLst/>
              <a:ahLst/>
              <a:cxnLst/>
              <a:rect l="l" t="t" r="r" b="b"/>
              <a:pathLst>
                <a:path w="862964" h="1080770">
                  <a:moveTo>
                    <a:pt x="0" y="0"/>
                  </a:moveTo>
                  <a:lnTo>
                    <a:pt x="431291" y="0"/>
                  </a:lnTo>
                  <a:lnTo>
                    <a:pt x="862583" y="540257"/>
                  </a:lnTo>
                  <a:lnTo>
                    <a:pt x="431291" y="1080515"/>
                  </a:lnTo>
                  <a:lnTo>
                    <a:pt x="0" y="1080515"/>
                  </a:lnTo>
                  <a:lnTo>
                    <a:pt x="431291" y="54025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49B0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679194" y="4826000"/>
            <a:ext cx="114744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latin typeface="华文新魏"/>
                <a:cs typeface="华文新魏"/>
              </a:rPr>
              <a:t>目标函数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4455" y="4425950"/>
            <a:ext cx="304800" cy="121539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algn="just" marL="12700" marR="5080">
              <a:lnSpc>
                <a:spcPts val="2240"/>
              </a:lnSpc>
              <a:spcBef>
                <a:spcPts val="505"/>
              </a:spcBef>
            </a:pPr>
            <a:r>
              <a:rPr dirty="0" sz="2200" spc="-5" b="1">
                <a:latin typeface="华文新魏"/>
                <a:cs typeface="华文新魏"/>
              </a:rPr>
              <a:t>离 散 编 码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6773" y="4568571"/>
            <a:ext cx="304800" cy="93091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just" marL="12700" marR="5080">
              <a:lnSpc>
                <a:spcPts val="2250"/>
              </a:lnSpc>
              <a:spcBef>
                <a:spcPts val="495"/>
              </a:spcBef>
            </a:pPr>
            <a:r>
              <a:rPr dirty="0" sz="2200" spc="-5" b="1">
                <a:latin typeface="华文新魏"/>
                <a:cs typeface="华文新魏"/>
              </a:rPr>
              <a:t>最 优 解</a:t>
            </a:r>
            <a:endParaRPr sz="2200">
              <a:latin typeface="华文新魏"/>
              <a:cs typeface="华文新魏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86248" y="5919215"/>
            <a:ext cx="2855595" cy="467359"/>
            <a:chOff x="4786248" y="5919215"/>
            <a:chExt cx="2855595" cy="467359"/>
          </a:xfrm>
        </p:grpSpPr>
        <p:sp>
          <p:nvSpPr>
            <p:cNvPr id="17" name="object 17"/>
            <p:cNvSpPr/>
            <p:nvPr/>
          </p:nvSpPr>
          <p:spPr>
            <a:xfrm>
              <a:off x="4786248" y="5919215"/>
              <a:ext cx="2855595" cy="467359"/>
            </a:xfrm>
            <a:custGeom>
              <a:avLst/>
              <a:gdLst/>
              <a:ahLst/>
              <a:cxnLst/>
              <a:rect l="l" t="t" r="r" b="b"/>
              <a:pathLst>
                <a:path w="2855595" h="467360">
                  <a:moveTo>
                    <a:pt x="7874" y="0"/>
                  </a:moveTo>
                  <a:lnTo>
                    <a:pt x="0" y="53416"/>
                  </a:lnTo>
                  <a:lnTo>
                    <a:pt x="2662428" y="440397"/>
                  </a:lnTo>
                  <a:lnTo>
                    <a:pt x="2658491" y="467093"/>
                  </a:lnTo>
                  <a:lnTo>
                    <a:pt x="2855341" y="441159"/>
                  </a:lnTo>
                  <a:lnTo>
                    <a:pt x="2673984" y="360273"/>
                  </a:lnTo>
                  <a:lnTo>
                    <a:pt x="2670175" y="386981"/>
                  </a:lnTo>
                  <a:lnTo>
                    <a:pt x="787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0839" y="6110909"/>
              <a:ext cx="613783" cy="25283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21" name="object 21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93" y="1125763"/>
            <a:ext cx="3524518" cy="5310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8540" y="1137665"/>
            <a:ext cx="3276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4.3</a:t>
            </a:r>
            <a:r>
              <a:rPr dirty="0" sz="2400" spc="-9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超材料拓扑优化设计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27724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四、超</a:t>
            </a:r>
            <a:r>
              <a:rPr dirty="0" spc="-5"/>
              <a:t>材料设计方法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363851" y="1700783"/>
            <a:ext cx="6312535" cy="4558030"/>
            <a:chOff x="2363851" y="1700783"/>
            <a:chExt cx="6312535" cy="45580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8810" y="1868380"/>
              <a:ext cx="3678233" cy="43899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63851" y="2378455"/>
              <a:ext cx="676910" cy="1631314"/>
            </a:xfrm>
            <a:custGeom>
              <a:avLst/>
              <a:gdLst/>
              <a:ahLst/>
              <a:cxnLst/>
              <a:rect l="l" t="t" r="r" b="b"/>
              <a:pathLst>
                <a:path w="676910" h="1631314">
                  <a:moveTo>
                    <a:pt x="305985" y="99060"/>
                  </a:moveTo>
                  <a:lnTo>
                    <a:pt x="240156" y="99060"/>
                  </a:lnTo>
                  <a:lnTo>
                    <a:pt x="272923" y="123444"/>
                  </a:lnTo>
                  <a:lnTo>
                    <a:pt x="246470" y="124891"/>
                  </a:lnTo>
                  <a:lnTo>
                    <a:pt x="614553" y="1630934"/>
                  </a:lnTo>
                  <a:lnTo>
                    <a:pt x="676782" y="1615694"/>
                  </a:lnTo>
                  <a:lnTo>
                    <a:pt x="305985" y="99060"/>
                  </a:lnTo>
                  <a:close/>
                </a:path>
                <a:path w="676910" h="1631314">
                  <a:moveTo>
                    <a:pt x="186562" y="0"/>
                  </a:moveTo>
                  <a:lnTo>
                    <a:pt x="0" y="106299"/>
                  </a:lnTo>
                  <a:lnTo>
                    <a:pt x="196976" y="191643"/>
                  </a:lnTo>
                  <a:lnTo>
                    <a:pt x="193602" y="129540"/>
                  </a:lnTo>
                  <a:lnTo>
                    <a:pt x="161544" y="129540"/>
                  </a:lnTo>
                  <a:lnTo>
                    <a:pt x="158115" y="65659"/>
                  </a:lnTo>
                  <a:lnTo>
                    <a:pt x="190036" y="63911"/>
                  </a:lnTo>
                  <a:lnTo>
                    <a:pt x="186562" y="0"/>
                  </a:lnTo>
                  <a:close/>
                </a:path>
                <a:path w="676910" h="1631314">
                  <a:moveTo>
                    <a:pt x="190036" y="63911"/>
                  </a:moveTo>
                  <a:lnTo>
                    <a:pt x="158115" y="65659"/>
                  </a:lnTo>
                  <a:lnTo>
                    <a:pt x="161544" y="129540"/>
                  </a:lnTo>
                  <a:lnTo>
                    <a:pt x="193507" y="127790"/>
                  </a:lnTo>
                  <a:lnTo>
                    <a:pt x="190036" y="63911"/>
                  </a:lnTo>
                  <a:close/>
                </a:path>
                <a:path w="676910" h="1631314">
                  <a:moveTo>
                    <a:pt x="193507" y="127790"/>
                  </a:moveTo>
                  <a:lnTo>
                    <a:pt x="161544" y="129540"/>
                  </a:lnTo>
                  <a:lnTo>
                    <a:pt x="193602" y="129540"/>
                  </a:lnTo>
                  <a:lnTo>
                    <a:pt x="193507" y="127790"/>
                  </a:lnTo>
                  <a:close/>
                </a:path>
                <a:path w="676910" h="1631314">
                  <a:moveTo>
                    <a:pt x="269494" y="59563"/>
                  </a:moveTo>
                  <a:lnTo>
                    <a:pt x="190036" y="63911"/>
                  </a:lnTo>
                  <a:lnTo>
                    <a:pt x="193507" y="127790"/>
                  </a:lnTo>
                  <a:lnTo>
                    <a:pt x="246470" y="124891"/>
                  </a:lnTo>
                  <a:lnTo>
                    <a:pt x="240156" y="99060"/>
                  </a:lnTo>
                  <a:lnTo>
                    <a:pt x="305985" y="99060"/>
                  </a:lnTo>
                  <a:lnTo>
                    <a:pt x="302260" y="83820"/>
                  </a:lnTo>
                  <a:lnTo>
                    <a:pt x="297747" y="73636"/>
                  </a:lnTo>
                  <a:lnTo>
                    <a:pt x="290258" y="65786"/>
                  </a:lnTo>
                  <a:lnTo>
                    <a:pt x="280578" y="60888"/>
                  </a:lnTo>
                  <a:lnTo>
                    <a:pt x="269494" y="59563"/>
                  </a:lnTo>
                  <a:close/>
                </a:path>
                <a:path w="676910" h="1631314">
                  <a:moveTo>
                    <a:pt x="240156" y="99060"/>
                  </a:moveTo>
                  <a:lnTo>
                    <a:pt x="246470" y="124891"/>
                  </a:lnTo>
                  <a:lnTo>
                    <a:pt x="272923" y="123444"/>
                  </a:lnTo>
                  <a:lnTo>
                    <a:pt x="240156" y="99060"/>
                  </a:lnTo>
                  <a:close/>
                </a:path>
              </a:pathLst>
            </a:custGeom>
            <a:solidFill>
              <a:srgbClr val="5ACF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390140" y="4614672"/>
              <a:ext cx="618490" cy="1053465"/>
            </a:xfrm>
            <a:custGeom>
              <a:avLst/>
              <a:gdLst/>
              <a:ahLst/>
              <a:cxnLst/>
              <a:rect l="l" t="t" r="r" b="b"/>
              <a:pathLst>
                <a:path w="618489" h="1053464">
                  <a:moveTo>
                    <a:pt x="187706" y="861186"/>
                  </a:moveTo>
                  <a:lnTo>
                    <a:pt x="0" y="965326"/>
                  </a:lnTo>
                  <a:lnTo>
                    <a:pt x="195834" y="1053096"/>
                  </a:lnTo>
                  <a:lnTo>
                    <a:pt x="193183" y="990511"/>
                  </a:lnTo>
                  <a:lnTo>
                    <a:pt x="161162" y="990511"/>
                  </a:lnTo>
                  <a:lnTo>
                    <a:pt x="158496" y="926591"/>
                  </a:lnTo>
                  <a:lnTo>
                    <a:pt x="190418" y="925234"/>
                  </a:lnTo>
                  <a:lnTo>
                    <a:pt x="187706" y="861186"/>
                  </a:lnTo>
                  <a:close/>
                </a:path>
                <a:path w="618489" h="1053464">
                  <a:moveTo>
                    <a:pt x="190418" y="925234"/>
                  </a:moveTo>
                  <a:lnTo>
                    <a:pt x="158496" y="926591"/>
                  </a:lnTo>
                  <a:lnTo>
                    <a:pt x="161162" y="990511"/>
                  </a:lnTo>
                  <a:lnTo>
                    <a:pt x="193125" y="989144"/>
                  </a:lnTo>
                  <a:lnTo>
                    <a:pt x="190418" y="925234"/>
                  </a:lnTo>
                  <a:close/>
                </a:path>
                <a:path w="618489" h="1053464">
                  <a:moveTo>
                    <a:pt x="193125" y="989144"/>
                  </a:moveTo>
                  <a:lnTo>
                    <a:pt x="161162" y="990511"/>
                  </a:lnTo>
                  <a:lnTo>
                    <a:pt x="193183" y="990511"/>
                  </a:lnTo>
                  <a:lnTo>
                    <a:pt x="193125" y="989144"/>
                  </a:lnTo>
                  <a:close/>
                </a:path>
                <a:path w="618489" h="1053464">
                  <a:moveTo>
                    <a:pt x="273320" y="921710"/>
                  </a:moveTo>
                  <a:lnTo>
                    <a:pt x="190418" y="925234"/>
                  </a:lnTo>
                  <a:lnTo>
                    <a:pt x="193125" y="989144"/>
                  </a:lnTo>
                  <a:lnTo>
                    <a:pt x="298704" y="984630"/>
                  </a:lnTo>
                  <a:lnTo>
                    <a:pt x="333696" y="943228"/>
                  </a:lnTo>
                  <a:lnTo>
                    <a:pt x="266700" y="943228"/>
                  </a:lnTo>
                  <a:lnTo>
                    <a:pt x="273320" y="921710"/>
                  </a:lnTo>
                  <a:close/>
                </a:path>
                <a:path w="618489" h="1053464">
                  <a:moveTo>
                    <a:pt x="295910" y="920749"/>
                  </a:moveTo>
                  <a:lnTo>
                    <a:pt x="273320" y="921710"/>
                  </a:lnTo>
                  <a:lnTo>
                    <a:pt x="266700" y="943228"/>
                  </a:lnTo>
                  <a:lnTo>
                    <a:pt x="295910" y="920749"/>
                  </a:lnTo>
                  <a:close/>
                </a:path>
                <a:path w="618489" h="1053464">
                  <a:moveTo>
                    <a:pt x="340612" y="920749"/>
                  </a:moveTo>
                  <a:lnTo>
                    <a:pt x="295910" y="920749"/>
                  </a:lnTo>
                  <a:lnTo>
                    <a:pt x="266700" y="943228"/>
                  </a:lnTo>
                  <a:lnTo>
                    <a:pt x="333696" y="943228"/>
                  </a:lnTo>
                  <a:lnTo>
                    <a:pt x="340612" y="920749"/>
                  </a:lnTo>
                  <a:close/>
                </a:path>
                <a:path w="618489" h="1053464">
                  <a:moveTo>
                    <a:pt x="556895" y="0"/>
                  </a:moveTo>
                  <a:lnTo>
                    <a:pt x="273320" y="921710"/>
                  </a:lnTo>
                  <a:lnTo>
                    <a:pt x="295910" y="920749"/>
                  </a:lnTo>
                  <a:lnTo>
                    <a:pt x="340612" y="920749"/>
                  </a:lnTo>
                  <a:lnTo>
                    <a:pt x="618109" y="18795"/>
                  </a:lnTo>
                  <a:lnTo>
                    <a:pt x="556895" y="0"/>
                  </a:lnTo>
                  <a:close/>
                </a:path>
              </a:pathLst>
            </a:custGeom>
            <a:solidFill>
              <a:srgbClr val="55CF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793991" y="1700783"/>
              <a:ext cx="1882139" cy="1732914"/>
            </a:xfrm>
            <a:custGeom>
              <a:avLst/>
              <a:gdLst/>
              <a:ahLst/>
              <a:cxnLst/>
              <a:rect l="l" t="t" r="r" b="b"/>
              <a:pathLst>
                <a:path w="1882140" h="1732914">
                  <a:moveTo>
                    <a:pt x="1882140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1882140" y="1732788"/>
                  </a:lnTo>
                  <a:lnTo>
                    <a:pt x="1882140" y="0"/>
                  </a:lnTo>
                  <a:close/>
                </a:path>
              </a:pathLst>
            </a:custGeom>
            <a:solidFill>
              <a:srgbClr val="79B8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440170" y="2613405"/>
              <a:ext cx="431165" cy="1312545"/>
            </a:xfrm>
            <a:custGeom>
              <a:avLst/>
              <a:gdLst/>
              <a:ahLst/>
              <a:cxnLst/>
              <a:rect l="l" t="t" r="r" b="b"/>
              <a:pathLst>
                <a:path w="431165" h="1312545">
                  <a:moveTo>
                    <a:pt x="154052" y="883845"/>
                  </a:moveTo>
                  <a:lnTo>
                    <a:pt x="0" y="1289558"/>
                  </a:lnTo>
                  <a:lnTo>
                    <a:pt x="59816" y="1312291"/>
                  </a:lnTo>
                  <a:lnTo>
                    <a:pt x="214756" y="904240"/>
                  </a:lnTo>
                  <a:lnTo>
                    <a:pt x="215391" y="902716"/>
                  </a:lnTo>
                  <a:lnTo>
                    <a:pt x="216153" y="899668"/>
                  </a:lnTo>
                  <a:lnTo>
                    <a:pt x="219055" y="886206"/>
                  </a:lnTo>
                  <a:lnTo>
                    <a:pt x="153543" y="886206"/>
                  </a:lnTo>
                  <a:lnTo>
                    <a:pt x="154052" y="883845"/>
                  </a:lnTo>
                  <a:close/>
                </a:path>
                <a:path w="431165" h="1312545">
                  <a:moveTo>
                    <a:pt x="154939" y="881507"/>
                  </a:moveTo>
                  <a:lnTo>
                    <a:pt x="154052" y="883845"/>
                  </a:lnTo>
                  <a:lnTo>
                    <a:pt x="153543" y="886206"/>
                  </a:lnTo>
                  <a:lnTo>
                    <a:pt x="154939" y="881507"/>
                  </a:lnTo>
                  <a:close/>
                </a:path>
                <a:path w="431165" h="1312545">
                  <a:moveTo>
                    <a:pt x="220068" y="881507"/>
                  </a:moveTo>
                  <a:lnTo>
                    <a:pt x="154939" y="881507"/>
                  </a:lnTo>
                  <a:lnTo>
                    <a:pt x="153543" y="886206"/>
                  </a:lnTo>
                  <a:lnTo>
                    <a:pt x="219055" y="886206"/>
                  </a:lnTo>
                  <a:lnTo>
                    <a:pt x="220068" y="881507"/>
                  </a:lnTo>
                  <a:close/>
                </a:path>
                <a:path w="431165" h="1312545">
                  <a:moveTo>
                    <a:pt x="305653" y="180976"/>
                  </a:moveTo>
                  <a:lnTo>
                    <a:pt x="154052" y="883845"/>
                  </a:lnTo>
                  <a:lnTo>
                    <a:pt x="154939" y="881507"/>
                  </a:lnTo>
                  <a:lnTo>
                    <a:pt x="220068" y="881507"/>
                  </a:lnTo>
                  <a:lnTo>
                    <a:pt x="368171" y="194427"/>
                  </a:lnTo>
                  <a:lnTo>
                    <a:pt x="305653" y="180976"/>
                  </a:lnTo>
                  <a:close/>
                </a:path>
                <a:path w="431165" h="1312545">
                  <a:moveTo>
                    <a:pt x="415792" y="149606"/>
                  </a:moveTo>
                  <a:lnTo>
                    <a:pt x="312420" y="149606"/>
                  </a:lnTo>
                  <a:lnTo>
                    <a:pt x="374903" y="163195"/>
                  </a:lnTo>
                  <a:lnTo>
                    <a:pt x="368171" y="194427"/>
                  </a:lnTo>
                  <a:lnTo>
                    <a:pt x="430783" y="207899"/>
                  </a:lnTo>
                  <a:lnTo>
                    <a:pt x="415792" y="149606"/>
                  </a:lnTo>
                  <a:close/>
                </a:path>
                <a:path w="431165" h="1312545">
                  <a:moveTo>
                    <a:pt x="312420" y="149606"/>
                  </a:moveTo>
                  <a:lnTo>
                    <a:pt x="305653" y="180976"/>
                  </a:lnTo>
                  <a:lnTo>
                    <a:pt x="368171" y="194427"/>
                  </a:lnTo>
                  <a:lnTo>
                    <a:pt x="374903" y="163195"/>
                  </a:lnTo>
                  <a:lnTo>
                    <a:pt x="312420" y="149606"/>
                  </a:lnTo>
                  <a:close/>
                </a:path>
                <a:path w="431165" h="1312545">
                  <a:moveTo>
                    <a:pt x="377316" y="0"/>
                  </a:moveTo>
                  <a:lnTo>
                    <a:pt x="243077" y="167513"/>
                  </a:lnTo>
                  <a:lnTo>
                    <a:pt x="305653" y="180976"/>
                  </a:lnTo>
                  <a:lnTo>
                    <a:pt x="312420" y="149606"/>
                  </a:lnTo>
                  <a:lnTo>
                    <a:pt x="415792" y="149606"/>
                  </a:lnTo>
                  <a:lnTo>
                    <a:pt x="377316" y="0"/>
                  </a:lnTo>
                  <a:close/>
                </a:path>
              </a:pathLst>
            </a:custGeom>
            <a:solidFill>
              <a:srgbClr val="50CF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67868" y="2119883"/>
            <a:ext cx="1882139" cy="1866900"/>
          </a:xfrm>
          <a:prstGeom prst="rect">
            <a:avLst/>
          </a:prstGeom>
          <a:solidFill>
            <a:srgbClr val="5ACF78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/>
              <a:cs typeface="Times New Roman"/>
            </a:endParaRPr>
          </a:p>
          <a:p>
            <a:pPr algn="just" marL="91440" marR="76200">
              <a:lnSpc>
                <a:spcPct val="100000"/>
              </a:lnSpc>
            </a:pPr>
            <a:r>
              <a:rPr dirty="0" sz="1600" spc="75" b="1">
                <a:solidFill>
                  <a:srgbClr val="FFFFFF"/>
                </a:solidFill>
                <a:latin typeface="华文新魏"/>
                <a:cs typeface="华文新魏"/>
              </a:rPr>
              <a:t>利用遗传算法、</a:t>
            </a:r>
            <a:r>
              <a:rPr dirty="0" sz="1600" spc="-5" b="1">
                <a:solidFill>
                  <a:srgbClr val="FFFFFF"/>
                </a:solidFill>
                <a:latin typeface="华文新魏"/>
                <a:cs typeface="华文新魏"/>
              </a:rPr>
              <a:t>粒 </a:t>
            </a:r>
            <a:r>
              <a:rPr dirty="0" sz="1600" spc="70" b="1">
                <a:solidFill>
                  <a:srgbClr val="FFFFFF"/>
                </a:solidFill>
                <a:latin typeface="华文新魏"/>
                <a:cs typeface="华文新魏"/>
              </a:rPr>
              <a:t>子群优化算法</a:t>
            </a:r>
            <a:r>
              <a:rPr dirty="0" sz="1600" spc="75" b="1">
                <a:solidFill>
                  <a:srgbClr val="FFFFFF"/>
                </a:solidFill>
                <a:latin typeface="华文新魏"/>
                <a:cs typeface="华文新魏"/>
              </a:rPr>
              <a:t>、</a:t>
            </a:r>
            <a:r>
              <a:rPr dirty="0" sz="1600" spc="-10" b="1">
                <a:solidFill>
                  <a:srgbClr val="FFFFFF"/>
                </a:solidFill>
                <a:latin typeface="华文新魏"/>
                <a:cs typeface="华文新魏"/>
              </a:rPr>
              <a:t>鱼 </a:t>
            </a:r>
            <a:r>
              <a:rPr dirty="0" sz="1600" spc="70" b="1">
                <a:solidFill>
                  <a:srgbClr val="FFFFFF"/>
                </a:solidFill>
                <a:latin typeface="华文新魏"/>
                <a:cs typeface="华文新魏"/>
              </a:rPr>
              <a:t>群算法、模拟退火 算法等一系列自然 启发式随机进化算 </a:t>
            </a:r>
            <a:r>
              <a:rPr dirty="0" sz="1600" b="1">
                <a:solidFill>
                  <a:srgbClr val="FFFFFF"/>
                </a:solidFill>
                <a:latin typeface="华文新魏"/>
                <a:cs typeface="华文新魏"/>
              </a:rPr>
              <a:t>法，寻求最</a:t>
            </a:r>
            <a:r>
              <a:rPr dirty="0" sz="1600" spc="-10" b="1">
                <a:solidFill>
                  <a:srgbClr val="FFFFFF"/>
                </a:solidFill>
                <a:latin typeface="华文新魏"/>
                <a:cs typeface="华文新魏"/>
              </a:rPr>
              <a:t>优解。</a:t>
            </a:r>
            <a:endParaRPr sz="1600">
              <a:latin typeface="华文新魏"/>
              <a:cs typeface="华文新魏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868" y="4354067"/>
            <a:ext cx="1882139" cy="1595755"/>
          </a:xfrm>
          <a:prstGeom prst="rect">
            <a:avLst/>
          </a:prstGeom>
          <a:solidFill>
            <a:srgbClr val="55CF9B"/>
          </a:solidFill>
        </p:spPr>
        <p:txBody>
          <a:bodyPr wrap="square" lIns="0" tIns="51435" rIns="0" bIns="0" rtlCol="0" vert="horz">
            <a:spAutoFit/>
          </a:bodyPr>
          <a:lstStyle/>
          <a:p>
            <a:pPr algn="just" marL="91440" marR="74930">
              <a:lnSpc>
                <a:spcPct val="100000"/>
              </a:lnSpc>
              <a:spcBef>
                <a:spcPts val="405"/>
              </a:spcBef>
            </a:pPr>
            <a:r>
              <a:rPr dirty="0" sz="1600" spc="70" b="1">
                <a:solidFill>
                  <a:srgbClr val="FFFFFF"/>
                </a:solidFill>
                <a:latin typeface="华文新魏"/>
                <a:cs typeface="华文新魏"/>
              </a:rPr>
              <a:t>解决计算精度和计 算效率问题，</a:t>
            </a:r>
            <a:r>
              <a:rPr dirty="0" sz="1600" spc="80" b="1">
                <a:solidFill>
                  <a:srgbClr val="FFFFFF"/>
                </a:solidFill>
                <a:latin typeface="华文新魏"/>
                <a:cs typeface="华文新魏"/>
              </a:rPr>
              <a:t>选择 </a:t>
            </a:r>
            <a:r>
              <a:rPr dirty="0" sz="1600" spc="70" b="1">
                <a:solidFill>
                  <a:srgbClr val="FFFFFF"/>
                </a:solidFill>
                <a:latin typeface="华文新魏"/>
                <a:cs typeface="华文新魏"/>
              </a:rPr>
              <a:t>合适的全波分析的 </a:t>
            </a:r>
            <a:r>
              <a:rPr dirty="0" sz="1600" spc="75" b="1">
                <a:solidFill>
                  <a:srgbClr val="FFFFFF"/>
                </a:solidFill>
                <a:latin typeface="华文新魏"/>
                <a:cs typeface="华文新魏"/>
              </a:rPr>
              <a:t>数值计算方法，</a:t>
            </a:r>
            <a:r>
              <a:rPr dirty="0" sz="1600" spc="-5" b="1">
                <a:solidFill>
                  <a:srgbClr val="FFFFFF"/>
                </a:solidFill>
                <a:latin typeface="华文新魏"/>
                <a:cs typeface="华文新魏"/>
              </a:rPr>
              <a:t>设 </a:t>
            </a:r>
            <a:r>
              <a:rPr dirty="0" sz="1600" spc="70" b="1">
                <a:solidFill>
                  <a:srgbClr val="FFFFFF"/>
                </a:solidFill>
                <a:latin typeface="华文新魏"/>
                <a:cs typeface="华文新魏"/>
              </a:rPr>
              <a:t>计实现一些快速设 </a:t>
            </a:r>
            <a:r>
              <a:rPr dirty="0" sz="1600" b="1">
                <a:solidFill>
                  <a:srgbClr val="FFFFFF"/>
                </a:solidFill>
                <a:latin typeface="华文新魏"/>
                <a:cs typeface="华文新魏"/>
              </a:rPr>
              <a:t>计方法</a:t>
            </a:r>
            <a:r>
              <a:rPr dirty="0" sz="1600" spc="-10" b="1">
                <a:solidFill>
                  <a:srgbClr val="FFFFFF"/>
                </a:solidFill>
                <a:latin typeface="华文新魏"/>
                <a:cs typeface="华文新魏"/>
              </a:rPr>
              <a:t>。</a:t>
            </a:r>
            <a:endParaRPr sz="1600">
              <a:latin typeface="华文新魏"/>
              <a:cs typeface="华文新魏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74256" y="1713357"/>
            <a:ext cx="172402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利用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拓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扑优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化</a:t>
            </a:r>
            <a:r>
              <a:rPr dirty="0" sz="1800" spc="-5" b="1">
                <a:solidFill>
                  <a:srgbClr val="FFFFFF"/>
                </a:solidFill>
                <a:latin typeface="华文新魏"/>
                <a:cs typeface="华文新魏"/>
              </a:rPr>
              <a:t>设</a:t>
            </a:r>
            <a:endParaRPr sz="1800">
              <a:latin typeface="华文新魏"/>
              <a:cs typeface="华文新魏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计的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随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机性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特</a:t>
            </a:r>
            <a:r>
              <a:rPr dirty="0" sz="1800" b="1">
                <a:solidFill>
                  <a:srgbClr val="FFFFFF"/>
                </a:solidFill>
                <a:latin typeface="华文新魏"/>
                <a:cs typeface="华文新魏"/>
              </a:rPr>
              <a:t>点</a:t>
            </a:r>
            <a:endParaRPr sz="1800">
              <a:latin typeface="华文新魏"/>
              <a:cs typeface="华文新魏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，</a:t>
            </a:r>
            <a:r>
              <a:rPr dirty="0" sz="1800" spc="120" b="1">
                <a:solidFill>
                  <a:srgbClr val="FFFFFF"/>
                </a:solidFill>
                <a:latin typeface="华文新魏"/>
                <a:cs typeface="华文新魏"/>
              </a:rPr>
              <a:t>突</a:t>
            </a:r>
            <a:r>
              <a:rPr dirty="0" sz="1800" spc="110" b="1">
                <a:solidFill>
                  <a:srgbClr val="FFFFFF"/>
                </a:solidFill>
                <a:latin typeface="华文新魏"/>
                <a:cs typeface="华文新魏"/>
              </a:rPr>
              <a:t>破</a:t>
            </a:r>
            <a:r>
              <a:rPr dirty="0" sz="1800" spc="120" b="1">
                <a:solidFill>
                  <a:srgbClr val="FFFFFF"/>
                </a:solidFill>
                <a:latin typeface="华文新魏"/>
                <a:cs typeface="华文新魏"/>
              </a:rPr>
              <a:t>人为</a:t>
            </a:r>
            <a:r>
              <a:rPr dirty="0" sz="1800" spc="110" b="1">
                <a:solidFill>
                  <a:srgbClr val="FFFFFF"/>
                </a:solidFill>
                <a:latin typeface="华文新魏"/>
                <a:cs typeface="华文新魏"/>
              </a:rPr>
              <a:t>思</a:t>
            </a:r>
            <a:r>
              <a:rPr dirty="0" sz="1800" spc="-5" b="1">
                <a:solidFill>
                  <a:srgbClr val="FFFFFF"/>
                </a:solidFill>
                <a:latin typeface="华文新魏"/>
                <a:cs typeface="华文新魏"/>
              </a:rPr>
              <a:t>维 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的限</a:t>
            </a:r>
            <a:r>
              <a:rPr dirty="0" sz="1800" spc="110" b="1">
                <a:solidFill>
                  <a:srgbClr val="FFFFFF"/>
                </a:solidFill>
                <a:latin typeface="华文新魏"/>
                <a:cs typeface="华文新魏"/>
              </a:rPr>
              <a:t>制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，</a:t>
            </a:r>
            <a:r>
              <a:rPr dirty="0" sz="1800" spc="120" b="1">
                <a:solidFill>
                  <a:srgbClr val="FFFFFF"/>
                </a:solidFill>
                <a:latin typeface="华文新魏"/>
                <a:cs typeface="华文新魏"/>
              </a:rPr>
              <a:t>设</a:t>
            </a:r>
            <a:r>
              <a:rPr dirty="0" sz="1800" spc="110" b="1">
                <a:solidFill>
                  <a:srgbClr val="FFFFFF"/>
                </a:solidFill>
                <a:latin typeface="华文新魏"/>
                <a:cs typeface="华文新魏"/>
              </a:rPr>
              <a:t>计</a:t>
            </a:r>
            <a:r>
              <a:rPr dirty="0" sz="1800" spc="-5" b="1">
                <a:solidFill>
                  <a:srgbClr val="FFFFFF"/>
                </a:solidFill>
                <a:latin typeface="华文新魏"/>
                <a:cs typeface="华文新魏"/>
              </a:rPr>
              <a:t>实 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现一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些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性能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优</a:t>
            </a:r>
            <a:r>
              <a:rPr dirty="0" sz="1800" spc="-5" b="1">
                <a:solidFill>
                  <a:srgbClr val="FFFFFF"/>
                </a:solidFill>
                <a:latin typeface="华文新魏"/>
                <a:cs typeface="华文新魏"/>
              </a:rPr>
              <a:t>异 </a:t>
            </a:r>
            <a:r>
              <a:rPr dirty="0" sz="1800" spc="5" b="1">
                <a:solidFill>
                  <a:srgbClr val="FFFFFF"/>
                </a:solidFill>
                <a:latin typeface="华文新魏"/>
                <a:cs typeface="华文新魏"/>
              </a:rPr>
              <a:t>的应</a:t>
            </a:r>
            <a:r>
              <a:rPr dirty="0" sz="1800" b="1">
                <a:solidFill>
                  <a:srgbClr val="FFFFFF"/>
                </a:solidFill>
                <a:latin typeface="华文新魏"/>
                <a:cs typeface="华文新魏"/>
              </a:rPr>
              <a:t>用</a:t>
            </a:r>
            <a:r>
              <a:rPr dirty="0" sz="1800" spc="-5" b="1">
                <a:solidFill>
                  <a:srgbClr val="FFFFFF"/>
                </a:solidFill>
                <a:latin typeface="华文新魏"/>
                <a:cs typeface="华文新魏"/>
              </a:rPr>
              <a:t>。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17183" y="3608831"/>
            <a:ext cx="2259330" cy="1032510"/>
          </a:xfrm>
          <a:custGeom>
            <a:avLst/>
            <a:gdLst/>
            <a:ahLst/>
            <a:cxnLst/>
            <a:rect l="l" t="t" r="r" b="b"/>
            <a:pathLst>
              <a:path w="2259329" h="1032510">
                <a:moveTo>
                  <a:pt x="2258949" y="0"/>
                </a:moveTo>
                <a:lnTo>
                  <a:pt x="376809" y="0"/>
                </a:lnTo>
                <a:lnTo>
                  <a:pt x="376809" y="571754"/>
                </a:lnTo>
                <a:lnTo>
                  <a:pt x="258191" y="670052"/>
                </a:lnTo>
                <a:lnTo>
                  <a:pt x="316763" y="695896"/>
                </a:lnTo>
                <a:lnTo>
                  <a:pt x="252488" y="841540"/>
                </a:lnTo>
                <a:lnTo>
                  <a:pt x="0" y="975487"/>
                </a:lnTo>
                <a:lnTo>
                  <a:pt x="29972" y="1032002"/>
                </a:lnTo>
                <a:lnTo>
                  <a:pt x="298704" y="889508"/>
                </a:lnTo>
                <a:lnTo>
                  <a:pt x="303657" y="884174"/>
                </a:lnTo>
                <a:lnTo>
                  <a:pt x="317995" y="851662"/>
                </a:lnTo>
                <a:lnTo>
                  <a:pt x="324764" y="836295"/>
                </a:lnTo>
                <a:lnTo>
                  <a:pt x="375310" y="721715"/>
                </a:lnTo>
                <a:lnTo>
                  <a:pt x="376809" y="722388"/>
                </a:lnTo>
                <a:lnTo>
                  <a:pt x="376809" y="972312"/>
                </a:lnTo>
                <a:lnTo>
                  <a:pt x="2258949" y="972312"/>
                </a:lnTo>
                <a:lnTo>
                  <a:pt x="2258949" y="0"/>
                </a:lnTo>
                <a:close/>
              </a:path>
            </a:pathLst>
          </a:custGeom>
          <a:solidFill>
            <a:srgbClr val="49B0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793992" y="3608832"/>
            <a:ext cx="1882139" cy="972819"/>
          </a:xfrm>
          <a:prstGeom prst="rect">
            <a:avLst/>
          </a:prstGeom>
        </p:spPr>
        <p:txBody>
          <a:bodyPr wrap="square" lIns="0" tIns="194310" rIns="0" bIns="0" rtlCol="0" vert="horz">
            <a:spAutoFit/>
          </a:bodyPr>
          <a:lstStyle/>
          <a:p>
            <a:pPr marL="92710" marR="82550">
              <a:lnSpc>
                <a:spcPct val="100000"/>
              </a:lnSpc>
              <a:spcBef>
                <a:spcPts val="1530"/>
              </a:spcBef>
            </a:pP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便捷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高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效的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设</a:t>
            </a:r>
            <a:r>
              <a:rPr dirty="0" sz="1800" spc="-5" b="1">
                <a:solidFill>
                  <a:srgbClr val="FFFFFF"/>
                </a:solidFill>
                <a:latin typeface="华文新魏"/>
                <a:cs typeface="华文新魏"/>
              </a:rPr>
              <a:t>计 </a:t>
            </a:r>
            <a:r>
              <a:rPr dirty="0" sz="1800" spc="5" b="1">
                <a:solidFill>
                  <a:srgbClr val="FFFFFF"/>
                </a:solidFill>
                <a:latin typeface="华文新魏"/>
                <a:cs typeface="华文新魏"/>
              </a:rPr>
              <a:t>和开发</a:t>
            </a:r>
            <a:r>
              <a:rPr dirty="0" sz="1800" spc="-5" b="1">
                <a:solidFill>
                  <a:srgbClr val="FFFFFF"/>
                </a:solidFill>
                <a:latin typeface="华文新魏"/>
                <a:cs typeface="华文新魏"/>
              </a:rPr>
              <a:t>平台。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50889" y="4797551"/>
            <a:ext cx="2325370" cy="1704339"/>
          </a:xfrm>
          <a:custGeom>
            <a:avLst/>
            <a:gdLst/>
            <a:ahLst/>
            <a:cxnLst/>
            <a:rect l="l" t="t" r="r" b="b"/>
            <a:pathLst>
              <a:path w="2325370" h="1704339">
                <a:moveTo>
                  <a:pt x="2325243" y="0"/>
                </a:moveTo>
                <a:lnTo>
                  <a:pt x="443103" y="0"/>
                </a:lnTo>
                <a:lnTo>
                  <a:pt x="443103" y="884897"/>
                </a:lnTo>
                <a:lnTo>
                  <a:pt x="316611" y="809993"/>
                </a:lnTo>
                <a:lnTo>
                  <a:pt x="312077" y="873836"/>
                </a:lnTo>
                <a:lnTo>
                  <a:pt x="225120" y="867625"/>
                </a:lnTo>
                <a:lnTo>
                  <a:pt x="224472" y="866330"/>
                </a:lnTo>
                <a:lnTo>
                  <a:pt x="57150" y="533019"/>
                </a:lnTo>
                <a:lnTo>
                  <a:pt x="0" y="561721"/>
                </a:lnTo>
                <a:lnTo>
                  <a:pt x="176149" y="912609"/>
                </a:lnTo>
                <a:lnTo>
                  <a:pt x="307543" y="937679"/>
                </a:lnTo>
                <a:lnTo>
                  <a:pt x="303009" y="1001522"/>
                </a:lnTo>
                <a:lnTo>
                  <a:pt x="443103" y="943546"/>
                </a:lnTo>
                <a:lnTo>
                  <a:pt x="443103" y="1703832"/>
                </a:lnTo>
                <a:lnTo>
                  <a:pt x="2325243" y="1703832"/>
                </a:lnTo>
                <a:lnTo>
                  <a:pt x="2325243" y="0"/>
                </a:lnTo>
                <a:close/>
              </a:path>
            </a:pathLst>
          </a:custGeom>
          <a:solidFill>
            <a:srgbClr val="4483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874256" y="4933569"/>
            <a:ext cx="172402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根据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用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户需</a:t>
            </a:r>
            <a:r>
              <a:rPr dirty="0" sz="1800" spc="110" b="1">
                <a:solidFill>
                  <a:srgbClr val="FFFFFF"/>
                </a:solidFill>
                <a:latin typeface="华文新魏"/>
                <a:cs typeface="华文新魏"/>
              </a:rPr>
              <a:t>求</a:t>
            </a:r>
            <a:r>
              <a:rPr dirty="0" sz="1800" spc="-5" b="1">
                <a:solidFill>
                  <a:srgbClr val="FFFFFF"/>
                </a:solidFill>
                <a:latin typeface="华文新魏"/>
                <a:cs typeface="华文新魏"/>
              </a:rPr>
              <a:t>， 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实现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应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用性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能</a:t>
            </a:r>
            <a:r>
              <a:rPr dirty="0" sz="1800" spc="-5" b="1">
                <a:solidFill>
                  <a:srgbClr val="FFFFFF"/>
                </a:solidFill>
                <a:latin typeface="华文新魏"/>
                <a:cs typeface="华文新魏"/>
              </a:rPr>
              <a:t>的 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个性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化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定</a:t>
            </a:r>
            <a:r>
              <a:rPr dirty="0" sz="1800" spc="120" b="1">
                <a:solidFill>
                  <a:srgbClr val="FFFFFF"/>
                </a:solidFill>
                <a:latin typeface="华文新魏"/>
                <a:cs typeface="华文新魏"/>
              </a:rPr>
              <a:t>制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，</a:t>
            </a:r>
            <a:r>
              <a:rPr dirty="0" sz="1800" spc="-5" b="1">
                <a:solidFill>
                  <a:srgbClr val="FFFFFF"/>
                </a:solidFill>
                <a:latin typeface="华文新魏"/>
                <a:cs typeface="华文新魏"/>
              </a:rPr>
              <a:t>满 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足不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同</a:t>
            </a:r>
            <a:r>
              <a:rPr dirty="0" sz="1800" spc="125" b="1">
                <a:solidFill>
                  <a:srgbClr val="FFFFFF"/>
                </a:solidFill>
                <a:latin typeface="华文新魏"/>
                <a:cs typeface="华文新魏"/>
              </a:rPr>
              <a:t>场景</a:t>
            </a:r>
            <a:r>
              <a:rPr dirty="0" sz="1800" spc="114" b="1">
                <a:solidFill>
                  <a:srgbClr val="FFFFFF"/>
                </a:solidFill>
                <a:latin typeface="华文新魏"/>
                <a:cs typeface="华文新魏"/>
              </a:rPr>
              <a:t>应</a:t>
            </a:r>
            <a:r>
              <a:rPr dirty="0" sz="1800" spc="-5" b="1">
                <a:solidFill>
                  <a:srgbClr val="FFFFFF"/>
                </a:solidFill>
                <a:latin typeface="华文新魏"/>
                <a:cs typeface="华文新魏"/>
              </a:rPr>
              <a:t>用 </a:t>
            </a:r>
            <a:r>
              <a:rPr dirty="0" sz="1800" spc="10" b="1">
                <a:solidFill>
                  <a:srgbClr val="FFFFFF"/>
                </a:solidFill>
                <a:latin typeface="华文新魏"/>
                <a:cs typeface="华文新魏"/>
              </a:rPr>
              <a:t>需</a:t>
            </a:r>
            <a:r>
              <a:rPr dirty="0" sz="1800" spc="5" b="1">
                <a:solidFill>
                  <a:srgbClr val="FFFFFF"/>
                </a:solidFill>
                <a:latin typeface="华文新魏"/>
                <a:cs typeface="华文新魏"/>
              </a:rPr>
              <a:t>求</a:t>
            </a:r>
            <a:r>
              <a:rPr dirty="0" sz="1800" b="1">
                <a:solidFill>
                  <a:srgbClr val="FFFFFF"/>
                </a:solidFill>
                <a:latin typeface="华文新魏"/>
                <a:cs typeface="华文新魏"/>
              </a:rPr>
              <a:t>。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21" name="object 21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27724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四、超</a:t>
            </a:r>
            <a:r>
              <a:rPr dirty="0" spc="-5"/>
              <a:t>材料设计方法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97" y="1125763"/>
            <a:ext cx="4748276" cy="5310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37665"/>
            <a:ext cx="8728710" cy="2315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4.4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超材料智能算法快速优化设计</a:t>
            </a:r>
            <a:endParaRPr sz="2400">
              <a:latin typeface="华文新魏"/>
              <a:cs typeface="华文新魏"/>
            </a:endParaRPr>
          </a:p>
          <a:p>
            <a:pPr algn="just" marL="299085" marR="5080" indent="-287020">
              <a:lnSpc>
                <a:spcPct val="150000"/>
              </a:lnSpc>
              <a:spcBef>
                <a:spcPts val="75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超材料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面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向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工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程应用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需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要进行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结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构形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式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不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结构参</a:t>
            </a:r>
            <a:r>
              <a:rPr dirty="0" sz="2000" spc="15" b="1">
                <a:solidFill>
                  <a:srgbClr val="006FC0"/>
                </a:solidFill>
                <a:latin typeface="华文新魏"/>
                <a:cs typeface="华文新魏"/>
              </a:rPr>
              <a:t>数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、不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排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布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方式等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结构单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元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整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体优化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设</a:t>
            </a:r>
            <a:r>
              <a:rPr dirty="0" sz="2000" spc="15" b="1">
                <a:solidFill>
                  <a:srgbClr val="006FC0"/>
                </a:solidFill>
                <a:latin typeface="华文新魏"/>
                <a:cs typeface="华文新魏"/>
              </a:rPr>
              <a:t>计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数量规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模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至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少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在几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万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几十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万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 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甚至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达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到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百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万/千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万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量</a:t>
            </a:r>
            <a:r>
              <a:rPr dirty="0" sz="2000" spc="40" b="1">
                <a:solidFill>
                  <a:srgbClr val="006FC0"/>
                </a:solidFill>
                <a:latin typeface="华文新魏"/>
                <a:cs typeface="华文新魏"/>
              </a:rPr>
              <a:t>级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远超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人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力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之所</a:t>
            </a:r>
            <a:r>
              <a:rPr dirty="0" sz="2000" spc="60" b="1">
                <a:solidFill>
                  <a:srgbClr val="006FC0"/>
                </a:solidFill>
                <a:latin typeface="华文新魏"/>
                <a:cs typeface="华文新魏"/>
              </a:rPr>
              <a:t>能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必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须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借助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神经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网</a:t>
            </a:r>
            <a:r>
              <a:rPr dirty="0" sz="2000" spc="60" b="1">
                <a:solidFill>
                  <a:srgbClr val="006FC0"/>
                </a:solidFill>
                <a:latin typeface="华文新魏"/>
                <a:cs typeface="华文新魏"/>
              </a:rPr>
              <a:t>络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机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器学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习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等智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能算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对超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料进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设计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与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优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化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3732" y="3907535"/>
            <a:ext cx="4178808" cy="21137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7452" y="3648455"/>
            <a:ext cx="4297680" cy="25328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27724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四、超</a:t>
            </a:r>
            <a:r>
              <a:rPr dirty="0" spc="-5"/>
              <a:t>材料设计方法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696" y="2998295"/>
            <a:ext cx="4019707" cy="2986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0" y="2924555"/>
            <a:ext cx="4114800" cy="30601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297" y="1125763"/>
            <a:ext cx="4748276" cy="5310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3240" y="1137665"/>
            <a:ext cx="8731885" cy="1401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4.4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超材料智能算法快速优化设计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100"/>
              </a:lnSpc>
              <a:spcBef>
                <a:spcPts val="74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设计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中，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根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据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神经网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络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输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入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和输出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关</a:t>
            </a:r>
            <a:r>
              <a:rPr dirty="0" sz="2000" spc="75" b="1">
                <a:solidFill>
                  <a:srgbClr val="006FC0"/>
                </a:solidFill>
                <a:latin typeface="华文新魏"/>
                <a:cs typeface="华文新魏"/>
              </a:rPr>
              <a:t>系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可以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大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致</a:t>
            </a:r>
            <a:r>
              <a:rPr dirty="0" sz="2000" spc="45" b="1">
                <a:solidFill>
                  <a:srgbClr val="006FC0"/>
                </a:solidFill>
                <a:latin typeface="华文新魏"/>
                <a:cs typeface="华文新魏"/>
              </a:rPr>
              <a:t>分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为如</a:t>
            </a:r>
            <a:r>
              <a:rPr dirty="0" sz="2000" spc="50" b="1">
                <a:solidFill>
                  <a:srgbClr val="006FC0"/>
                </a:solidFill>
                <a:latin typeface="华文新魏"/>
                <a:cs typeface="华文新魏"/>
              </a:rPr>
              <a:t>图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1</a:t>
            </a:r>
            <a:r>
              <a:rPr dirty="0" sz="2000" spc="60" b="1">
                <a:solidFill>
                  <a:srgbClr val="006FC0"/>
                </a:solidFill>
                <a:latin typeface="华文新魏"/>
                <a:cs typeface="华文新魏"/>
              </a:rPr>
              <a:t>所示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的正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向设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计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和逆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向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设计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两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种不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的应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方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612" y="5989421"/>
            <a:ext cx="7112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华文新魏"/>
                <a:cs typeface="华文新魏"/>
              </a:rPr>
              <a:t>超材料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9094" y="5989421"/>
            <a:ext cx="939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华文新魏"/>
                <a:cs typeface="华文新魏"/>
              </a:rPr>
              <a:t>性能目标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1975" y="6123432"/>
            <a:ext cx="2009139" cy="71755"/>
          </a:xfrm>
          <a:custGeom>
            <a:avLst/>
            <a:gdLst/>
            <a:ahLst/>
            <a:cxnLst/>
            <a:rect l="l" t="t" r="r" b="b"/>
            <a:pathLst>
              <a:path w="2009139" h="71754">
                <a:moveTo>
                  <a:pt x="1916430" y="0"/>
                </a:moveTo>
                <a:lnTo>
                  <a:pt x="1916430" y="17907"/>
                </a:lnTo>
                <a:lnTo>
                  <a:pt x="0" y="17907"/>
                </a:lnTo>
                <a:lnTo>
                  <a:pt x="0" y="53721"/>
                </a:lnTo>
                <a:lnTo>
                  <a:pt x="1916430" y="53721"/>
                </a:lnTo>
                <a:lnTo>
                  <a:pt x="1916430" y="71628"/>
                </a:lnTo>
                <a:lnTo>
                  <a:pt x="2008632" y="35814"/>
                </a:lnTo>
                <a:lnTo>
                  <a:pt x="191643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116448" y="5916879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华文新魏"/>
                <a:cs typeface="华文新魏"/>
              </a:rPr>
              <a:t>超材料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83779" y="5916879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华文新魏"/>
                <a:cs typeface="华文新魏"/>
              </a:rPr>
              <a:t>性能目标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75020" y="6050279"/>
            <a:ext cx="2010410" cy="71755"/>
          </a:xfrm>
          <a:custGeom>
            <a:avLst/>
            <a:gdLst/>
            <a:ahLst/>
            <a:cxnLst/>
            <a:rect l="l" t="t" r="r" b="b"/>
            <a:pathLst>
              <a:path w="2010409" h="71754">
                <a:moveTo>
                  <a:pt x="92201" y="0"/>
                </a:moveTo>
                <a:lnTo>
                  <a:pt x="0" y="35814"/>
                </a:lnTo>
                <a:lnTo>
                  <a:pt x="92201" y="71628"/>
                </a:lnTo>
                <a:lnTo>
                  <a:pt x="92201" y="53721"/>
                </a:lnTo>
                <a:lnTo>
                  <a:pt x="2010155" y="53721"/>
                </a:lnTo>
                <a:lnTo>
                  <a:pt x="2010155" y="17907"/>
                </a:lnTo>
                <a:lnTo>
                  <a:pt x="92201" y="17907"/>
                </a:lnTo>
                <a:lnTo>
                  <a:pt x="9220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93" y="1125763"/>
            <a:ext cx="3524518" cy="5310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27724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四、超</a:t>
            </a:r>
            <a:r>
              <a:rPr dirty="0" spc="-5"/>
              <a:t>材料设计方法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4023" y="4082796"/>
            <a:ext cx="3840479" cy="21610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68" y="4082796"/>
            <a:ext cx="3840479" cy="21610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3240" y="1137665"/>
            <a:ext cx="8729980" cy="35991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4.5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超材料仿真设计平台</a:t>
            </a:r>
            <a:endParaRPr sz="2400">
              <a:latin typeface="华文新魏"/>
              <a:cs typeface="华文新魏"/>
            </a:endParaRPr>
          </a:p>
          <a:p>
            <a:pPr algn="just" marL="299085" marR="5080" indent="-287020">
              <a:lnSpc>
                <a:spcPct val="150000"/>
              </a:lnSpc>
              <a:spcBef>
                <a:spcPts val="75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根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据电、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力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学、热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学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等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本方程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及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边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条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精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确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计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算超材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电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、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力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、热等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应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实现结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到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宏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观性能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精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确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计算仿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真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结合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各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优化</a:t>
            </a:r>
            <a:r>
              <a:rPr dirty="0" sz="2000" spc="15" b="1">
                <a:solidFill>
                  <a:srgbClr val="006FC0"/>
                </a:solidFill>
                <a:latin typeface="华文新魏"/>
                <a:cs typeface="华文新魏"/>
              </a:rPr>
              <a:t>算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法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实现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超材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的目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标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导向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型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逆向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设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计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颠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覆了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常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规材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的研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方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algn="just" marL="299085" indent="-28702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目前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主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流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的超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材料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仿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真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平台</a:t>
            </a:r>
            <a:r>
              <a:rPr dirty="0" sz="2000" spc="30" b="1">
                <a:solidFill>
                  <a:srgbClr val="006FC0"/>
                </a:solidFill>
                <a:latin typeface="华文新魏"/>
                <a:cs typeface="华文新魏"/>
              </a:rPr>
              <a:t>包</a:t>
            </a:r>
            <a:r>
              <a:rPr dirty="0" sz="2000" spc="65" b="1">
                <a:solidFill>
                  <a:srgbClr val="006FC0"/>
                </a:solidFill>
                <a:latin typeface="华文新魏"/>
                <a:cs typeface="华文新魏"/>
              </a:rPr>
              <a:t>括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ANSYS</a:t>
            </a:r>
            <a:r>
              <a:rPr dirty="0" sz="2000" spc="25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CST</a:t>
            </a:r>
            <a:r>
              <a:rPr dirty="0" sz="2000" spc="60" b="1">
                <a:solidFill>
                  <a:srgbClr val="006FC0"/>
                </a:solidFill>
                <a:latin typeface="华文新魏"/>
                <a:cs typeface="华文新魏"/>
              </a:rPr>
              <a:t> 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Studio</a:t>
            </a:r>
            <a:r>
              <a:rPr dirty="0" sz="2000" spc="65" b="1">
                <a:solidFill>
                  <a:srgbClr val="006FC0"/>
                </a:solidFill>
                <a:latin typeface="华文新魏"/>
                <a:cs typeface="华文新魏"/>
              </a:rPr>
              <a:t> 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Suite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Comsol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等，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以</a:t>
            </a:r>
            <a:endParaRPr sz="20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200"/>
              </a:spcBef>
            </a:pP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及联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合仿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真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平台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（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如Matlab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与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专业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件的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联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合仿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真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）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marL="2795270">
              <a:lnSpc>
                <a:spcPct val="100000"/>
              </a:lnSpc>
              <a:spcBef>
                <a:spcPts val="1820"/>
              </a:spcBef>
            </a:pPr>
            <a:r>
              <a:rPr dirty="0" sz="1800">
                <a:solidFill>
                  <a:srgbClr val="FF0000"/>
                </a:solidFill>
                <a:latin typeface="华文新魏"/>
                <a:cs typeface="华文新魏"/>
              </a:rPr>
              <a:t>CST软件</a:t>
            </a:r>
            <a:endParaRPr sz="1800">
              <a:latin typeface="华文新魏"/>
              <a:cs typeface="华文新魏"/>
            </a:endParaRPr>
          </a:p>
          <a:p>
            <a:pPr marL="5789295">
              <a:lnSpc>
                <a:spcPct val="100000"/>
              </a:lnSpc>
              <a:spcBef>
                <a:spcPts val="365"/>
              </a:spcBef>
            </a:pPr>
            <a:r>
              <a:rPr dirty="0" sz="1800">
                <a:solidFill>
                  <a:srgbClr val="FF0000"/>
                </a:solidFill>
                <a:latin typeface="华文新魏"/>
                <a:cs typeface="华文新魏"/>
              </a:rPr>
              <a:t>HFSS软件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93" y="1125763"/>
            <a:ext cx="3524518" cy="5310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8540" y="1137665"/>
            <a:ext cx="3276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4.5</a:t>
            </a:r>
            <a:r>
              <a:rPr dirty="0" sz="2400" spc="-9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超材料仿真设计平台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27724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四、超</a:t>
            </a:r>
            <a:r>
              <a:rPr dirty="0" spc="-5"/>
              <a:t>材料设计方法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28" y="1988820"/>
            <a:ext cx="8848344" cy="40690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172959" y="4381245"/>
            <a:ext cx="163004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ANSYS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软件包含 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力、热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、电</a:t>
            </a:r>
            <a:r>
              <a:rPr dirty="0" sz="1800" spc="-10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流 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体等各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种仿真模 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块，且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可多物理 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场耦合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仿真。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642" y="410717"/>
            <a:ext cx="39319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latin typeface="华文新魏"/>
                <a:cs typeface="华文新魏"/>
              </a:rPr>
              <a:t>一</a:t>
            </a:r>
            <a:r>
              <a:rPr dirty="0" sz="2800" spc="-10" b="0">
                <a:latin typeface="华文新魏"/>
                <a:cs typeface="华文新魏"/>
              </a:rPr>
              <a:t>、</a:t>
            </a:r>
            <a:r>
              <a:rPr dirty="0" sz="2800" spc="-5" b="0">
                <a:latin typeface="华文新魏"/>
                <a:cs typeface="华文新魏"/>
              </a:rPr>
              <a:t>物理学推动工业革命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742" y="1285091"/>
            <a:ext cx="8044180" cy="3867785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78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10">
                <a:solidFill>
                  <a:srgbClr val="FF0000"/>
                </a:solidFill>
                <a:latin typeface="华文新魏"/>
                <a:cs typeface="华文新魏"/>
              </a:rPr>
              <a:t>第一、二次工业革命的第一原理是</a:t>
            </a:r>
            <a:r>
              <a:rPr dirty="0" sz="2800">
                <a:solidFill>
                  <a:srgbClr val="FF0000"/>
                </a:solidFill>
                <a:latin typeface="华文新魏"/>
                <a:cs typeface="华文新魏"/>
              </a:rPr>
              <a:t>经</a:t>
            </a:r>
            <a:r>
              <a:rPr dirty="0" sz="2800" spc="-10">
                <a:solidFill>
                  <a:srgbClr val="FF0000"/>
                </a:solidFill>
                <a:latin typeface="华文新魏"/>
                <a:cs typeface="华文新魏"/>
              </a:rPr>
              <a:t>典物</a:t>
            </a:r>
            <a:r>
              <a:rPr dirty="0" sz="2800">
                <a:solidFill>
                  <a:srgbClr val="FF0000"/>
                </a:solidFill>
                <a:latin typeface="华文新魏"/>
                <a:cs typeface="华文新魏"/>
              </a:rPr>
              <a:t>理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学</a:t>
            </a:r>
            <a:endParaRPr sz="2800">
              <a:latin typeface="华文新魏"/>
              <a:cs typeface="华文新魏"/>
            </a:endParaRPr>
          </a:p>
          <a:p>
            <a:pPr lvl="1" marL="926465" indent="-45720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第一次工业革命基于经典力学和热</a:t>
            </a:r>
            <a:r>
              <a:rPr dirty="0" sz="2800">
                <a:solidFill>
                  <a:srgbClr val="0000FF"/>
                </a:solidFill>
                <a:latin typeface="华文新魏"/>
                <a:cs typeface="华文新魏"/>
              </a:rPr>
              <a:t>力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学</a:t>
            </a:r>
            <a:endParaRPr sz="2800">
              <a:latin typeface="华文新魏"/>
              <a:cs typeface="华文新魏"/>
            </a:endParaRPr>
          </a:p>
          <a:p>
            <a:pPr lvl="1" marL="926465" indent="-45720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dirty="0" sz="2800" spc="-10">
                <a:solidFill>
                  <a:srgbClr val="0000FF"/>
                </a:solidFill>
                <a:latin typeface="华文新魏"/>
                <a:cs typeface="华文新魏"/>
              </a:rPr>
              <a:t>第二次工业革命基于经典电动力学</a:t>
            </a:r>
            <a:endParaRPr sz="2800">
              <a:latin typeface="华文新魏"/>
              <a:cs typeface="华文新魏"/>
            </a:endParaRPr>
          </a:p>
          <a:p>
            <a:pPr lvl="1" marL="926465" marR="5080" indent="-45720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而我们现在无论是材料和器件的工</a:t>
            </a:r>
            <a:r>
              <a:rPr dirty="0" sz="2800">
                <a:solidFill>
                  <a:srgbClr val="0000FF"/>
                </a:solidFill>
                <a:latin typeface="华文新魏"/>
                <a:cs typeface="华文新魏"/>
              </a:rPr>
              <a:t>作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原理</a:t>
            </a:r>
            <a:r>
              <a:rPr dirty="0" sz="2800">
                <a:solidFill>
                  <a:srgbClr val="0000FF"/>
                </a:solidFill>
                <a:latin typeface="华文新魏"/>
                <a:cs typeface="华文新魏"/>
              </a:rPr>
              <a:t>，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还 是系统或功能实现的原理大都是经</a:t>
            </a:r>
            <a:r>
              <a:rPr dirty="0" sz="2800">
                <a:solidFill>
                  <a:srgbClr val="0000FF"/>
                </a:solidFill>
                <a:latin typeface="华文新魏"/>
                <a:cs typeface="华文新魏"/>
              </a:rPr>
              <a:t>典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物理</a:t>
            </a:r>
            <a:r>
              <a:rPr dirty="0" sz="2800">
                <a:solidFill>
                  <a:srgbClr val="0000FF"/>
                </a:solidFill>
                <a:latin typeface="华文新魏"/>
                <a:cs typeface="华文新魏"/>
              </a:rPr>
              <a:t>原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理</a:t>
            </a:r>
            <a:endParaRPr sz="2800">
              <a:latin typeface="华文新魏"/>
              <a:cs typeface="华文新魏"/>
            </a:endParaRPr>
          </a:p>
          <a:p>
            <a:pPr marL="926465">
              <a:lnSpc>
                <a:spcPct val="100000"/>
              </a:lnSpc>
              <a:spcBef>
                <a:spcPts val="1680"/>
              </a:spcBef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。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7865" y="481965"/>
            <a:ext cx="91249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目</a:t>
            </a:r>
            <a:r>
              <a:rPr dirty="0" sz="2800" spc="615" b="1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录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82624" y="1984248"/>
            <a:ext cx="464820" cy="413384"/>
            <a:chOff x="1182624" y="1984248"/>
            <a:chExt cx="464820" cy="413384"/>
          </a:xfrm>
        </p:grpSpPr>
        <p:sp>
          <p:nvSpPr>
            <p:cNvPr id="4" name="object 4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1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59"/>
                  </a:lnTo>
                  <a:lnTo>
                    <a:pt x="403097" y="403859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1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1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59"/>
                  </a:lnTo>
                  <a:lnTo>
                    <a:pt x="52616" y="403859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1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500" y="2098167"/>
              <a:ext cx="123316" cy="18427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82624" y="2776727"/>
            <a:ext cx="464820" cy="413384"/>
            <a:chOff x="1182624" y="2776727"/>
            <a:chExt cx="464820" cy="413384"/>
          </a:xfrm>
        </p:grpSpPr>
        <p:sp>
          <p:nvSpPr>
            <p:cNvPr id="8" name="object 8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2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60"/>
                  </a:lnTo>
                  <a:lnTo>
                    <a:pt x="403097" y="403860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2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2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60"/>
                  </a:lnTo>
                  <a:lnTo>
                    <a:pt x="52616" y="403860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500" y="2890392"/>
              <a:ext cx="123316" cy="1842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532" y="2801111"/>
              <a:ext cx="414528" cy="16459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110996" y="4072128"/>
            <a:ext cx="609600" cy="585470"/>
            <a:chOff x="1110996" y="4072128"/>
            <a:chExt cx="609600" cy="585470"/>
          </a:xfrm>
        </p:grpSpPr>
        <p:sp>
          <p:nvSpPr>
            <p:cNvPr id="13" name="object 13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525399" y="0"/>
                  </a:moveTo>
                  <a:lnTo>
                    <a:pt x="75044" y="0"/>
                  </a:lnTo>
                  <a:lnTo>
                    <a:pt x="45836" y="5905"/>
                  </a:lnTo>
                  <a:lnTo>
                    <a:pt x="21982" y="22002"/>
                  </a:lnTo>
                  <a:lnTo>
                    <a:pt x="5898" y="45862"/>
                  </a:lnTo>
                  <a:lnTo>
                    <a:pt x="0" y="75056"/>
                  </a:lnTo>
                  <a:lnTo>
                    <a:pt x="0" y="501014"/>
                  </a:lnTo>
                  <a:lnTo>
                    <a:pt x="5898" y="530209"/>
                  </a:lnTo>
                  <a:lnTo>
                    <a:pt x="21982" y="554069"/>
                  </a:lnTo>
                  <a:lnTo>
                    <a:pt x="45836" y="570166"/>
                  </a:lnTo>
                  <a:lnTo>
                    <a:pt x="75044" y="576072"/>
                  </a:lnTo>
                  <a:lnTo>
                    <a:pt x="525399" y="576072"/>
                  </a:lnTo>
                  <a:lnTo>
                    <a:pt x="554593" y="570166"/>
                  </a:lnTo>
                  <a:lnTo>
                    <a:pt x="578453" y="554069"/>
                  </a:lnTo>
                  <a:lnTo>
                    <a:pt x="594550" y="530209"/>
                  </a:lnTo>
                  <a:lnTo>
                    <a:pt x="600456" y="501014"/>
                  </a:lnTo>
                  <a:lnTo>
                    <a:pt x="600456" y="75056"/>
                  </a:lnTo>
                  <a:lnTo>
                    <a:pt x="594550" y="45862"/>
                  </a:lnTo>
                  <a:lnTo>
                    <a:pt x="578453" y="22002"/>
                  </a:lnTo>
                  <a:lnTo>
                    <a:pt x="554593" y="5905"/>
                  </a:lnTo>
                  <a:lnTo>
                    <a:pt x="52539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0" y="75056"/>
                  </a:moveTo>
                  <a:lnTo>
                    <a:pt x="5898" y="45862"/>
                  </a:lnTo>
                  <a:lnTo>
                    <a:pt x="21982" y="22002"/>
                  </a:lnTo>
                  <a:lnTo>
                    <a:pt x="45836" y="5905"/>
                  </a:lnTo>
                  <a:lnTo>
                    <a:pt x="75044" y="0"/>
                  </a:lnTo>
                  <a:lnTo>
                    <a:pt x="525399" y="0"/>
                  </a:lnTo>
                  <a:lnTo>
                    <a:pt x="554593" y="5905"/>
                  </a:lnTo>
                  <a:lnTo>
                    <a:pt x="578453" y="22002"/>
                  </a:lnTo>
                  <a:lnTo>
                    <a:pt x="594550" y="45862"/>
                  </a:lnTo>
                  <a:lnTo>
                    <a:pt x="600456" y="75056"/>
                  </a:lnTo>
                  <a:lnTo>
                    <a:pt x="600456" y="501014"/>
                  </a:lnTo>
                  <a:lnTo>
                    <a:pt x="594550" y="530209"/>
                  </a:lnTo>
                  <a:lnTo>
                    <a:pt x="578453" y="554069"/>
                  </a:lnTo>
                  <a:lnTo>
                    <a:pt x="554593" y="570166"/>
                  </a:lnTo>
                  <a:lnTo>
                    <a:pt x="525399" y="576072"/>
                  </a:lnTo>
                  <a:lnTo>
                    <a:pt x="75044" y="576072"/>
                  </a:lnTo>
                  <a:lnTo>
                    <a:pt x="45836" y="570166"/>
                  </a:lnTo>
                  <a:lnTo>
                    <a:pt x="21982" y="554069"/>
                  </a:lnTo>
                  <a:lnTo>
                    <a:pt x="5898" y="530209"/>
                  </a:lnTo>
                  <a:lnTo>
                    <a:pt x="0" y="501014"/>
                  </a:lnTo>
                  <a:lnTo>
                    <a:pt x="0" y="750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08481" y="4232656"/>
              <a:ext cx="162560" cy="263525"/>
            </a:xfrm>
            <a:custGeom>
              <a:avLst/>
              <a:gdLst/>
              <a:ahLst/>
              <a:cxnLst/>
              <a:rect l="l" t="t" r="r" b="b"/>
              <a:pathLst>
                <a:path w="162559" h="263525">
                  <a:moveTo>
                    <a:pt x="152907" y="0"/>
                  </a:moveTo>
                  <a:lnTo>
                    <a:pt x="24130" y="0"/>
                  </a:lnTo>
                  <a:lnTo>
                    <a:pt x="6984" y="139065"/>
                  </a:lnTo>
                  <a:lnTo>
                    <a:pt x="53212" y="147955"/>
                  </a:lnTo>
                  <a:lnTo>
                    <a:pt x="57531" y="141478"/>
                  </a:lnTo>
                  <a:lnTo>
                    <a:pt x="61594" y="137033"/>
                  </a:lnTo>
                  <a:lnTo>
                    <a:pt x="70103" y="131064"/>
                  </a:lnTo>
                  <a:lnTo>
                    <a:pt x="75184" y="129413"/>
                  </a:lnTo>
                  <a:lnTo>
                    <a:pt x="88646" y="129413"/>
                  </a:lnTo>
                  <a:lnTo>
                    <a:pt x="107221" y="163282"/>
                  </a:lnTo>
                  <a:lnTo>
                    <a:pt x="107696" y="174117"/>
                  </a:lnTo>
                  <a:lnTo>
                    <a:pt x="107223" y="184683"/>
                  </a:lnTo>
                  <a:lnTo>
                    <a:pt x="89153" y="219456"/>
                  </a:lnTo>
                  <a:lnTo>
                    <a:pt x="74803" y="219456"/>
                  </a:lnTo>
                  <a:lnTo>
                    <a:pt x="54863" y="183769"/>
                  </a:lnTo>
                  <a:lnTo>
                    <a:pt x="0" y="191770"/>
                  </a:lnTo>
                  <a:lnTo>
                    <a:pt x="13168" y="228054"/>
                  </a:lnTo>
                  <a:lnTo>
                    <a:pt x="42404" y="255682"/>
                  </a:lnTo>
                  <a:lnTo>
                    <a:pt x="82168" y="263271"/>
                  </a:lnTo>
                  <a:lnTo>
                    <a:pt x="95001" y="262509"/>
                  </a:lnTo>
                  <a:lnTo>
                    <a:pt x="134405" y="244294"/>
                  </a:lnTo>
                  <a:lnTo>
                    <a:pt x="157001" y="204053"/>
                  </a:lnTo>
                  <a:lnTo>
                    <a:pt x="162306" y="167513"/>
                  </a:lnTo>
                  <a:lnTo>
                    <a:pt x="161162" y="150461"/>
                  </a:lnTo>
                  <a:lnTo>
                    <a:pt x="144018" y="108331"/>
                  </a:lnTo>
                  <a:lnTo>
                    <a:pt x="110478" y="86310"/>
                  </a:lnTo>
                  <a:lnTo>
                    <a:pt x="96519" y="84836"/>
                  </a:lnTo>
                  <a:lnTo>
                    <a:pt x="90678" y="84836"/>
                  </a:lnTo>
                  <a:lnTo>
                    <a:pt x="84835" y="85852"/>
                  </a:lnTo>
                  <a:lnTo>
                    <a:pt x="73025" y="89535"/>
                  </a:lnTo>
                  <a:lnTo>
                    <a:pt x="67056" y="92456"/>
                  </a:lnTo>
                  <a:lnTo>
                    <a:pt x="61087" y="96139"/>
                  </a:lnTo>
                  <a:lnTo>
                    <a:pt x="65785" y="57277"/>
                  </a:lnTo>
                  <a:lnTo>
                    <a:pt x="152907" y="57277"/>
                  </a:lnTo>
                  <a:lnTo>
                    <a:pt x="152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000" y="4102608"/>
              <a:ext cx="545592" cy="23774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051304" y="1915667"/>
            <a:ext cx="5328285" cy="46990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超材料概念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及内涵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8048" y="2781300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超材料物理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特性及典型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应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用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51304" y="4005071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5"/>
              </a:lnSpc>
            </a:pP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制备</a:t>
            </a:r>
            <a:r>
              <a:rPr dirty="0" sz="2800" spc="5" b="1">
                <a:solidFill>
                  <a:srgbClr val="800000"/>
                </a:solidFill>
                <a:latin typeface="华文新魏"/>
                <a:cs typeface="华文新魏"/>
              </a:rPr>
              <a:t>技</a:t>
            </a:r>
            <a:r>
              <a:rPr dirty="0" sz="2800" spc="-10" b="1">
                <a:solidFill>
                  <a:srgbClr val="800000"/>
                </a:solidFill>
                <a:latin typeface="华文新魏"/>
                <a:cs typeface="华文新魏"/>
              </a:rPr>
              <a:t>术</a:t>
            </a:r>
            <a:endParaRPr sz="2800">
              <a:latin typeface="华文新魏"/>
              <a:cs typeface="华文新魏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182433" y="4864417"/>
            <a:ext cx="514350" cy="514350"/>
            <a:chOff x="1182433" y="4864417"/>
            <a:chExt cx="514350" cy="514350"/>
          </a:xfrm>
        </p:grpSpPr>
        <p:sp>
          <p:nvSpPr>
            <p:cNvPr id="22" name="object 22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438784" y="0"/>
                  </a:moveTo>
                  <a:lnTo>
                    <a:pt x="65722" y="0"/>
                  </a:lnTo>
                  <a:lnTo>
                    <a:pt x="40140" y="5169"/>
                  </a:lnTo>
                  <a:lnTo>
                    <a:pt x="19250" y="19256"/>
                  </a:lnTo>
                  <a:lnTo>
                    <a:pt x="5164" y="40130"/>
                  </a:lnTo>
                  <a:lnTo>
                    <a:pt x="0" y="65659"/>
                  </a:lnTo>
                  <a:lnTo>
                    <a:pt x="0" y="438785"/>
                  </a:lnTo>
                  <a:lnTo>
                    <a:pt x="5164" y="464313"/>
                  </a:lnTo>
                  <a:lnTo>
                    <a:pt x="19250" y="485187"/>
                  </a:lnTo>
                  <a:lnTo>
                    <a:pt x="40140" y="499274"/>
                  </a:lnTo>
                  <a:lnTo>
                    <a:pt x="65722" y="504444"/>
                  </a:lnTo>
                  <a:lnTo>
                    <a:pt x="438784" y="504444"/>
                  </a:lnTo>
                  <a:lnTo>
                    <a:pt x="464313" y="499274"/>
                  </a:lnTo>
                  <a:lnTo>
                    <a:pt x="485187" y="485187"/>
                  </a:lnTo>
                  <a:lnTo>
                    <a:pt x="499274" y="464313"/>
                  </a:lnTo>
                  <a:lnTo>
                    <a:pt x="504443" y="438785"/>
                  </a:lnTo>
                  <a:lnTo>
                    <a:pt x="504443" y="65659"/>
                  </a:lnTo>
                  <a:lnTo>
                    <a:pt x="499274" y="40130"/>
                  </a:lnTo>
                  <a:lnTo>
                    <a:pt x="485187" y="19256"/>
                  </a:lnTo>
                  <a:lnTo>
                    <a:pt x="464313" y="5169"/>
                  </a:lnTo>
                  <a:lnTo>
                    <a:pt x="4387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65659"/>
                  </a:moveTo>
                  <a:lnTo>
                    <a:pt x="5164" y="40130"/>
                  </a:lnTo>
                  <a:lnTo>
                    <a:pt x="19250" y="19256"/>
                  </a:lnTo>
                  <a:lnTo>
                    <a:pt x="40140" y="5169"/>
                  </a:lnTo>
                  <a:lnTo>
                    <a:pt x="65722" y="0"/>
                  </a:lnTo>
                  <a:lnTo>
                    <a:pt x="438784" y="0"/>
                  </a:lnTo>
                  <a:lnTo>
                    <a:pt x="464313" y="5169"/>
                  </a:lnTo>
                  <a:lnTo>
                    <a:pt x="485187" y="19256"/>
                  </a:lnTo>
                  <a:lnTo>
                    <a:pt x="499274" y="40130"/>
                  </a:lnTo>
                  <a:lnTo>
                    <a:pt x="504443" y="65659"/>
                  </a:lnTo>
                  <a:lnTo>
                    <a:pt x="504443" y="438785"/>
                  </a:lnTo>
                  <a:lnTo>
                    <a:pt x="499274" y="464313"/>
                  </a:lnTo>
                  <a:lnTo>
                    <a:pt x="485187" y="485187"/>
                  </a:lnTo>
                  <a:lnTo>
                    <a:pt x="464313" y="499274"/>
                  </a:lnTo>
                  <a:lnTo>
                    <a:pt x="438784" y="504444"/>
                  </a:lnTo>
                  <a:lnTo>
                    <a:pt x="65722" y="504444"/>
                  </a:lnTo>
                  <a:lnTo>
                    <a:pt x="40140" y="499274"/>
                  </a:lnTo>
                  <a:lnTo>
                    <a:pt x="19250" y="485187"/>
                  </a:lnTo>
                  <a:lnTo>
                    <a:pt x="5164" y="464313"/>
                  </a:lnTo>
                  <a:lnTo>
                    <a:pt x="0" y="438785"/>
                  </a:lnTo>
                  <a:lnTo>
                    <a:pt x="0" y="6565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363725" y="496646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580" y="4893564"/>
            <a:ext cx="458724" cy="20574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979676" y="4797552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超材料应用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前景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51304" y="5516879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结束语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82624" y="5585459"/>
            <a:ext cx="464820" cy="411480"/>
            <a:chOff x="1182624" y="5585459"/>
            <a:chExt cx="464820" cy="411480"/>
          </a:xfrm>
        </p:grpSpPr>
        <p:sp>
          <p:nvSpPr>
            <p:cNvPr id="29" name="object 29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403225" y="0"/>
                  </a:moveTo>
                  <a:lnTo>
                    <a:pt x="52412" y="0"/>
                  </a:lnTo>
                  <a:lnTo>
                    <a:pt x="32012" y="4119"/>
                  </a:lnTo>
                  <a:lnTo>
                    <a:pt x="15352" y="15352"/>
                  </a:lnTo>
                  <a:lnTo>
                    <a:pt x="4119" y="32012"/>
                  </a:lnTo>
                  <a:lnTo>
                    <a:pt x="0" y="52412"/>
                  </a:lnTo>
                  <a:lnTo>
                    <a:pt x="0" y="349923"/>
                  </a:lnTo>
                  <a:lnTo>
                    <a:pt x="4119" y="370323"/>
                  </a:lnTo>
                  <a:lnTo>
                    <a:pt x="15352" y="386983"/>
                  </a:lnTo>
                  <a:lnTo>
                    <a:pt x="32012" y="398216"/>
                  </a:lnTo>
                  <a:lnTo>
                    <a:pt x="52412" y="402336"/>
                  </a:lnTo>
                  <a:lnTo>
                    <a:pt x="403225" y="402336"/>
                  </a:lnTo>
                  <a:lnTo>
                    <a:pt x="423636" y="398216"/>
                  </a:lnTo>
                  <a:lnTo>
                    <a:pt x="440309" y="386983"/>
                  </a:lnTo>
                  <a:lnTo>
                    <a:pt x="451552" y="370323"/>
                  </a:lnTo>
                  <a:lnTo>
                    <a:pt x="455676" y="349923"/>
                  </a:lnTo>
                  <a:lnTo>
                    <a:pt x="455676" y="52412"/>
                  </a:lnTo>
                  <a:lnTo>
                    <a:pt x="451552" y="32012"/>
                  </a:lnTo>
                  <a:lnTo>
                    <a:pt x="440309" y="15352"/>
                  </a:lnTo>
                  <a:lnTo>
                    <a:pt x="423636" y="4119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0" y="52412"/>
                  </a:moveTo>
                  <a:lnTo>
                    <a:pt x="4119" y="32012"/>
                  </a:lnTo>
                  <a:lnTo>
                    <a:pt x="15352" y="15352"/>
                  </a:lnTo>
                  <a:lnTo>
                    <a:pt x="32012" y="4119"/>
                  </a:lnTo>
                  <a:lnTo>
                    <a:pt x="52412" y="0"/>
                  </a:lnTo>
                  <a:lnTo>
                    <a:pt x="403225" y="0"/>
                  </a:lnTo>
                  <a:lnTo>
                    <a:pt x="423636" y="4119"/>
                  </a:lnTo>
                  <a:lnTo>
                    <a:pt x="440309" y="15352"/>
                  </a:lnTo>
                  <a:lnTo>
                    <a:pt x="451552" y="32012"/>
                  </a:lnTo>
                  <a:lnTo>
                    <a:pt x="455676" y="52412"/>
                  </a:lnTo>
                  <a:lnTo>
                    <a:pt x="455676" y="349923"/>
                  </a:lnTo>
                  <a:lnTo>
                    <a:pt x="451552" y="370323"/>
                  </a:lnTo>
                  <a:lnTo>
                    <a:pt x="440309" y="386983"/>
                  </a:lnTo>
                  <a:lnTo>
                    <a:pt x="423636" y="398216"/>
                  </a:lnTo>
                  <a:lnTo>
                    <a:pt x="403225" y="402336"/>
                  </a:lnTo>
                  <a:lnTo>
                    <a:pt x="52412" y="402336"/>
                  </a:lnTo>
                  <a:lnTo>
                    <a:pt x="32012" y="398216"/>
                  </a:lnTo>
                  <a:lnTo>
                    <a:pt x="15352" y="386983"/>
                  </a:lnTo>
                  <a:lnTo>
                    <a:pt x="4119" y="370323"/>
                  </a:lnTo>
                  <a:lnTo>
                    <a:pt x="0" y="349923"/>
                  </a:lnTo>
                  <a:lnTo>
                    <a:pt x="0" y="524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0" y="5698680"/>
              <a:ext cx="123316" cy="18423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8532" y="5608319"/>
              <a:ext cx="414528" cy="166116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979676" y="1196339"/>
            <a:ext cx="5328285" cy="469900"/>
          </a:xfrm>
          <a:prstGeom prst="rect"/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>
                <a:solidFill>
                  <a:srgbClr val="0000FF"/>
                </a:solidFill>
              </a:rPr>
              <a:t>物理学推动</a:t>
            </a:r>
            <a:r>
              <a:rPr dirty="0" sz="2800" spc="-5">
                <a:solidFill>
                  <a:srgbClr val="0000FF"/>
                </a:solidFill>
              </a:rPr>
              <a:t>工业革命</a:t>
            </a:r>
            <a:endParaRPr sz="2800"/>
          </a:p>
        </p:txBody>
      </p:sp>
      <p:grpSp>
        <p:nvGrpSpPr>
          <p:cNvPr id="34" name="object 34"/>
          <p:cNvGrpSpPr/>
          <p:nvPr/>
        </p:nvGrpSpPr>
        <p:grpSpPr>
          <a:xfrm>
            <a:off x="1182624" y="1263396"/>
            <a:ext cx="464820" cy="441959"/>
            <a:chOff x="1182624" y="1263396"/>
            <a:chExt cx="464820" cy="441959"/>
          </a:xfrm>
        </p:grpSpPr>
        <p:sp>
          <p:nvSpPr>
            <p:cNvPr id="35" name="object 35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399288" y="0"/>
                  </a:moveTo>
                  <a:lnTo>
                    <a:pt x="56387" y="0"/>
                  </a:lnTo>
                  <a:lnTo>
                    <a:pt x="34440" y="4435"/>
                  </a:lnTo>
                  <a:lnTo>
                    <a:pt x="16516" y="16525"/>
                  </a:lnTo>
                  <a:lnTo>
                    <a:pt x="4431" y="34450"/>
                  </a:lnTo>
                  <a:lnTo>
                    <a:pt x="0" y="56387"/>
                  </a:lnTo>
                  <a:lnTo>
                    <a:pt x="0" y="376428"/>
                  </a:lnTo>
                  <a:lnTo>
                    <a:pt x="4431" y="398365"/>
                  </a:lnTo>
                  <a:lnTo>
                    <a:pt x="16516" y="416290"/>
                  </a:lnTo>
                  <a:lnTo>
                    <a:pt x="34440" y="428380"/>
                  </a:lnTo>
                  <a:lnTo>
                    <a:pt x="56387" y="432816"/>
                  </a:lnTo>
                  <a:lnTo>
                    <a:pt x="399288" y="432816"/>
                  </a:lnTo>
                  <a:lnTo>
                    <a:pt x="421225" y="428380"/>
                  </a:lnTo>
                  <a:lnTo>
                    <a:pt x="439150" y="416290"/>
                  </a:lnTo>
                  <a:lnTo>
                    <a:pt x="451240" y="398365"/>
                  </a:lnTo>
                  <a:lnTo>
                    <a:pt x="455676" y="376428"/>
                  </a:lnTo>
                  <a:lnTo>
                    <a:pt x="455676" y="56387"/>
                  </a:lnTo>
                  <a:lnTo>
                    <a:pt x="451240" y="34450"/>
                  </a:lnTo>
                  <a:lnTo>
                    <a:pt x="439150" y="16525"/>
                  </a:lnTo>
                  <a:lnTo>
                    <a:pt x="421225" y="4435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0" y="56387"/>
                  </a:moveTo>
                  <a:lnTo>
                    <a:pt x="4431" y="34450"/>
                  </a:lnTo>
                  <a:lnTo>
                    <a:pt x="16516" y="16525"/>
                  </a:lnTo>
                  <a:lnTo>
                    <a:pt x="34440" y="4435"/>
                  </a:lnTo>
                  <a:lnTo>
                    <a:pt x="56387" y="0"/>
                  </a:lnTo>
                  <a:lnTo>
                    <a:pt x="399288" y="0"/>
                  </a:lnTo>
                  <a:lnTo>
                    <a:pt x="421225" y="4435"/>
                  </a:lnTo>
                  <a:lnTo>
                    <a:pt x="439150" y="16525"/>
                  </a:lnTo>
                  <a:lnTo>
                    <a:pt x="451240" y="34450"/>
                  </a:lnTo>
                  <a:lnTo>
                    <a:pt x="455676" y="56387"/>
                  </a:lnTo>
                  <a:lnTo>
                    <a:pt x="455676" y="376428"/>
                  </a:lnTo>
                  <a:lnTo>
                    <a:pt x="451240" y="398365"/>
                  </a:lnTo>
                  <a:lnTo>
                    <a:pt x="439150" y="416290"/>
                  </a:lnTo>
                  <a:lnTo>
                    <a:pt x="421225" y="428380"/>
                  </a:lnTo>
                  <a:lnTo>
                    <a:pt x="399288" y="432816"/>
                  </a:lnTo>
                  <a:lnTo>
                    <a:pt x="56387" y="432816"/>
                  </a:lnTo>
                  <a:lnTo>
                    <a:pt x="34440" y="428380"/>
                  </a:lnTo>
                  <a:lnTo>
                    <a:pt x="16516" y="416290"/>
                  </a:lnTo>
                  <a:lnTo>
                    <a:pt x="4431" y="398365"/>
                  </a:lnTo>
                  <a:lnTo>
                    <a:pt x="0" y="376428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339341" y="132867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82624" y="3352800"/>
            <a:ext cx="504825" cy="440690"/>
            <a:chOff x="1182624" y="3352800"/>
            <a:chExt cx="504825" cy="440690"/>
          </a:xfrm>
        </p:grpSpPr>
        <p:sp>
          <p:nvSpPr>
            <p:cNvPr id="39" name="object 39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439166" y="0"/>
                  </a:moveTo>
                  <a:lnTo>
                    <a:pt x="56184" y="0"/>
                  </a:lnTo>
                  <a:lnTo>
                    <a:pt x="34316" y="4413"/>
                  </a:lnTo>
                  <a:lnTo>
                    <a:pt x="16457" y="16446"/>
                  </a:lnTo>
                  <a:lnTo>
                    <a:pt x="4415" y="34289"/>
                  </a:lnTo>
                  <a:lnTo>
                    <a:pt x="0" y="56133"/>
                  </a:lnTo>
                  <a:lnTo>
                    <a:pt x="0" y="375157"/>
                  </a:lnTo>
                  <a:lnTo>
                    <a:pt x="4415" y="397001"/>
                  </a:lnTo>
                  <a:lnTo>
                    <a:pt x="16457" y="414845"/>
                  </a:lnTo>
                  <a:lnTo>
                    <a:pt x="34316" y="426878"/>
                  </a:lnTo>
                  <a:lnTo>
                    <a:pt x="56184" y="431291"/>
                  </a:lnTo>
                  <a:lnTo>
                    <a:pt x="439166" y="431291"/>
                  </a:lnTo>
                  <a:lnTo>
                    <a:pt x="461009" y="426878"/>
                  </a:lnTo>
                  <a:lnTo>
                    <a:pt x="478853" y="414845"/>
                  </a:lnTo>
                  <a:lnTo>
                    <a:pt x="490886" y="397001"/>
                  </a:lnTo>
                  <a:lnTo>
                    <a:pt x="495299" y="375157"/>
                  </a:lnTo>
                  <a:lnTo>
                    <a:pt x="495299" y="56133"/>
                  </a:lnTo>
                  <a:lnTo>
                    <a:pt x="490886" y="34289"/>
                  </a:lnTo>
                  <a:lnTo>
                    <a:pt x="478853" y="16446"/>
                  </a:lnTo>
                  <a:lnTo>
                    <a:pt x="461009" y="4413"/>
                  </a:lnTo>
                  <a:lnTo>
                    <a:pt x="4391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0" y="56133"/>
                  </a:moveTo>
                  <a:lnTo>
                    <a:pt x="4415" y="34289"/>
                  </a:lnTo>
                  <a:lnTo>
                    <a:pt x="16457" y="16446"/>
                  </a:lnTo>
                  <a:lnTo>
                    <a:pt x="34316" y="4413"/>
                  </a:lnTo>
                  <a:lnTo>
                    <a:pt x="56184" y="0"/>
                  </a:lnTo>
                  <a:lnTo>
                    <a:pt x="439166" y="0"/>
                  </a:lnTo>
                  <a:lnTo>
                    <a:pt x="461009" y="4413"/>
                  </a:lnTo>
                  <a:lnTo>
                    <a:pt x="478853" y="16446"/>
                  </a:lnTo>
                  <a:lnTo>
                    <a:pt x="490886" y="34289"/>
                  </a:lnTo>
                  <a:lnTo>
                    <a:pt x="495299" y="56133"/>
                  </a:lnTo>
                  <a:lnTo>
                    <a:pt x="495299" y="375157"/>
                  </a:lnTo>
                  <a:lnTo>
                    <a:pt x="490886" y="397001"/>
                  </a:lnTo>
                  <a:lnTo>
                    <a:pt x="478853" y="414845"/>
                  </a:lnTo>
                  <a:lnTo>
                    <a:pt x="461009" y="426878"/>
                  </a:lnTo>
                  <a:lnTo>
                    <a:pt x="439166" y="431291"/>
                  </a:lnTo>
                  <a:lnTo>
                    <a:pt x="56184" y="431291"/>
                  </a:lnTo>
                  <a:lnTo>
                    <a:pt x="34316" y="426878"/>
                  </a:lnTo>
                  <a:lnTo>
                    <a:pt x="16457" y="414845"/>
                  </a:lnTo>
                  <a:lnTo>
                    <a:pt x="4415" y="397001"/>
                  </a:lnTo>
                  <a:lnTo>
                    <a:pt x="0" y="375157"/>
                  </a:lnTo>
                  <a:lnTo>
                    <a:pt x="0" y="561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327" y="3474338"/>
              <a:ext cx="133984" cy="1973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532" y="3378707"/>
              <a:ext cx="451104" cy="17678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203195" y="3363544"/>
            <a:ext cx="3227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设计方法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46" name="object 46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76" y="6496808"/>
            <a:ext cx="412254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61" y="1134775"/>
            <a:ext cx="2948384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5794"/>
            <a:ext cx="8728710" cy="18503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5.1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印制电路板技术</a:t>
            </a:r>
            <a:endParaRPr sz="2400">
              <a:latin typeface="华文新魏"/>
              <a:cs typeface="华文新魏"/>
            </a:endParaRPr>
          </a:p>
          <a:p>
            <a:pPr algn="just" marL="299085" marR="5080" indent="-287020">
              <a:lnSpc>
                <a:spcPct val="150000"/>
              </a:lnSpc>
              <a:spcBef>
                <a:spcPts val="685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印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刷电路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板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工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是目前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最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典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型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的金属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结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材料制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造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方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，由印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介质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底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上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的周期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性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排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列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金属图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案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结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单元构</a:t>
            </a:r>
            <a:r>
              <a:rPr dirty="0" sz="2000" spc="25" b="1">
                <a:solidFill>
                  <a:srgbClr val="006FC0"/>
                </a:solidFill>
                <a:latin typeface="华文新魏"/>
                <a:cs typeface="华文新魏"/>
              </a:rPr>
              <a:t>成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单元结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特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尺寸的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大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小集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中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在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毫米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量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级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64" y="3212592"/>
            <a:ext cx="5798820" cy="292524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0552" y="3230879"/>
            <a:ext cx="3064763" cy="14508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0552" y="4730496"/>
            <a:ext cx="3064763" cy="143255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43" y="1134907"/>
            <a:ext cx="2587390" cy="5265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7064"/>
            <a:ext cx="8728075" cy="1391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5.2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机械加工技术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100"/>
              </a:lnSpc>
              <a:spcBef>
                <a:spcPts val="67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通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过机械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加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工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方式构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造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亚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波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长尺度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微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元结</a:t>
            </a:r>
            <a:r>
              <a:rPr dirty="0" sz="2000" spc="20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并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以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之组成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期性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排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布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的宏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观结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是构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造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超材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的一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方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831" y="2852927"/>
            <a:ext cx="5277612" cy="30601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9259" y="2862072"/>
            <a:ext cx="3400043" cy="305866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43" y="1134907"/>
            <a:ext cx="2587390" cy="5265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7064"/>
            <a:ext cx="8728710" cy="184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5.3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增材制造技术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100"/>
              </a:lnSpc>
              <a:spcBef>
                <a:spcPts val="67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增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材制造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技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术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一种通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过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逐层累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加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方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法制造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实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体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件的技</a:t>
            </a:r>
            <a:r>
              <a:rPr dirty="0" sz="2000" spc="35" b="1">
                <a:solidFill>
                  <a:srgbClr val="006FC0"/>
                </a:solidFill>
                <a:latin typeface="华文新魏"/>
                <a:cs typeface="华文新魏"/>
              </a:rPr>
              <a:t>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，自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下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而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上、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逐层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加的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工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艺特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点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使得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在成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型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复杂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结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构方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面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具备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明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显优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势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将增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材制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造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技术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应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用于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材料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制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造将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有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效克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结构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复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杂度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起的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加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工困难。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715" y="3284220"/>
            <a:ext cx="8532876" cy="30876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43" y="1134907"/>
            <a:ext cx="2587390" cy="5265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6639" y="1147064"/>
            <a:ext cx="2794000" cy="4785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5.3</a:t>
            </a:r>
            <a:r>
              <a:rPr dirty="0" sz="2400" spc="-9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增材制造技术</a:t>
            </a:r>
            <a:endParaRPr sz="2400">
              <a:latin typeface="华文新魏"/>
              <a:cs typeface="华文新魏"/>
            </a:endParaRPr>
          </a:p>
          <a:p>
            <a:pPr algn="just" marL="299085" marR="59690" indent="-287020">
              <a:lnSpc>
                <a:spcPct val="150000"/>
              </a:lnSpc>
              <a:spcBef>
                <a:spcPts val="219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不同的增</a:t>
            </a:r>
            <a:r>
              <a:rPr dirty="0" sz="2000" spc="105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制造技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术 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具有不同</a:t>
            </a:r>
            <a:r>
              <a:rPr dirty="0" sz="2000" spc="10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特性，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成 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形材</a:t>
            </a:r>
            <a:r>
              <a:rPr dirty="0" sz="2000" spc="114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spc="105" b="1">
                <a:solidFill>
                  <a:srgbClr val="006FC0"/>
                </a:solidFill>
                <a:latin typeface="华文新魏"/>
                <a:cs typeface="华文新魏"/>
              </a:rPr>
              <a:t>尺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寸、分辨 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率和表面</a:t>
            </a:r>
            <a:r>
              <a:rPr dirty="0" sz="2000" spc="105" b="1">
                <a:solidFill>
                  <a:srgbClr val="006FC0"/>
                </a:solidFill>
                <a:latin typeface="华文新魏"/>
                <a:cs typeface="华文新魏"/>
              </a:rPr>
              <a:t>质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量等也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都 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有显著差</a:t>
            </a:r>
            <a:r>
              <a:rPr dirty="0" sz="2000" spc="100" b="1">
                <a:solidFill>
                  <a:srgbClr val="006FC0"/>
                </a:solidFill>
                <a:latin typeface="华文新魏"/>
                <a:cs typeface="华文新魏"/>
              </a:rPr>
              <a:t>异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。在超材 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料的增材</a:t>
            </a:r>
            <a:r>
              <a:rPr dirty="0" sz="2000" spc="105" b="1">
                <a:solidFill>
                  <a:srgbClr val="006FC0"/>
                </a:solidFill>
                <a:latin typeface="华文新魏"/>
                <a:cs typeface="华文新魏"/>
              </a:rPr>
              <a:t>制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造方面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  </a:t>
            </a:r>
            <a:r>
              <a:rPr dirty="0" sz="2000" spc="114" b="1">
                <a:solidFill>
                  <a:srgbClr val="006FC0"/>
                </a:solidFill>
                <a:latin typeface="华文新魏"/>
                <a:cs typeface="华文新魏"/>
              </a:rPr>
              <a:t>要根据所</a:t>
            </a:r>
            <a:r>
              <a:rPr dirty="0" sz="2000" spc="105" b="1">
                <a:solidFill>
                  <a:srgbClr val="006FC0"/>
                </a:solidFill>
                <a:latin typeface="华文新魏"/>
                <a:cs typeface="华文新魏"/>
              </a:rPr>
              <a:t>需</a:t>
            </a:r>
            <a:r>
              <a:rPr dirty="0" sz="2000" spc="114" b="1">
                <a:solidFill>
                  <a:srgbClr val="006FC0"/>
                </a:solidFill>
                <a:latin typeface="华文新魏"/>
                <a:cs typeface="华文新魏"/>
              </a:rPr>
              <a:t>材料的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结 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构和特性</a:t>
            </a:r>
            <a:r>
              <a:rPr dirty="0" sz="2000" spc="105" b="1">
                <a:solidFill>
                  <a:srgbClr val="006FC0"/>
                </a:solidFill>
                <a:latin typeface="华文新魏"/>
                <a:cs typeface="华文新魏"/>
              </a:rPr>
              <a:t>选</a:t>
            </a:r>
            <a:r>
              <a:rPr dirty="0" sz="2000" spc="120" b="1">
                <a:solidFill>
                  <a:srgbClr val="006FC0"/>
                </a:solidFill>
                <a:latin typeface="华文新魏"/>
                <a:cs typeface="华文新魏"/>
              </a:rPr>
              <a:t>择合适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工艺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61716" y="1664207"/>
            <a:ext cx="5974080" cy="46802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197" y="1134775"/>
            <a:ext cx="2805200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5794"/>
            <a:ext cx="8727440" cy="1393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5.4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光刻技术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100"/>
              </a:lnSpc>
              <a:spcBef>
                <a:spcPts val="68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光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刻工艺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料应用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向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太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赫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兹波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段、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红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外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波段、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乃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至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光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波段等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高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频扩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展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的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重要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手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段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但是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存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在周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期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长、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成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本高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无法制备大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面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积的不</a:t>
            </a:r>
            <a:r>
              <a:rPr dirty="0" sz="2000" spc="-25" b="1">
                <a:solidFill>
                  <a:srgbClr val="006FC0"/>
                </a:solidFill>
                <a:latin typeface="华文新魏"/>
                <a:cs typeface="华文新魏"/>
              </a:rPr>
              <a:t>足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4527" y="2709672"/>
            <a:ext cx="3574083" cy="35996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21479" y="2709672"/>
            <a:ext cx="4383024" cy="35996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197" y="1134775"/>
            <a:ext cx="2805200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5794"/>
            <a:ext cx="8728710" cy="1393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5.5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激光刻蚀技术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100"/>
              </a:lnSpc>
              <a:spcBef>
                <a:spcPts val="68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采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用高能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脉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冲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激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光束在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面直接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刻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蚀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出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超材料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结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单</a:t>
            </a:r>
            <a:r>
              <a:rPr dirty="0" sz="2000" spc="25" b="1">
                <a:solidFill>
                  <a:srgbClr val="006FC0"/>
                </a:solidFill>
                <a:latin typeface="华文新魏"/>
                <a:cs typeface="华文新魏"/>
              </a:rPr>
              <a:t>元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，具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有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加工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精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度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高、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效率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高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、可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满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足异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型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曲面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大面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制备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要</a:t>
            </a:r>
            <a:r>
              <a:rPr dirty="0" sz="2000" spc="5" b="1">
                <a:solidFill>
                  <a:srgbClr val="006FC0"/>
                </a:solidFill>
                <a:latin typeface="华文新魏"/>
                <a:cs typeface="华文新魏"/>
              </a:rPr>
              <a:t>求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5928" y="2906267"/>
            <a:ext cx="2161031" cy="183794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95928" y="4867655"/>
            <a:ext cx="2161031" cy="13380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6887" y="3440995"/>
            <a:ext cx="3190086" cy="23519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5319" y="5877864"/>
            <a:ext cx="1401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FF0000"/>
                </a:solidFill>
                <a:latin typeface="华文新魏"/>
                <a:cs typeface="华文新魏"/>
              </a:rPr>
              <a:t>光路控</a:t>
            </a:r>
            <a:r>
              <a:rPr dirty="0" sz="1800" spc="-5" b="1">
                <a:solidFill>
                  <a:srgbClr val="FF0000"/>
                </a:solidFill>
                <a:latin typeface="华文新魏"/>
                <a:cs typeface="华文新魏"/>
              </a:rPr>
              <a:t>制系统</a:t>
            </a:r>
            <a:endParaRPr sz="1800">
              <a:latin typeface="华文新魏"/>
              <a:cs typeface="华文新魏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00215" y="2924555"/>
            <a:ext cx="2622804" cy="17998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00215" y="4797552"/>
            <a:ext cx="2622804" cy="13807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4" name="object 14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197" y="1134775"/>
            <a:ext cx="2805200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5794"/>
            <a:ext cx="8727440" cy="1393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5.6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丝网印刷技术</a:t>
            </a:r>
            <a:endParaRPr sz="24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100"/>
              </a:lnSpc>
              <a:spcBef>
                <a:spcPts val="68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利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用丝网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印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版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图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案部分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网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孔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透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功能油</a:t>
            </a:r>
            <a:r>
              <a:rPr dirty="0" sz="2000" spc="25" b="1">
                <a:solidFill>
                  <a:srgbClr val="006FC0"/>
                </a:solidFill>
                <a:latin typeface="华文新魏"/>
                <a:cs typeface="华文新魏"/>
              </a:rPr>
              <a:t>墨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非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图案部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分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网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孔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不透墨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基本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原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理 </a:t>
            </a:r>
            <a:r>
              <a:rPr dirty="0" sz="2000" spc="10" b="1">
                <a:solidFill>
                  <a:srgbClr val="006FC0"/>
                </a:solidFill>
                <a:latin typeface="华文新魏"/>
                <a:cs typeface="华文新魏"/>
              </a:rPr>
              <a:t>进行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印刷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材料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结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构单</a:t>
            </a:r>
            <a:r>
              <a:rPr dirty="0" sz="2000" spc="-5" b="1">
                <a:solidFill>
                  <a:srgbClr val="006FC0"/>
                </a:solidFill>
                <a:latin typeface="华文新魏"/>
                <a:cs typeface="华文新魏"/>
              </a:rPr>
              <a:t>元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，可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快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速制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备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大面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超材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，但</a:t>
            </a:r>
            <a:r>
              <a:rPr dirty="0" sz="2000" spc="-10" b="1">
                <a:solidFill>
                  <a:srgbClr val="006FC0"/>
                </a:solidFill>
                <a:latin typeface="华文新魏"/>
                <a:cs typeface="华文新魏"/>
              </a:rPr>
              <a:t>环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境友好性</a:t>
            </a:r>
            <a:r>
              <a:rPr dirty="0" sz="2000" spc="-15" b="1">
                <a:solidFill>
                  <a:srgbClr val="006FC0"/>
                </a:solidFill>
                <a:latin typeface="华文新魏"/>
                <a:cs typeface="华文新魏"/>
              </a:rPr>
              <a:t>差</a:t>
            </a:r>
            <a:r>
              <a:rPr dirty="0" sz="20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15967" y="2924555"/>
            <a:ext cx="4149851" cy="30800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351" y="4424171"/>
            <a:ext cx="3496745" cy="184023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21208" y="2843783"/>
            <a:ext cx="3517900" cy="1533525"/>
            <a:chOff x="521208" y="2843783"/>
            <a:chExt cx="3517900" cy="153352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352" y="2852927"/>
              <a:ext cx="3499104" cy="151485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5780" y="2848355"/>
              <a:ext cx="3508375" cy="1524000"/>
            </a:xfrm>
            <a:custGeom>
              <a:avLst/>
              <a:gdLst/>
              <a:ahLst/>
              <a:cxnLst/>
              <a:rect l="l" t="t" r="r" b="b"/>
              <a:pathLst>
                <a:path w="3508375" h="1524000">
                  <a:moveTo>
                    <a:pt x="0" y="1524000"/>
                  </a:moveTo>
                  <a:lnTo>
                    <a:pt x="3508248" y="1524000"/>
                  </a:lnTo>
                  <a:lnTo>
                    <a:pt x="3508248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19" y="1134775"/>
            <a:ext cx="4388498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5794"/>
            <a:ext cx="8728710" cy="2955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5.7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华文新魏"/>
                <a:cs typeface="华文新魏"/>
              </a:rPr>
              <a:t>Dewetting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技术</a:t>
            </a:r>
            <a:endParaRPr sz="24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82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薄膜通常情况下处于亚稳</a:t>
            </a:r>
            <a:r>
              <a:rPr dirty="0" sz="1800" spc="20" b="1">
                <a:solidFill>
                  <a:srgbClr val="006FC0"/>
                </a:solidFill>
                <a:latin typeface="华文新魏"/>
                <a:cs typeface="华文新魏"/>
              </a:rPr>
              <a:t>态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，在后续加热过程中会产</a:t>
            </a:r>
            <a:r>
              <a:rPr dirty="0" sz="1800" spc="20" b="1">
                <a:solidFill>
                  <a:srgbClr val="006FC0"/>
                </a:solidFill>
                <a:latin typeface="华文新魏"/>
                <a:cs typeface="华文新魏"/>
              </a:rPr>
              <a:t>生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dewetting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现象，形成孤立的</a:t>
            </a:r>
            <a:endParaRPr sz="18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岛状微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纳结</a:t>
            </a:r>
            <a:r>
              <a:rPr dirty="0" sz="1800" spc="-10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；</a:t>
            </a:r>
            <a:endParaRPr sz="1800">
              <a:latin typeface="华文新魏"/>
              <a:cs typeface="华文新魏"/>
            </a:endParaRPr>
          </a:p>
          <a:p>
            <a:pPr marL="353695" indent="-341630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353695" algn="l"/>
                <a:tab pos="354330" algn="l"/>
              </a:tabLst>
            </a:pP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Dewetting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温度低于金属的熔点，因此dewetting过程维持在固态；</a:t>
            </a:r>
            <a:endParaRPr sz="1800">
              <a:latin typeface="华文新魏"/>
              <a:cs typeface="华文新魏"/>
            </a:endParaRPr>
          </a:p>
          <a:p>
            <a:pPr marL="353695" indent="-341630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353695" algn="l"/>
                <a:tab pos="354330" algn="l"/>
              </a:tabLst>
            </a:pP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Dewetingt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发生的驱动力是界面总自由能达到最小；</a:t>
            </a:r>
            <a:endParaRPr sz="18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通常情况</a:t>
            </a:r>
            <a:r>
              <a:rPr dirty="0" sz="1800" spc="10" b="1">
                <a:solidFill>
                  <a:srgbClr val="006FC0"/>
                </a:solidFill>
                <a:latin typeface="华文新魏"/>
                <a:cs typeface="华文新魏"/>
              </a:rPr>
              <a:t>下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要阻止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dewetting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现象的发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生</a:t>
            </a:r>
            <a:r>
              <a:rPr dirty="0" sz="1800" spc="1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但事实上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这种现象可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以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用来作为一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种</a:t>
            </a:r>
            <a:endParaRPr sz="18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085"/>
              </a:spcBef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有效的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微纳结构制备方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法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18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955" y="4149852"/>
            <a:ext cx="8151876" cy="21595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38" y="1134775"/>
            <a:ext cx="3381226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5794"/>
            <a:ext cx="8722995" cy="1308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5.7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华文新魏"/>
                <a:cs typeface="华文新魏"/>
              </a:rPr>
              <a:t>Dewetting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技术</a:t>
            </a:r>
            <a:endParaRPr sz="24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82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Dewetting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可以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制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备纳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米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量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级、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分散的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金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属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颗粒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，因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此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用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于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制备光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学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超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料具有很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大</a:t>
            </a:r>
            <a:endParaRPr sz="18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的应用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潜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力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18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611" y="2528316"/>
            <a:ext cx="8459724" cy="37810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2642" y="410717"/>
            <a:ext cx="39319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latin typeface="华文新魏"/>
                <a:cs typeface="华文新魏"/>
              </a:rPr>
              <a:t>一</a:t>
            </a:r>
            <a:r>
              <a:rPr dirty="0" sz="2800" spc="-10" b="0">
                <a:latin typeface="华文新魏"/>
                <a:cs typeface="华文新魏"/>
              </a:rPr>
              <a:t>、</a:t>
            </a:r>
            <a:r>
              <a:rPr dirty="0" sz="2800" spc="-5" b="0">
                <a:latin typeface="华文新魏"/>
                <a:cs typeface="华文新魏"/>
              </a:rPr>
              <a:t>物理学推动工业革命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640" y="1701270"/>
            <a:ext cx="7942580" cy="3227705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137160" indent="-125095">
              <a:lnSpc>
                <a:spcPct val="100000"/>
              </a:lnSpc>
              <a:spcBef>
                <a:spcPts val="178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20</a:t>
            </a:r>
            <a:r>
              <a:rPr dirty="0" sz="2800" spc="-10">
                <a:solidFill>
                  <a:srgbClr val="0000FF"/>
                </a:solidFill>
                <a:latin typeface="华文新魏"/>
                <a:cs typeface="华文新魏"/>
              </a:rPr>
              <a:t>世纪中期到现在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，</a:t>
            </a:r>
            <a:r>
              <a:rPr dirty="0" sz="2800" spc="-10">
                <a:solidFill>
                  <a:srgbClr val="FF0000"/>
                </a:solidFill>
                <a:latin typeface="华文新魏"/>
                <a:cs typeface="华文新魏"/>
              </a:rPr>
              <a:t>正经历第三次工业</a:t>
            </a:r>
            <a:r>
              <a:rPr dirty="0" sz="2800">
                <a:solidFill>
                  <a:srgbClr val="FF0000"/>
                </a:solidFill>
                <a:latin typeface="华文新魏"/>
                <a:cs typeface="华文新魏"/>
              </a:rPr>
              <a:t>革</a:t>
            </a:r>
            <a:r>
              <a:rPr dirty="0" sz="2800" spc="-10">
                <a:solidFill>
                  <a:srgbClr val="FF0000"/>
                </a:solidFill>
                <a:latin typeface="华文新魏"/>
                <a:cs typeface="华文新魏"/>
              </a:rPr>
              <a:t>命。</a:t>
            </a:r>
            <a:endParaRPr sz="2800">
              <a:latin typeface="华文新魏"/>
              <a:cs typeface="华文新魏"/>
            </a:endParaRPr>
          </a:p>
          <a:p>
            <a:pPr marL="469900" indent="-457834">
              <a:lnSpc>
                <a:spcPct val="100000"/>
              </a:lnSpc>
              <a:spcBef>
                <a:spcPts val="168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第三次工业革命是信息革命，依托</a:t>
            </a:r>
            <a:r>
              <a:rPr dirty="0" sz="2800">
                <a:solidFill>
                  <a:srgbClr val="FF0000"/>
                </a:solidFill>
                <a:latin typeface="华文新魏"/>
                <a:cs typeface="华文新魏"/>
              </a:rPr>
              <a:t>量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子力</a:t>
            </a:r>
            <a:r>
              <a:rPr dirty="0" sz="2800">
                <a:solidFill>
                  <a:srgbClr val="FF0000"/>
                </a:solidFill>
                <a:latin typeface="华文新魏"/>
                <a:cs typeface="华文新魏"/>
              </a:rPr>
              <a:t>学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原理</a:t>
            </a:r>
            <a:endParaRPr sz="2800">
              <a:latin typeface="华文新魏"/>
              <a:cs typeface="华文新魏"/>
            </a:endParaRPr>
          </a:p>
          <a:p>
            <a:pPr marL="469900">
              <a:lnSpc>
                <a:spcPct val="100000"/>
              </a:lnSpc>
              <a:spcBef>
                <a:spcPts val="1680"/>
              </a:spcBef>
            </a:pP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。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典型例子是电子计算机的发明</a:t>
            </a:r>
            <a:r>
              <a:rPr dirty="0" sz="2800" spc="-5">
                <a:latin typeface="华文新魏"/>
                <a:cs typeface="华文新魏"/>
              </a:rPr>
              <a:t>。</a:t>
            </a:r>
            <a:endParaRPr sz="2800">
              <a:latin typeface="华文新魏"/>
              <a:cs typeface="华文新魏"/>
            </a:endParaRPr>
          </a:p>
          <a:p>
            <a:pPr marL="469900" marR="5080" indent="-457834">
              <a:lnSpc>
                <a:spcPct val="150000"/>
              </a:lnSpc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第三次工业革命是人类文明史上继</a:t>
            </a:r>
            <a:r>
              <a:rPr dirty="0" sz="2800">
                <a:solidFill>
                  <a:srgbClr val="0000FF"/>
                </a:solidFill>
                <a:latin typeface="华文新魏"/>
                <a:cs typeface="华文新魏"/>
              </a:rPr>
              <a:t>蒸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汽技</a:t>
            </a:r>
            <a:r>
              <a:rPr dirty="0" sz="2800">
                <a:solidFill>
                  <a:srgbClr val="0000FF"/>
                </a:solidFill>
                <a:latin typeface="华文新魏"/>
                <a:cs typeface="华文新魏"/>
              </a:rPr>
              <a:t>术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革命 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和电力技术革命之后又一次重大飞</a:t>
            </a:r>
            <a:r>
              <a:rPr dirty="0" sz="2800">
                <a:solidFill>
                  <a:srgbClr val="0000FF"/>
                </a:solidFill>
                <a:latin typeface="华文新魏"/>
                <a:cs typeface="华文新魏"/>
              </a:rPr>
              <a:t>跃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。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7" y="6496808"/>
            <a:ext cx="445770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12" y="1134775"/>
            <a:ext cx="2947006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5794"/>
            <a:ext cx="8721725" cy="1308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华文新魏"/>
                <a:cs typeface="华文新魏"/>
              </a:rPr>
              <a:t>5.8</a:t>
            </a:r>
            <a:r>
              <a:rPr dirty="0" sz="2400" spc="-35" b="1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 b="1">
                <a:solidFill>
                  <a:srgbClr val="FFFFFF"/>
                </a:solidFill>
                <a:latin typeface="华文新魏"/>
                <a:cs typeface="华文新魏"/>
              </a:rPr>
              <a:t>模板法</a:t>
            </a:r>
            <a:r>
              <a:rPr dirty="0" sz="2400" spc="-5" b="1">
                <a:solidFill>
                  <a:srgbClr val="FFFFFF"/>
                </a:solidFill>
                <a:latin typeface="华文新魏"/>
                <a:cs typeface="华文新魏"/>
              </a:rPr>
              <a:t>制备技术</a:t>
            </a:r>
            <a:endParaRPr sz="24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82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将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接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触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型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胶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体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模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板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利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用各种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刻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蚀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方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法可以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制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备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非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接触型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胶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质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晶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体模</a:t>
            </a:r>
            <a:r>
              <a:rPr dirty="0" sz="1800" spc="85" b="1">
                <a:solidFill>
                  <a:srgbClr val="006FC0"/>
                </a:solidFill>
                <a:latin typeface="华文新魏"/>
                <a:cs typeface="华文新魏"/>
              </a:rPr>
              <a:t>板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然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后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采用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等</a:t>
            </a:r>
            <a:endParaRPr sz="18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离子体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刻蚀</a:t>
            </a:r>
            <a:r>
              <a:rPr dirty="0" sz="1800" spc="-10" b="1">
                <a:solidFill>
                  <a:srgbClr val="006FC0"/>
                </a:solidFill>
                <a:latin typeface="华文新魏"/>
                <a:cs typeface="华文新魏"/>
              </a:rPr>
              <a:t>进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行后</a:t>
            </a:r>
            <a:r>
              <a:rPr dirty="0" sz="1800" spc="-10" b="1">
                <a:solidFill>
                  <a:srgbClr val="006FC0"/>
                </a:solidFill>
                <a:latin typeface="华文新魏"/>
                <a:cs typeface="华文新魏"/>
              </a:rPr>
              <a:t>续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处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理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，控制刻蚀时间以及胶体粒子的粒径可以改变形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貌。</a:t>
            </a:r>
            <a:endParaRPr sz="18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457" y="2644097"/>
            <a:ext cx="5392691" cy="35997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92140" y="2660860"/>
            <a:ext cx="3128800" cy="35997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76" y="6496808"/>
            <a:ext cx="412254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12" y="1134775"/>
            <a:ext cx="2951558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5794"/>
            <a:ext cx="8720455" cy="2131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5.9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自组装制备技术</a:t>
            </a:r>
            <a:endParaRPr sz="24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82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自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组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装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是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若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干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个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体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之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间同时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自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发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发生关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联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并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集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合在一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起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形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成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一个紧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密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而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又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有序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endParaRPr sz="18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整体，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是一种整体的复杂的协同作用；</a:t>
            </a:r>
            <a:endParaRPr sz="1800">
              <a:latin typeface="华文新魏"/>
              <a:cs typeface="华文新魏"/>
            </a:endParaRPr>
          </a:p>
          <a:p>
            <a:pPr marL="299085" marR="5080" indent="-287020">
              <a:lnSpc>
                <a:spcPct val="150000"/>
              </a:lnSpc>
              <a:buFont typeface="Wingdings"/>
              <a:buChar char=""/>
              <a:tabLst>
                <a:tab pos="299720" algn="l"/>
              </a:tabLst>
            </a:pP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将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由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不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同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材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料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构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成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的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纳米颗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粒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组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装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成一个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纳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米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颗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粒阵</a:t>
            </a:r>
            <a:r>
              <a:rPr dirty="0" sz="1800" spc="70" b="1">
                <a:solidFill>
                  <a:srgbClr val="006FC0"/>
                </a:solidFill>
                <a:latin typeface="华文新魏"/>
                <a:cs typeface="华文新魏"/>
              </a:rPr>
              <a:t>列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，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是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大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面积制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备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光</a:t>
            </a:r>
            <a:r>
              <a:rPr dirty="0" sz="1800" spc="40" b="1">
                <a:solidFill>
                  <a:srgbClr val="006FC0"/>
                </a:solidFill>
                <a:latin typeface="华文新魏"/>
                <a:cs typeface="华文新魏"/>
              </a:rPr>
              <a:t>学</a:t>
            </a:r>
            <a:r>
              <a:rPr dirty="0" sz="1800" spc="25" b="1">
                <a:solidFill>
                  <a:srgbClr val="006FC0"/>
                </a:solidFill>
                <a:latin typeface="华文新魏"/>
                <a:cs typeface="华文新魏"/>
              </a:rPr>
              <a:t>超材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料 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的一种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很有希望的方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法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。</a:t>
            </a:r>
            <a:endParaRPr sz="1800">
              <a:latin typeface="华文新魏"/>
              <a:cs typeface="华文新魏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196" y="3438189"/>
            <a:ext cx="8991600" cy="2802890"/>
            <a:chOff x="44196" y="3438189"/>
            <a:chExt cx="8991600" cy="28028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" y="3438189"/>
              <a:ext cx="3079006" cy="28024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1819" y="3521963"/>
              <a:ext cx="3064763" cy="26639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6207" y="3518915"/>
              <a:ext cx="2799588" cy="270052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2" name="object 12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6496808"/>
            <a:ext cx="442709" cy="3611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9382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五、超材料</a:t>
            </a:r>
            <a:r>
              <a:rPr dirty="0" sz="2800" spc="-10"/>
              <a:t>主要</a:t>
            </a:r>
            <a:r>
              <a:rPr dirty="0" sz="2800" spc="-5"/>
              <a:t>制</a:t>
            </a:r>
            <a:r>
              <a:rPr dirty="0" sz="2800" spc="-10"/>
              <a:t>备技术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330" y="1134775"/>
            <a:ext cx="3379637" cy="525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3240" y="1145794"/>
            <a:ext cx="8728710" cy="1308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5.10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多种工艺复合技术</a:t>
            </a:r>
            <a:endParaRPr sz="2400">
              <a:latin typeface="华文新魏"/>
              <a:cs typeface="华文新魏"/>
            </a:endParaRPr>
          </a:p>
          <a:p>
            <a:pPr marL="299085" indent="-287020">
              <a:lnSpc>
                <a:spcPct val="100000"/>
              </a:lnSpc>
              <a:spcBef>
                <a:spcPts val="182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将胶体粒子自组装模板</a:t>
            </a:r>
            <a:r>
              <a:rPr dirty="0" sz="1800" spc="20" b="1">
                <a:solidFill>
                  <a:srgbClr val="006FC0"/>
                </a:solidFill>
                <a:latin typeface="华文新魏"/>
                <a:cs typeface="华文新魏"/>
              </a:rPr>
              <a:t>与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dewetting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工艺相结</a:t>
            </a:r>
            <a:r>
              <a:rPr dirty="0" sz="1800" spc="20" b="1">
                <a:solidFill>
                  <a:srgbClr val="006FC0"/>
                </a:solidFill>
                <a:latin typeface="华文新魏"/>
                <a:cs typeface="华文新魏"/>
              </a:rPr>
              <a:t>合</a:t>
            </a:r>
            <a:r>
              <a:rPr dirty="0" sz="1800" spc="15" b="1">
                <a:solidFill>
                  <a:srgbClr val="006FC0"/>
                </a:solidFill>
                <a:latin typeface="华文新魏"/>
                <a:cs typeface="华文新魏"/>
              </a:rPr>
              <a:t>，可以有效调控微纳粒子的尺寸以及</a:t>
            </a:r>
            <a:endParaRPr sz="1800">
              <a:latin typeface="华文新魏"/>
              <a:cs typeface="华文新魏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排列方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式</a:t>
            </a:r>
            <a:r>
              <a:rPr dirty="0" sz="1800" spc="5" b="1">
                <a:solidFill>
                  <a:srgbClr val="006FC0"/>
                </a:solidFill>
                <a:latin typeface="华文新魏"/>
                <a:cs typeface="华文新魏"/>
              </a:rPr>
              <a:t>等</a:t>
            </a:r>
            <a:r>
              <a:rPr dirty="0" sz="1800" spc="-5" b="1">
                <a:solidFill>
                  <a:srgbClr val="006FC0"/>
                </a:solidFill>
                <a:latin typeface="华文新魏"/>
                <a:cs typeface="华文新魏"/>
              </a:rPr>
              <a:t>，从而实现对光学性能的高效调</a:t>
            </a:r>
            <a:r>
              <a:rPr dirty="0" sz="1800" b="1">
                <a:solidFill>
                  <a:srgbClr val="006FC0"/>
                </a:solidFill>
                <a:latin typeface="华文新魏"/>
                <a:cs typeface="华文新魏"/>
              </a:rPr>
              <a:t>控。</a:t>
            </a:r>
            <a:endParaRPr sz="1800">
              <a:latin typeface="华文新魏"/>
              <a:cs typeface="华文新魏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611" y="2709645"/>
            <a:ext cx="8542240" cy="35997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7865" y="481965"/>
            <a:ext cx="91249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目</a:t>
            </a:r>
            <a:r>
              <a:rPr dirty="0" sz="2800" spc="615" b="1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录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82624" y="1984248"/>
            <a:ext cx="464820" cy="413384"/>
            <a:chOff x="1182624" y="1984248"/>
            <a:chExt cx="464820" cy="413384"/>
          </a:xfrm>
        </p:grpSpPr>
        <p:sp>
          <p:nvSpPr>
            <p:cNvPr id="4" name="object 4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1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59"/>
                  </a:lnTo>
                  <a:lnTo>
                    <a:pt x="403097" y="403859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1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1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59"/>
                  </a:lnTo>
                  <a:lnTo>
                    <a:pt x="52616" y="403859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1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500" y="2098167"/>
              <a:ext cx="123316" cy="18427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182624" y="2776727"/>
            <a:ext cx="464820" cy="413384"/>
            <a:chOff x="1182624" y="2776727"/>
            <a:chExt cx="464820" cy="413384"/>
          </a:xfrm>
        </p:grpSpPr>
        <p:sp>
          <p:nvSpPr>
            <p:cNvPr id="8" name="object 8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2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60"/>
                  </a:lnTo>
                  <a:lnTo>
                    <a:pt x="403097" y="403860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2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2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60"/>
                  </a:lnTo>
                  <a:lnTo>
                    <a:pt x="52616" y="403860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500" y="2890392"/>
              <a:ext cx="123316" cy="1842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532" y="2801111"/>
              <a:ext cx="414528" cy="16459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110996" y="4072128"/>
            <a:ext cx="609600" cy="585470"/>
            <a:chOff x="1110996" y="4072128"/>
            <a:chExt cx="609600" cy="585470"/>
          </a:xfrm>
        </p:grpSpPr>
        <p:sp>
          <p:nvSpPr>
            <p:cNvPr id="13" name="object 13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525399" y="0"/>
                  </a:moveTo>
                  <a:lnTo>
                    <a:pt x="75044" y="0"/>
                  </a:lnTo>
                  <a:lnTo>
                    <a:pt x="45836" y="5905"/>
                  </a:lnTo>
                  <a:lnTo>
                    <a:pt x="21982" y="22002"/>
                  </a:lnTo>
                  <a:lnTo>
                    <a:pt x="5898" y="45862"/>
                  </a:lnTo>
                  <a:lnTo>
                    <a:pt x="0" y="75056"/>
                  </a:lnTo>
                  <a:lnTo>
                    <a:pt x="0" y="501014"/>
                  </a:lnTo>
                  <a:lnTo>
                    <a:pt x="5898" y="530209"/>
                  </a:lnTo>
                  <a:lnTo>
                    <a:pt x="21982" y="554069"/>
                  </a:lnTo>
                  <a:lnTo>
                    <a:pt x="45836" y="570166"/>
                  </a:lnTo>
                  <a:lnTo>
                    <a:pt x="75044" y="576072"/>
                  </a:lnTo>
                  <a:lnTo>
                    <a:pt x="525399" y="576072"/>
                  </a:lnTo>
                  <a:lnTo>
                    <a:pt x="554593" y="570166"/>
                  </a:lnTo>
                  <a:lnTo>
                    <a:pt x="578453" y="554069"/>
                  </a:lnTo>
                  <a:lnTo>
                    <a:pt x="594550" y="530209"/>
                  </a:lnTo>
                  <a:lnTo>
                    <a:pt x="600456" y="501014"/>
                  </a:lnTo>
                  <a:lnTo>
                    <a:pt x="600456" y="75056"/>
                  </a:lnTo>
                  <a:lnTo>
                    <a:pt x="594550" y="45862"/>
                  </a:lnTo>
                  <a:lnTo>
                    <a:pt x="578453" y="22002"/>
                  </a:lnTo>
                  <a:lnTo>
                    <a:pt x="554593" y="5905"/>
                  </a:lnTo>
                  <a:lnTo>
                    <a:pt x="52539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0" y="75056"/>
                  </a:moveTo>
                  <a:lnTo>
                    <a:pt x="5898" y="45862"/>
                  </a:lnTo>
                  <a:lnTo>
                    <a:pt x="21982" y="22002"/>
                  </a:lnTo>
                  <a:lnTo>
                    <a:pt x="45836" y="5905"/>
                  </a:lnTo>
                  <a:lnTo>
                    <a:pt x="75044" y="0"/>
                  </a:lnTo>
                  <a:lnTo>
                    <a:pt x="525399" y="0"/>
                  </a:lnTo>
                  <a:lnTo>
                    <a:pt x="554593" y="5905"/>
                  </a:lnTo>
                  <a:lnTo>
                    <a:pt x="578453" y="22002"/>
                  </a:lnTo>
                  <a:lnTo>
                    <a:pt x="594550" y="45862"/>
                  </a:lnTo>
                  <a:lnTo>
                    <a:pt x="600456" y="75056"/>
                  </a:lnTo>
                  <a:lnTo>
                    <a:pt x="600456" y="501014"/>
                  </a:lnTo>
                  <a:lnTo>
                    <a:pt x="594550" y="530209"/>
                  </a:lnTo>
                  <a:lnTo>
                    <a:pt x="578453" y="554069"/>
                  </a:lnTo>
                  <a:lnTo>
                    <a:pt x="554593" y="570166"/>
                  </a:lnTo>
                  <a:lnTo>
                    <a:pt x="525399" y="576072"/>
                  </a:lnTo>
                  <a:lnTo>
                    <a:pt x="75044" y="576072"/>
                  </a:lnTo>
                  <a:lnTo>
                    <a:pt x="45836" y="570166"/>
                  </a:lnTo>
                  <a:lnTo>
                    <a:pt x="21982" y="554069"/>
                  </a:lnTo>
                  <a:lnTo>
                    <a:pt x="5898" y="530209"/>
                  </a:lnTo>
                  <a:lnTo>
                    <a:pt x="0" y="501014"/>
                  </a:lnTo>
                  <a:lnTo>
                    <a:pt x="0" y="750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08481" y="4232656"/>
              <a:ext cx="162560" cy="263525"/>
            </a:xfrm>
            <a:custGeom>
              <a:avLst/>
              <a:gdLst/>
              <a:ahLst/>
              <a:cxnLst/>
              <a:rect l="l" t="t" r="r" b="b"/>
              <a:pathLst>
                <a:path w="162559" h="263525">
                  <a:moveTo>
                    <a:pt x="152907" y="0"/>
                  </a:moveTo>
                  <a:lnTo>
                    <a:pt x="24130" y="0"/>
                  </a:lnTo>
                  <a:lnTo>
                    <a:pt x="6984" y="139065"/>
                  </a:lnTo>
                  <a:lnTo>
                    <a:pt x="53212" y="147955"/>
                  </a:lnTo>
                  <a:lnTo>
                    <a:pt x="57531" y="141478"/>
                  </a:lnTo>
                  <a:lnTo>
                    <a:pt x="61594" y="137033"/>
                  </a:lnTo>
                  <a:lnTo>
                    <a:pt x="70103" y="131064"/>
                  </a:lnTo>
                  <a:lnTo>
                    <a:pt x="75184" y="129413"/>
                  </a:lnTo>
                  <a:lnTo>
                    <a:pt x="88646" y="129413"/>
                  </a:lnTo>
                  <a:lnTo>
                    <a:pt x="107221" y="163282"/>
                  </a:lnTo>
                  <a:lnTo>
                    <a:pt x="107696" y="174117"/>
                  </a:lnTo>
                  <a:lnTo>
                    <a:pt x="107223" y="184683"/>
                  </a:lnTo>
                  <a:lnTo>
                    <a:pt x="89153" y="219456"/>
                  </a:lnTo>
                  <a:lnTo>
                    <a:pt x="74803" y="219456"/>
                  </a:lnTo>
                  <a:lnTo>
                    <a:pt x="54863" y="183769"/>
                  </a:lnTo>
                  <a:lnTo>
                    <a:pt x="0" y="191770"/>
                  </a:lnTo>
                  <a:lnTo>
                    <a:pt x="13168" y="228054"/>
                  </a:lnTo>
                  <a:lnTo>
                    <a:pt x="42404" y="255682"/>
                  </a:lnTo>
                  <a:lnTo>
                    <a:pt x="82168" y="263271"/>
                  </a:lnTo>
                  <a:lnTo>
                    <a:pt x="95001" y="262509"/>
                  </a:lnTo>
                  <a:lnTo>
                    <a:pt x="134405" y="244294"/>
                  </a:lnTo>
                  <a:lnTo>
                    <a:pt x="157001" y="204053"/>
                  </a:lnTo>
                  <a:lnTo>
                    <a:pt x="162306" y="167513"/>
                  </a:lnTo>
                  <a:lnTo>
                    <a:pt x="161162" y="150461"/>
                  </a:lnTo>
                  <a:lnTo>
                    <a:pt x="144018" y="108331"/>
                  </a:lnTo>
                  <a:lnTo>
                    <a:pt x="110478" y="86310"/>
                  </a:lnTo>
                  <a:lnTo>
                    <a:pt x="96519" y="84836"/>
                  </a:lnTo>
                  <a:lnTo>
                    <a:pt x="90678" y="84836"/>
                  </a:lnTo>
                  <a:lnTo>
                    <a:pt x="84835" y="85852"/>
                  </a:lnTo>
                  <a:lnTo>
                    <a:pt x="73025" y="89535"/>
                  </a:lnTo>
                  <a:lnTo>
                    <a:pt x="67056" y="92456"/>
                  </a:lnTo>
                  <a:lnTo>
                    <a:pt x="61087" y="96139"/>
                  </a:lnTo>
                  <a:lnTo>
                    <a:pt x="65785" y="57277"/>
                  </a:lnTo>
                  <a:lnTo>
                    <a:pt x="152907" y="57277"/>
                  </a:lnTo>
                  <a:lnTo>
                    <a:pt x="152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000" y="4102608"/>
              <a:ext cx="545592" cy="23774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051304" y="1915667"/>
            <a:ext cx="5328285" cy="46990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超材料概念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及内涵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8048" y="2781300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超材料物理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特性及典型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应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用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51304" y="4005071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5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制备</a:t>
            </a: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技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术</a:t>
            </a:r>
            <a:endParaRPr sz="2800">
              <a:latin typeface="华文新魏"/>
              <a:cs typeface="华文新魏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182433" y="4864417"/>
            <a:ext cx="514350" cy="514350"/>
            <a:chOff x="1182433" y="4864417"/>
            <a:chExt cx="514350" cy="514350"/>
          </a:xfrm>
        </p:grpSpPr>
        <p:sp>
          <p:nvSpPr>
            <p:cNvPr id="22" name="object 22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438784" y="0"/>
                  </a:moveTo>
                  <a:lnTo>
                    <a:pt x="65722" y="0"/>
                  </a:lnTo>
                  <a:lnTo>
                    <a:pt x="40140" y="5169"/>
                  </a:lnTo>
                  <a:lnTo>
                    <a:pt x="19250" y="19256"/>
                  </a:lnTo>
                  <a:lnTo>
                    <a:pt x="5164" y="40130"/>
                  </a:lnTo>
                  <a:lnTo>
                    <a:pt x="0" y="65659"/>
                  </a:lnTo>
                  <a:lnTo>
                    <a:pt x="0" y="438785"/>
                  </a:lnTo>
                  <a:lnTo>
                    <a:pt x="5164" y="464313"/>
                  </a:lnTo>
                  <a:lnTo>
                    <a:pt x="19250" y="485187"/>
                  </a:lnTo>
                  <a:lnTo>
                    <a:pt x="40140" y="499274"/>
                  </a:lnTo>
                  <a:lnTo>
                    <a:pt x="65722" y="504444"/>
                  </a:lnTo>
                  <a:lnTo>
                    <a:pt x="438784" y="504444"/>
                  </a:lnTo>
                  <a:lnTo>
                    <a:pt x="464313" y="499274"/>
                  </a:lnTo>
                  <a:lnTo>
                    <a:pt x="485187" y="485187"/>
                  </a:lnTo>
                  <a:lnTo>
                    <a:pt x="499274" y="464313"/>
                  </a:lnTo>
                  <a:lnTo>
                    <a:pt x="504443" y="438785"/>
                  </a:lnTo>
                  <a:lnTo>
                    <a:pt x="504443" y="65659"/>
                  </a:lnTo>
                  <a:lnTo>
                    <a:pt x="499274" y="40130"/>
                  </a:lnTo>
                  <a:lnTo>
                    <a:pt x="485187" y="19256"/>
                  </a:lnTo>
                  <a:lnTo>
                    <a:pt x="464313" y="5169"/>
                  </a:lnTo>
                  <a:lnTo>
                    <a:pt x="4387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65659"/>
                  </a:moveTo>
                  <a:lnTo>
                    <a:pt x="5164" y="40130"/>
                  </a:lnTo>
                  <a:lnTo>
                    <a:pt x="19250" y="19256"/>
                  </a:lnTo>
                  <a:lnTo>
                    <a:pt x="40140" y="5169"/>
                  </a:lnTo>
                  <a:lnTo>
                    <a:pt x="65722" y="0"/>
                  </a:lnTo>
                  <a:lnTo>
                    <a:pt x="438784" y="0"/>
                  </a:lnTo>
                  <a:lnTo>
                    <a:pt x="464313" y="5169"/>
                  </a:lnTo>
                  <a:lnTo>
                    <a:pt x="485187" y="19256"/>
                  </a:lnTo>
                  <a:lnTo>
                    <a:pt x="499274" y="40130"/>
                  </a:lnTo>
                  <a:lnTo>
                    <a:pt x="504443" y="65659"/>
                  </a:lnTo>
                  <a:lnTo>
                    <a:pt x="504443" y="438785"/>
                  </a:lnTo>
                  <a:lnTo>
                    <a:pt x="499274" y="464313"/>
                  </a:lnTo>
                  <a:lnTo>
                    <a:pt x="485187" y="485187"/>
                  </a:lnTo>
                  <a:lnTo>
                    <a:pt x="464313" y="499274"/>
                  </a:lnTo>
                  <a:lnTo>
                    <a:pt x="438784" y="504444"/>
                  </a:lnTo>
                  <a:lnTo>
                    <a:pt x="65722" y="504444"/>
                  </a:lnTo>
                  <a:lnTo>
                    <a:pt x="40140" y="499274"/>
                  </a:lnTo>
                  <a:lnTo>
                    <a:pt x="19250" y="485187"/>
                  </a:lnTo>
                  <a:lnTo>
                    <a:pt x="5164" y="464313"/>
                  </a:lnTo>
                  <a:lnTo>
                    <a:pt x="0" y="438785"/>
                  </a:lnTo>
                  <a:lnTo>
                    <a:pt x="0" y="6565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363725" y="496646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580" y="4893564"/>
            <a:ext cx="458724" cy="20574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979676" y="4797552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 b="1">
                <a:solidFill>
                  <a:srgbClr val="800000"/>
                </a:solidFill>
                <a:latin typeface="华文新魏"/>
                <a:cs typeface="华文新魏"/>
              </a:rPr>
              <a:t>超材料应用</a:t>
            </a:r>
            <a:r>
              <a:rPr dirty="0" sz="2800" spc="-5" b="1">
                <a:solidFill>
                  <a:srgbClr val="800000"/>
                </a:solidFill>
                <a:latin typeface="华文新魏"/>
                <a:cs typeface="华文新魏"/>
              </a:rPr>
              <a:t>前景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51304" y="5516879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结束语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82624" y="5585459"/>
            <a:ext cx="464820" cy="411480"/>
            <a:chOff x="1182624" y="5585459"/>
            <a:chExt cx="464820" cy="411480"/>
          </a:xfrm>
        </p:grpSpPr>
        <p:sp>
          <p:nvSpPr>
            <p:cNvPr id="29" name="object 29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403225" y="0"/>
                  </a:moveTo>
                  <a:lnTo>
                    <a:pt x="52412" y="0"/>
                  </a:lnTo>
                  <a:lnTo>
                    <a:pt x="32012" y="4119"/>
                  </a:lnTo>
                  <a:lnTo>
                    <a:pt x="15352" y="15352"/>
                  </a:lnTo>
                  <a:lnTo>
                    <a:pt x="4119" y="32012"/>
                  </a:lnTo>
                  <a:lnTo>
                    <a:pt x="0" y="52412"/>
                  </a:lnTo>
                  <a:lnTo>
                    <a:pt x="0" y="349923"/>
                  </a:lnTo>
                  <a:lnTo>
                    <a:pt x="4119" y="370323"/>
                  </a:lnTo>
                  <a:lnTo>
                    <a:pt x="15352" y="386983"/>
                  </a:lnTo>
                  <a:lnTo>
                    <a:pt x="32012" y="398216"/>
                  </a:lnTo>
                  <a:lnTo>
                    <a:pt x="52412" y="402336"/>
                  </a:lnTo>
                  <a:lnTo>
                    <a:pt x="403225" y="402336"/>
                  </a:lnTo>
                  <a:lnTo>
                    <a:pt x="423636" y="398216"/>
                  </a:lnTo>
                  <a:lnTo>
                    <a:pt x="440309" y="386983"/>
                  </a:lnTo>
                  <a:lnTo>
                    <a:pt x="451552" y="370323"/>
                  </a:lnTo>
                  <a:lnTo>
                    <a:pt x="455676" y="349923"/>
                  </a:lnTo>
                  <a:lnTo>
                    <a:pt x="455676" y="52412"/>
                  </a:lnTo>
                  <a:lnTo>
                    <a:pt x="451552" y="32012"/>
                  </a:lnTo>
                  <a:lnTo>
                    <a:pt x="440309" y="15352"/>
                  </a:lnTo>
                  <a:lnTo>
                    <a:pt x="423636" y="4119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0" y="52412"/>
                  </a:moveTo>
                  <a:lnTo>
                    <a:pt x="4119" y="32012"/>
                  </a:lnTo>
                  <a:lnTo>
                    <a:pt x="15352" y="15352"/>
                  </a:lnTo>
                  <a:lnTo>
                    <a:pt x="32012" y="4119"/>
                  </a:lnTo>
                  <a:lnTo>
                    <a:pt x="52412" y="0"/>
                  </a:lnTo>
                  <a:lnTo>
                    <a:pt x="403225" y="0"/>
                  </a:lnTo>
                  <a:lnTo>
                    <a:pt x="423636" y="4119"/>
                  </a:lnTo>
                  <a:lnTo>
                    <a:pt x="440309" y="15352"/>
                  </a:lnTo>
                  <a:lnTo>
                    <a:pt x="451552" y="32012"/>
                  </a:lnTo>
                  <a:lnTo>
                    <a:pt x="455676" y="52412"/>
                  </a:lnTo>
                  <a:lnTo>
                    <a:pt x="455676" y="349923"/>
                  </a:lnTo>
                  <a:lnTo>
                    <a:pt x="451552" y="370323"/>
                  </a:lnTo>
                  <a:lnTo>
                    <a:pt x="440309" y="386983"/>
                  </a:lnTo>
                  <a:lnTo>
                    <a:pt x="423636" y="398216"/>
                  </a:lnTo>
                  <a:lnTo>
                    <a:pt x="403225" y="402336"/>
                  </a:lnTo>
                  <a:lnTo>
                    <a:pt x="52412" y="402336"/>
                  </a:lnTo>
                  <a:lnTo>
                    <a:pt x="32012" y="398216"/>
                  </a:lnTo>
                  <a:lnTo>
                    <a:pt x="15352" y="386983"/>
                  </a:lnTo>
                  <a:lnTo>
                    <a:pt x="4119" y="370323"/>
                  </a:lnTo>
                  <a:lnTo>
                    <a:pt x="0" y="349923"/>
                  </a:lnTo>
                  <a:lnTo>
                    <a:pt x="0" y="524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0" y="5698680"/>
              <a:ext cx="123316" cy="18423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8532" y="5608319"/>
              <a:ext cx="414528" cy="166116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979676" y="1196339"/>
            <a:ext cx="5328285" cy="469900"/>
          </a:xfrm>
          <a:prstGeom prst="rect"/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>
                <a:solidFill>
                  <a:srgbClr val="0000FF"/>
                </a:solidFill>
              </a:rPr>
              <a:t>物理学推动</a:t>
            </a:r>
            <a:r>
              <a:rPr dirty="0" sz="2800" spc="-5">
                <a:solidFill>
                  <a:srgbClr val="0000FF"/>
                </a:solidFill>
              </a:rPr>
              <a:t>工业革命</a:t>
            </a:r>
            <a:endParaRPr sz="2800"/>
          </a:p>
        </p:txBody>
      </p:sp>
      <p:grpSp>
        <p:nvGrpSpPr>
          <p:cNvPr id="34" name="object 34"/>
          <p:cNvGrpSpPr/>
          <p:nvPr/>
        </p:nvGrpSpPr>
        <p:grpSpPr>
          <a:xfrm>
            <a:off x="1182624" y="1263396"/>
            <a:ext cx="464820" cy="441959"/>
            <a:chOff x="1182624" y="1263396"/>
            <a:chExt cx="464820" cy="441959"/>
          </a:xfrm>
        </p:grpSpPr>
        <p:sp>
          <p:nvSpPr>
            <p:cNvPr id="35" name="object 35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399288" y="0"/>
                  </a:moveTo>
                  <a:lnTo>
                    <a:pt x="56387" y="0"/>
                  </a:lnTo>
                  <a:lnTo>
                    <a:pt x="34440" y="4435"/>
                  </a:lnTo>
                  <a:lnTo>
                    <a:pt x="16516" y="16525"/>
                  </a:lnTo>
                  <a:lnTo>
                    <a:pt x="4431" y="34450"/>
                  </a:lnTo>
                  <a:lnTo>
                    <a:pt x="0" y="56387"/>
                  </a:lnTo>
                  <a:lnTo>
                    <a:pt x="0" y="376428"/>
                  </a:lnTo>
                  <a:lnTo>
                    <a:pt x="4431" y="398365"/>
                  </a:lnTo>
                  <a:lnTo>
                    <a:pt x="16516" y="416290"/>
                  </a:lnTo>
                  <a:lnTo>
                    <a:pt x="34440" y="428380"/>
                  </a:lnTo>
                  <a:lnTo>
                    <a:pt x="56387" y="432816"/>
                  </a:lnTo>
                  <a:lnTo>
                    <a:pt x="399288" y="432816"/>
                  </a:lnTo>
                  <a:lnTo>
                    <a:pt x="421225" y="428380"/>
                  </a:lnTo>
                  <a:lnTo>
                    <a:pt x="439150" y="416290"/>
                  </a:lnTo>
                  <a:lnTo>
                    <a:pt x="451240" y="398365"/>
                  </a:lnTo>
                  <a:lnTo>
                    <a:pt x="455676" y="376428"/>
                  </a:lnTo>
                  <a:lnTo>
                    <a:pt x="455676" y="56387"/>
                  </a:lnTo>
                  <a:lnTo>
                    <a:pt x="451240" y="34450"/>
                  </a:lnTo>
                  <a:lnTo>
                    <a:pt x="439150" y="16525"/>
                  </a:lnTo>
                  <a:lnTo>
                    <a:pt x="421225" y="4435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0" y="56387"/>
                  </a:moveTo>
                  <a:lnTo>
                    <a:pt x="4431" y="34450"/>
                  </a:lnTo>
                  <a:lnTo>
                    <a:pt x="16516" y="16525"/>
                  </a:lnTo>
                  <a:lnTo>
                    <a:pt x="34440" y="4435"/>
                  </a:lnTo>
                  <a:lnTo>
                    <a:pt x="56387" y="0"/>
                  </a:lnTo>
                  <a:lnTo>
                    <a:pt x="399288" y="0"/>
                  </a:lnTo>
                  <a:lnTo>
                    <a:pt x="421225" y="4435"/>
                  </a:lnTo>
                  <a:lnTo>
                    <a:pt x="439150" y="16525"/>
                  </a:lnTo>
                  <a:lnTo>
                    <a:pt x="451240" y="34450"/>
                  </a:lnTo>
                  <a:lnTo>
                    <a:pt x="455676" y="56387"/>
                  </a:lnTo>
                  <a:lnTo>
                    <a:pt x="455676" y="376428"/>
                  </a:lnTo>
                  <a:lnTo>
                    <a:pt x="451240" y="398365"/>
                  </a:lnTo>
                  <a:lnTo>
                    <a:pt x="439150" y="416290"/>
                  </a:lnTo>
                  <a:lnTo>
                    <a:pt x="421225" y="428380"/>
                  </a:lnTo>
                  <a:lnTo>
                    <a:pt x="399288" y="432816"/>
                  </a:lnTo>
                  <a:lnTo>
                    <a:pt x="56387" y="432816"/>
                  </a:lnTo>
                  <a:lnTo>
                    <a:pt x="34440" y="428380"/>
                  </a:lnTo>
                  <a:lnTo>
                    <a:pt x="16516" y="416290"/>
                  </a:lnTo>
                  <a:lnTo>
                    <a:pt x="4431" y="398365"/>
                  </a:lnTo>
                  <a:lnTo>
                    <a:pt x="0" y="376428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339341" y="132867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182624" y="3352800"/>
            <a:ext cx="504825" cy="440690"/>
            <a:chOff x="1182624" y="3352800"/>
            <a:chExt cx="504825" cy="440690"/>
          </a:xfrm>
        </p:grpSpPr>
        <p:sp>
          <p:nvSpPr>
            <p:cNvPr id="39" name="object 39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439166" y="0"/>
                  </a:moveTo>
                  <a:lnTo>
                    <a:pt x="56184" y="0"/>
                  </a:lnTo>
                  <a:lnTo>
                    <a:pt x="34316" y="4413"/>
                  </a:lnTo>
                  <a:lnTo>
                    <a:pt x="16457" y="16446"/>
                  </a:lnTo>
                  <a:lnTo>
                    <a:pt x="4415" y="34289"/>
                  </a:lnTo>
                  <a:lnTo>
                    <a:pt x="0" y="56133"/>
                  </a:lnTo>
                  <a:lnTo>
                    <a:pt x="0" y="375157"/>
                  </a:lnTo>
                  <a:lnTo>
                    <a:pt x="4415" y="397001"/>
                  </a:lnTo>
                  <a:lnTo>
                    <a:pt x="16457" y="414845"/>
                  </a:lnTo>
                  <a:lnTo>
                    <a:pt x="34316" y="426878"/>
                  </a:lnTo>
                  <a:lnTo>
                    <a:pt x="56184" y="431291"/>
                  </a:lnTo>
                  <a:lnTo>
                    <a:pt x="439166" y="431291"/>
                  </a:lnTo>
                  <a:lnTo>
                    <a:pt x="461009" y="426878"/>
                  </a:lnTo>
                  <a:lnTo>
                    <a:pt x="478853" y="414845"/>
                  </a:lnTo>
                  <a:lnTo>
                    <a:pt x="490886" y="397001"/>
                  </a:lnTo>
                  <a:lnTo>
                    <a:pt x="495299" y="375157"/>
                  </a:lnTo>
                  <a:lnTo>
                    <a:pt x="495299" y="56133"/>
                  </a:lnTo>
                  <a:lnTo>
                    <a:pt x="490886" y="34289"/>
                  </a:lnTo>
                  <a:lnTo>
                    <a:pt x="478853" y="16446"/>
                  </a:lnTo>
                  <a:lnTo>
                    <a:pt x="461009" y="4413"/>
                  </a:lnTo>
                  <a:lnTo>
                    <a:pt x="4391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0" y="56133"/>
                  </a:moveTo>
                  <a:lnTo>
                    <a:pt x="4415" y="34289"/>
                  </a:lnTo>
                  <a:lnTo>
                    <a:pt x="16457" y="16446"/>
                  </a:lnTo>
                  <a:lnTo>
                    <a:pt x="34316" y="4413"/>
                  </a:lnTo>
                  <a:lnTo>
                    <a:pt x="56184" y="0"/>
                  </a:lnTo>
                  <a:lnTo>
                    <a:pt x="439166" y="0"/>
                  </a:lnTo>
                  <a:lnTo>
                    <a:pt x="461009" y="4413"/>
                  </a:lnTo>
                  <a:lnTo>
                    <a:pt x="478853" y="16446"/>
                  </a:lnTo>
                  <a:lnTo>
                    <a:pt x="490886" y="34289"/>
                  </a:lnTo>
                  <a:lnTo>
                    <a:pt x="495299" y="56133"/>
                  </a:lnTo>
                  <a:lnTo>
                    <a:pt x="495299" y="375157"/>
                  </a:lnTo>
                  <a:lnTo>
                    <a:pt x="490886" y="397001"/>
                  </a:lnTo>
                  <a:lnTo>
                    <a:pt x="478853" y="414845"/>
                  </a:lnTo>
                  <a:lnTo>
                    <a:pt x="461009" y="426878"/>
                  </a:lnTo>
                  <a:lnTo>
                    <a:pt x="439166" y="431291"/>
                  </a:lnTo>
                  <a:lnTo>
                    <a:pt x="56184" y="431291"/>
                  </a:lnTo>
                  <a:lnTo>
                    <a:pt x="34316" y="426878"/>
                  </a:lnTo>
                  <a:lnTo>
                    <a:pt x="16457" y="414845"/>
                  </a:lnTo>
                  <a:lnTo>
                    <a:pt x="4415" y="397001"/>
                  </a:lnTo>
                  <a:lnTo>
                    <a:pt x="0" y="375157"/>
                  </a:lnTo>
                  <a:lnTo>
                    <a:pt x="0" y="561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327" y="3474338"/>
              <a:ext cx="133984" cy="19735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532" y="3378707"/>
              <a:ext cx="451104" cy="17678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203195" y="3363544"/>
            <a:ext cx="3227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设计方法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41019" y="6537299"/>
            <a:ext cx="4368800" cy="274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05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45">
              <a:lnSpc>
                <a:spcPts val="1590"/>
              </a:lnSpc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46" name="object 46"/>
          <p:cNvSpPr txBox="1"/>
          <p:nvPr/>
        </p:nvSpPr>
        <p:spPr>
          <a:xfrm>
            <a:off x="5452998" y="6560311"/>
            <a:ext cx="85725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5"/>
              </a:lnSpc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2277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六、超材料</a:t>
            </a:r>
            <a:r>
              <a:rPr dirty="0" sz="2800" spc="-10"/>
              <a:t>应用</a:t>
            </a:r>
            <a:r>
              <a:rPr dirty="0" sz="2800" spc="-5"/>
              <a:t>前</a:t>
            </a:r>
            <a:r>
              <a:rPr dirty="0" sz="2800" spc="-10"/>
              <a:t>景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288" y="1071359"/>
            <a:ext cx="3659886" cy="7338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8267" y="1145794"/>
            <a:ext cx="8832850" cy="5646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6.1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超材料国际布局情况</a:t>
            </a:r>
            <a:endParaRPr sz="2400">
              <a:latin typeface="华文新魏"/>
              <a:cs typeface="华文新魏"/>
            </a:endParaRPr>
          </a:p>
          <a:p>
            <a:pPr marL="355600" marR="34290" indent="-342900">
              <a:lnSpc>
                <a:spcPct val="150100"/>
              </a:lnSpc>
              <a:spcBef>
                <a:spcPts val="680"/>
              </a:spcBef>
              <a:buClr>
                <a:srgbClr val="FF0000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2004年，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美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国</a:t>
            </a: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DARPA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宣布材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快速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应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用计</a:t>
            </a:r>
            <a:r>
              <a:rPr dirty="0" sz="2000" spc="-10" b="1">
                <a:solidFill>
                  <a:srgbClr val="003366"/>
                </a:solidFill>
                <a:latin typeface="华文新魏"/>
                <a:cs typeface="华文新魏"/>
              </a:rPr>
              <a:t>划</a:t>
            </a: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(AIM)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并</a:t>
            </a:r>
            <a:r>
              <a:rPr dirty="0" u="sng" sz="20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联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合美</a:t>
            </a:r>
            <a:r>
              <a:rPr dirty="0" u="sng" sz="20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国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著名</a:t>
            </a:r>
            <a:r>
              <a:rPr dirty="0" u="sng" sz="20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高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校和军</a:t>
            </a:r>
            <a:r>
              <a:rPr dirty="0" u="sng" sz="2000" spc="-200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工 </a:t>
            </a:r>
            <a:r>
              <a:rPr dirty="0" u="sng" sz="2000" spc="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企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业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联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合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开展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超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材料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专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项研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究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marL="355600" marR="121920" indent="-342900">
              <a:lnSpc>
                <a:spcPct val="150000"/>
              </a:lnSpc>
              <a:buClr>
                <a:srgbClr val="FF0000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2004年，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欧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盟批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准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了</a:t>
            </a:r>
            <a:r>
              <a:rPr dirty="0" sz="2000" spc="-55" b="1">
                <a:solidFill>
                  <a:srgbClr val="003366"/>
                </a:solidFill>
                <a:latin typeface="华文新魏"/>
                <a:cs typeface="华文新魏"/>
              </a:rPr>
              <a:t> 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METAMORPHOSE项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目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，用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于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欧洲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国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家开</a:t>
            </a:r>
            <a:r>
              <a:rPr dirty="0" sz="2000" spc="-10" b="1">
                <a:solidFill>
                  <a:srgbClr val="003366"/>
                </a:solidFill>
                <a:latin typeface="华文新魏"/>
                <a:cs typeface="华文新魏"/>
              </a:rPr>
              <a:t>展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超材</a:t>
            </a:r>
            <a:r>
              <a:rPr dirty="0" u="sng" sz="20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料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在</a:t>
            </a:r>
            <a:r>
              <a:rPr dirty="0" u="sng" sz="2000" spc="-200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微 </a:t>
            </a:r>
            <a:r>
              <a:rPr dirty="0" u="sng" sz="2000" spc="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波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和光</a:t>
            </a:r>
            <a:r>
              <a:rPr dirty="0" u="sng" sz="20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学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领</a:t>
            </a:r>
            <a:r>
              <a:rPr dirty="0" u="sng" sz="200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域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应用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研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究。</a:t>
            </a:r>
            <a:endParaRPr sz="20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FF0000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2008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年</a:t>
            </a:r>
            <a:r>
              <a:rPr dirty="0" sz="2000" spc="-20" b="1">
                <a:solidFill>
                  <a:srgbClr val="003366"/>
                </a:solidFill>
                <a:latin typeface="华文新魏"/>
                <a:cs typeface="华文新魏"/>
              </a:rPr>
              <a:t>，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美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国海</a:t>
            </a:r>
            <a:r>
              <a:rPr dirty="0" sz="2000" spc="-10" b="1">
                <a:solidFill>
                  <a:srgbClr val="003366"/>
                </a:solidFill>
                <a:latin typeface="华文新魏"/>
                <a:cs typeface="华文新魏"/>
              </a:rPr>
              <a:t>军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资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助</a:t>
            </a:r>
            <a:r>
              <a:rPr dirty="0" sz="2000" spc="-20" b="1">
                <a:solidFill>
                  <a:srgbClr val="003366"/>
                </a:solidFill>
                <a:latin typeface="华文新魏"/>
                <a:cs typeface="华文新魏"/>
              </a:rPr>
              <a:t>韦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德林</a:t>
            </a:r>
            <a:r>
              <a:rPr dirty="0" sz="2000" spc="-10" b="1">
                <a:solidFill>
                  <a:srgbClr val="003366"/>
                </a:solidFill>
                <a:latin typeface="华文新魏"/>
                <a:cs typeface="华文新魏"/>
              </a:rPr>
              <a:t>格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艾</a:t>
            </a:r>
            <a:r>
              <a:rPr dirty="0" sz="2000" spc="-20" b="1">
                <a:solidFill>
                  <a:srgbClr val="003366"/>
                </a:solidFill>
                <a:latin typeface="华文新魏"/>
                <a:cs typeface="华文新魏"/>
              </a:rPr>
              <a:t>森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技术</a:t>
            </a:r>
            <a:r>
              <a:rPr dirty="0" sz="2000" spc="-10" b="1">
                <a:solidFill>
                  <a:srgbClr val="003366"/>
                </a:solidFill>
                <a:latin typeface="华文新魏"/>
                <a:cs typeface="华文新魏"/>
              </a:rPr>
              <a:t>等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进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行</a:t>
            </a:r>
            <a:r>
              <a:rPr dirty="0" u="sng" sz="20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声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隐身</a:t>
            </a:r>
            <a:r>
              <a:rPr dirty="0" u="sng" sz="200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超</a:t>
            </a:r>
            <a:r>
              <a:rPr dirty="0" u="sng" sz="20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材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料</a:t>
            </a:r>
            <a:r>
              <a:rPr dirty="0" u="sng" sz="2000" spc="-2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技</a:t>
            </a:r>
            <a:r>
              <a:rPr dirty="0" u="sng" sz="200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术</a:t>
            </a: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研究。</a:t>
            </a:r>
            <a:endParaRPr sz="2000">
              <a:latin typeface="华文新魏"/>
              <a:cs typeface="华文新魏"/>
            </a:endParaRPr>
          </a:p>
          <a:p>
            <a:pPr marL="355600" marR="1047750" indent="-342900">
              <a:lnSpc>
                <a:spcPct val="150000"/>
              </a:lnSpc>
              <a:spcBef>
                <a:spcPts val="5"/>
              </a:spcBef>
              <a:buClr>
                <a:srgbClr val="FF0000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000" spc="10" b="1">
                <a:solidFill>
                  <a:srgbClr val="003366"/>
                </a:solidFill>
                <a:latin typeface="华文新魏"/>
                <a:cs typeface="华文新魏"/>
              </a:rPr>
              <a:t>超材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料产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业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化公</a:t>
            </a:r>
            <a:r>
              <a:rPr dirty="0" sz="2000" spc="-10" b="1">
                <a:solidFill>
                  <a:srgbClr val="003366"/>
                </a:solidFill>
                <a:latin typeface="华文新魏"/>
                <a:cs typeface="华文新魏"/>
              </a:rPr>
              <a:t>司</a:t>
            </a: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Kymeta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、Fractal</a:t>
            </a:r>
            <a:r>
              <a:rPr dirty="0" sz="2000" spc="-30" b="1">
                <a:solidFill>
                  <a:srgbClr val="003366"/>
                </a:solidFill>
                <a:latin typeface="华文新魏"/>
                <a:cs typeface="华文新魏"/>
              </a:rPr>
              <a:t> 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Antenna</a:t>
            </a:r>
            <a:r>
              <a:rPr dirty="0" sz="2000" spc="-25" b="1">
                <a:solidFill>
                  <a:srgbClr val="003366"/>
                </a:solidFill>
                <a:latin typeface="华文新魏"/>
                <a:cs typeface="华文新魏"/>
              </a:rPr>
              <a:t> </a:t>
            </a:r>
            <a:r>
              <a:rPr dirty="0" sz="2000" spc="5" b="1">
                <a:solidFill>
                  <a:srgbClr val="003366"/>
                </a:solidFill>
                <a:latin typeface="华文新魏"/>
                <a:cs typeface="华文新魏"/>
              </a:rPr>
              <a:t>System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、</a:t>
            </a: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Metamaterial  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Technologies、</a:t>
            </a: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Fianium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、</a:t>
            </a: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Evolv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、</a:t>
            </a: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Metamagnetics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等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纷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纷成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立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FF0000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2010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年，</a:t>
            </a:r>
            <a:r>
              <a:rPr dirty="0" sz="2000" spc="-25" b="1">
                <a:solidFill>
                  <a:srgbClr val="003366"/>
                </a:solidFill>
                <a:latin typeface="华文新魏"/>
                <a:cs typeface="华文新魏"/>
              </a:rPr>
              <a:t>美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国空</a:t>
            </a:r>
            <a:r>
              <a:rPr dirty="0" sz="2000" spc="-10" b="1">
                <a:solidFill>
                  <a:srgbClr val="003366"/>
                </a:solidFill>
                <a:latin typeface="华文新魏"/>
                <a:cs typeface="华文新魏"/>
              </a:rPr>
              <a:t>军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把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超</a:t>
            </a:r>
            <a:r>
              <a:rPr dirty="0" sz="2000" spc="-20" b="1">
                <a:solidFill>
                  <a:srgbClr val="003366"/>
                </a:solidFill>
                <a:latin typeface="华文新魏"/>
                <a:cs typeface="华文新魏"/>
              </a:rPr>
              <a:t>材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料列</a:t>
            </a: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为</a:t>
            </a:r>
            <a:r>
              <a:rPr dirty="0" u="sng" sz="20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未</a:t>
            </a:r>
            <a:r>
              <a:rPr dirty="0" u="sng" sz="200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来</a:t>
            </a:r>
            <a:r>
              <a:rPr dirty="0" u="sng" sz="200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20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年影</a:t>
            </a:r>
            <a:r>
              <a:rPr dirty="0" u="sng" sz="200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响</a:t>
            </a:r>
            <a:r>
              <a:rPr dirty="0" u="sng" sz="20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空军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装备</a:t>
            </a:r>
            <a:r>
              <a:rPr dirty="0" u="sng" sz="200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发展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关</a:t>
            </a:r>
            <a:r>
              <a:rPr dirty="0" sz="2000" spc="-20" b="1">
                <a:solidFill>
                  <a:srgbClr val="003366"/>
                </a:solidFill>
                <a:latin typeface="华文新魏"/>
                <a:cs typeface="华文新魏"/>
              </a:rPr>
              <a:t>键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材料</a:t>
            </a:r>
            <a:r>
              <a:rPr dirty="0" sz="2000" spc="-10" b="1">
                <a:solidFill>
                  <a:srgbClr val="003366"/>
                </a:solidFill>
                <a:latin typeface="华文新魏"/>
                <a:cs typeface="华文新魏"/>
              </a:rPr>
              <a:t>技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术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  <a:p>
            <a:pPr marL="355600" marR="161925" indent="-342900">
              <a:lnSpc>
                <a:spcPct val="150000"/>
              </a:lnSpc>
              <a:buClr>
                <a:srgbClr val="FF0000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000" spc="5" b="1">
                <a:solidFill>
                  <a:srgbClr val="003366"/>
                </a:solidFill>
                <a:latin typeface="华文新魏"/>
                <a:cs typeface="华文新魏"/>
              </a:rPr>
              <a:t>2012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年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美国国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防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部把</a:t>
            </a:r>
            <a:r>
              <a:rPr dirty="0" sz="2000" spc="-5" b="1">
                <a:solidFill>
                  <a:srgbClr val="003366"/>
                </a:solidFill>
                <a:latin typeface="华文新魏"/>
                <a:cs typeface="华文新魏"/>
              </a:rPr>
              <a:t>Metamaterials&amp;Plasmonics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被列为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未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来“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六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大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颠</a:t>
            </a:r>
            <a:r>
              <a:rPr dirty="0" u="sng" sz="20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覆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性</a:t>
            </a:r>
            <a:r>
              <a:rPr dirty="0" u="sng" sz="2000" spc="-1989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基 </a:t>
            </a:r>
            <a:r>
              <a:rPr dirty="0" u="sng" sz="2000" spc="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础</a:t>
            </a:r>
            <a:r>
              <a:rPr dirty="0" u="sng" sz="2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研究</a:t>
            </a:r>
            <a:r>
              <a:rPr dirty="0" u="sng" sz="2000" spc="-1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领</a:t>
            </a:r>
            <a:r>
              <a:rPr dirty="0" u="sng" sz="2000" spc="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华文新魏"/>
                <a:cs typeface="华文新魏"/>
              </a:rPr>
              <a:t>域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”</a:t>
            </a:r>
            <a:r>
              <a:rPr dirty="0" sz="2000" spc="-15" b="1">
                <a:solidFill>
                  <a:srgbClr val="003366"/>
                </a:solidFill>
                <a:latin typeface="华文新魏"/>
                <a:cs typeface="华文新魏"/>
              </a:rPr>
              <a:t>之</a:t>
            </a:r>
            <a:r>
              <a:rPr dirty="0" sz="2000" b="1">
                <a:solidFill>
                  <a:srgbClr val="003366"/>
                </a:solidFill>
                <a:latin typeface="华文新魏"/>
                <a:cs typeface="华文新魏"/>
              </a:rPr>
              <a:t>首。</a:t>
            </a:r>
            <a:endParaRPr sz="20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650">
              <a:latin typeface="华文新魏"/>
              <a:cs typeface="华文新魏"/>
            </a:endParaRPr>
          </a:p>
          <a:p>
            <a:pPr marL="695325">
              <a:lnSpc>
                <a:spcPct val="100000"/>
              </a:lnSpc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05754" y="6532270"/>
            <a:ext cx="9067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792" y="558165"/>
            <a:ext cx="338201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六、发</a:t>
            </a:r>
            <a:r>
              <a:rPr dirty="0" spc="-5"/>
              <a:t>展趋势及应用前景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41731" y="1071359"/>
            <a:ext cx="8608695" cy="5458460"/>
            <a:chOff x="141731" y="1071359"/>
            <a:chExt cx="8608695" cy="54584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31" y="1697736"/>
              <a:ext cx="8608314" cy="48318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288" y="1071359"/>
              <a:ext cx="3102102" cy="7353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8540" y="1147064"/>
            <a:ext cx="7698105" cy="4916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6.2</a:t>
            </a:r>
            <a:r>
              <a:rPr dirty="0" sz="2400" spc="-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超材料发展趋势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buClr>
                <a:srgbClr val="FF0000"/>
              </a:buClr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尺度：毫</a:t>
            </a:r>
            <a:r>
              <a:rPr dirty="0" sz="2000" spc="-5">
                <a:solidFill>
                  <a:srgbClr val="FFFFFF"/>
                </a:solidFill>
                <a:latin typeface="华文新魏"/>
                <a:cs typeface="华文新魏"/>
              </a:rPr>
              <a:t>米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/微米—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&gt;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纳米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—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&gt;原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子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；单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一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尺度</a:t>
            </a:r>
            <a:r>
              <a:rPr dirty="0" sz="2000" spc="-10">
                <a:solidFill>
                  <a:srgbClr val="FFFFFF"/>
                </a:solidFill>
                <a:latin typeface="华文新魏"/>
                <a:cs typeface="华文新魏"/>
              </a:rPr>
              <a:t>—</a:t>
            </a:r>
            <a:r>
              <a:rPr dirty="0" sz="2000" spc="-5">
                <a:solidFill>
                  <a:srgbClr val="FFFFFF"/>
                </a:solidFill>
                <a:latin typeface="华文新魏"/>
                <a:cs typeface="华文新魏"/>
              </a:rPr>
              <a:t>&gt;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多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尺度</a:t>
            </a:r>
            <a:r>
              <a:rPr dirty="0" sz="2000" spc="-10">
                <a:solidFill>
                  <a:srgbClr val="FFFFFF"/>
                </a:solidFill>
                <a:latin typeface="华文新魏"/>
                <a:cs typeface="华文新魏"/>
              </a:rPr>
              <a:t>/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维度</a:t>
            </a:r>
            <a:endParaRPr sz="20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920"/>
              </a:spcBef>
              <a:buClr>
                <a:srgbClr val="FF0000"/>
              </a:buClr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组元：金</a:t>
            </a:r>
            <a:r>
              <a:rPr dirty="0" sz="2000" spc="-5">
                <a:solidFill>
                  <a:srgbClr val="FFFF00"/>
                </a:solidFill>
                <a:latin typeface="华文新魏"/>
                <a:cs typeface="华文新魏"/>
              </a:rPr>
              <a:t>属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—</a:t>
            </a:r>
            <a:r>
              <a:rPr dirty="0" sz="2000" spc="-5">
                <a:solidFill>
                  <a:srgbClr val="FFFF00"/>
                </a:solidFill>
                <a:latin typeface="华文新魏"/>
                <a:cs typeface="华文新魏"/>
              </a:rPr>
              <a:t>&gt;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导体</a:t>
            </a:r>
            <a:r>
              <a:rPr dirty="0" sz="2000" spc="-10">
                <a:solidFill>
                  <a:srgbClr val="FFFF00"/>
                </a:solidFill>
                <a:latin typeface="华文新魏"/>
                <a:cs typeface="华文新魏"/>
              </a:rPr>
              <a:t>/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半导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体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—</a:t>
            </a:r>
            <a:r>
              <a:rPr dirty="0" sz="2000" spc="-5">
                <a:solidFill>
                  <a:srgbClr val="FFFF00"/>
                </a:solidFill>
                <a:latin typeface="华文新魏"/>
                <a:cs typeface="华文新魏"/>
              </a:rPr>
              <a:t>&gt;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介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质材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料</a:t>
            </a:r>
            <a:r>
              <a:rPr dirty="0" sz="2000" spc="-10">
                <a:solidFill>
                  <a:srgbClr val="FFFF00"/>
                </a:solidFill>
                <a:latin typeface="华文新魏"/>
                <a:cs typeface="华文新魏"/>
              </a:rPr>
              <a:t>;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单一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组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元—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&gt;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多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组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元</a:t>
            </a:r>
            <a:endParaRPr sz="20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920"/>
              </a:spcBef>
              <a:buClr>
                <a:srgbClr val="FF0000"/>
              </a:buClr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领域：微波—&gt;红外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/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太赫</a:t>
            </a:r>
            <a:r>
              <a:rPr dirty="0" sz="2000" spc="-10">
                <a:solidFill>
                  <a:srgbClr val="FFFFFF"/>
                </a:solidFill>
                <a:latin typeface="华文新魏"/>
                <a:cs typeface="华文新魏"/>
              </a:rPr>
              <a:t>兹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—&gt;</a:t>
            </a:r>
            <a:r>
              <a:rPr dirty="0" sz="2000" spc="-10">
                <a:solidFill>
                  <a:srgbClr val="FFFFFF"/>
                </a:solidFill>
                <a:latin typeface="华文新魏"/>
                <a:cs typeface="华文新魏"/>
              </a:rPr>
              <a:t>光</a:t>
            </a:r>
            <a:r>
              <a:rPr dirty="0" sz="2000" spc="5">
                <a:solidFill>
                  <a:srgbClr val="FFFFFF"/>
                </a:solidFill>
                <a:latin typeface="华文新魏"/>
                <a:cs typeface="华文新魏"/>
              </a:rPr>
              <a:t>波；</a:t>
            </a:r>
            <a:r>
              <a:rPr dirty="0" sz="2000" spc="-20">
                <a:solidFill>
                  <a:srgbClr val="FFFFFF"/>
                </a:solidFill>
                <a:latin typeface="华文新魏"/>
                <a:cs typeface="华文新魏"/>
              </a:rPr>
              <a:t>电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磁</a:t>
            </a:r>
            <a:r>
              <a:rPr dirty="0" sz="2000" spc="-5">
                <a:solidFill>
                  <a:srgbClr val="FFFFFF"/>
                </a:solidFill>
                <a:latin typeface="华文新魏"/>
                <a:cs typeface="华文新魏"/>
              </a:rPr>
              <a:t>—&gt;</a:t>
            </a:r>
            <a:r>
              <a:rPr dirty="0" sz="2000" spc="5">
                <a:solidFill>
                  <a:srgbClr val="FFFFFF"/>
                </a:solidFill>
                <a:latin typeface="华文新魏"/>
                <a:cs typeface="华文新魏"/>
              </a:rPr>
              <a:t>声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波</a:t>
            </a:r>
            <a:r>
              <a:rPr dirty="0" sz="2000" spc="5">
                <a:solidFill>
                  <a:srgbClr val="FFFFFF"/>
                </a:solidFill>
                <a:latin typeface="华文新魏"/>
                <a:cs typeface="华文新魏"/>
              </a:rPr>
              <a:t>、力</a:t>
            </a:r>
            <a:r>
              <a:rPr dirty="0" sz="2000" spc="-20">
                <a:solidFill>
                  <a:srgbClr val="FFFFFF"/>
                </a:solidFill>
                <a:latin typeface="华文新魏"/>
                <a:cs typeface="华文新魏"/>
              </a:rPr>
              <a:t>、</a:t>
            </a:r>
            <a:r>
              <a:rPr dirty="0" sz="2000" spc="5">
                <a:solidFill>
                  <a:srgbClr val="FFFFFF"/>
                </a:solidFill>
                <a:latin typeface="华文新魏"/>
                <a:cs typeface="华文新魏"/>
              </a:rPr>
              <a:t>热</a:t>
            </a:r>
            <a:endParaRPr sz="20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920"/>
              </a:spcBef>
              <a:buClr>
                <a:srgbClr val="FF0000"/>
              </a:buClr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功能：单一功能/单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一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效应</a:t>
            </a:r>
            <a:r>
              <a:rPr dirty="0" sz="2000" spc="-5">
                <a:solidFill>
                  <a:srgbClr val="FFFF00"/>
                </a:solidFill>
                <a:latin typeface="华文新魏"/>
                <a:cs typeface="华文新魏"/>
              </a:rPr>
              <a:t>—&gt;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多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功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能、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多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效应</a:t>
            </a:r>
            <a:endParaRPr sz="20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920"/>
              </a:spcBef>
              <a:buClr>
                <a:srgbClr val="FF0000"/>
              </a:buClr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机制：谐</a:t>
            </a:r>
            <a:r>
              <a:rPr dirty="0" sz="2000" spc="-5">
                <a:solidFill>
                  <a:srgbClr val="FFFFFF"/>
                </a:solidFill>
                <a:latin typeface="华文新魏"/>
                <a:cs typeface="华文新魏"/>
              </a:rPr>
              <a:t>振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—&gt;散射</a:t>
            </a:r>
            <a:r>
              <a:rPr dirty="0" sz="2000" spc="-5">
                <a:solidFill>
                  <a:srgbClr val="FFFFFF"/>
                </a:solidFill>
                <a:latin typeface="华文新魏"/>
                <a:cs typeface="华文新魏"/>
              </a:rPr>
              <a:t>—&gt;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扩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散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；单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一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机制</a:t>
            </a:r>
            <a:r>
              <a:rPr dirty="0" sz="2000" spc="-10">
                <a:solidFill>
                  <a:srgbClr val="FFFFFF"/>
                </a:solidFill>
                <a:latin typeface="华文新魏"/>
                <a:cs typeface="华文新魏"/>
              </a:rPr>
              <a:t>—&gt;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多</a:t>
            </a:r>
            <a:r>
              <a:rPr dirty="0" sz="2000" spc="-10">
                <a:solidFill>
                  <a:srgbClr val="FFFFFF"/>
                </a:solidFill>
                <a:latin typeface="华文新魏"/>
                <a:cs typeface="华文新魏"/>
              </a:rPr>
              <a:t>重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机制</a:t>
            </a:r>
            <a:endParaRPr sz="20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925"/>
              </a:spcBef>
              <a:buClr>
                <a:srgbClr val="FF0000"/>
              </a:buClr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设计：计算机辅助设计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模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式</a:t>
            </a:r>
            <a:r>
              <a:rPr dirty="0" sz="2000" spc="-5">
                <a:solidFill>
                  <a:srgbClr val="FFFF00"/>
                </a:solidFill>
                <a:latin typeface="华文新魏"/>
                <a:cs typeface="华文新魏"/>
              </a:rPr>
              <a:t>—&gt;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智能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化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、集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成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化、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数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字化</a:t>
            </a:r>
            <a:r>
              <a:rPr dirty="0" sz="2000" spc="-15">
                <a:solidFill>
                  <a:srgbClr val="FFFF00"/>
                </a:solidFill>
                <a:latin typeface="华文新魏"/>
                <a:cs typeface="华文新魏"/>
              </a:rPr>
              <a:t>设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计模式</a:t>
            </a:r>
            <a:endParaRPr sz="20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920"/>
              </a:spcBef>
              <a:buClr>
                <a:srgbClr val="FF0000"/>
              </a:buClr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工艺</a:t>
            </a:r>
            <a:r>
              <a:rPr dirty="0" sz="2000" spc="-5">
                <a:solidFill>
                  <a:srgbClr val="FFFFFF"/>
                </a:solidFill>
                <a:latin typeface="华文新魏"/>
                <a:cs typeface="华文新魏"/>
              </a:rPr>
              <a:t>：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PC</a:t>
            </a:r>
            <a:r>
              <a:rPr dirty="0" sz="2000" spc="-5">
                <a:solidFill>
                  <a:srgbClr val="FFFFFF"/>
                </a:solidFill>
                <a:latin typeface="华文新魏"/>
                <a:cs typeface="华文新魏"/>
              </a:rPr>
              <a:t>B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—</a:t>
            </a:r>
            <a:r>
              <a:rPr dirty="0" sz="2000" spc="-5">
                <a:solidFill>
                  <a:srgbClr val="FFFFFF"/>
                </a:solidFill>
                <a:latin typeface="华文新魏"/>
                <a:cs typeface="华文新魏"/>
              </a:rPr>
              <a:t>&gt;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纳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米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转印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法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、剥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离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工艺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法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、立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体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打印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法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、光</a:t>
            </a:r>
            <a:r>
              <a:rPr dirty="0" sz="2000" spc="-15">
                <a:solidFill>
                  <a:srgbClr val="FFFFFF"/>
                </a:solidFill>
                <a:latin typeface="华文新魏"/>
                <a:cs typeface="华文新魏"/>
              </a:rPr>
              <a:t>刻</a:t>
            </a:r>
            <a:r>
              <a:rPr dirty="0" sz="2000">
                <a:solidFill>
                  <a:srgbClr val="FFFFFF"/>
                </a:solidFill>
                <a:latin typeface="华文新魏"/>
                <a:cs typeface="华文新魏"/>
              </a:rPr>
              <a:t>法等</a:t>
            </a:r>
            <a:endParaRPr sz="2000">
              <a:latin typeface="华文新魏"/>
              <a:cs typeface="华文新魏"/>
            </a:endParaRPr>
          </a:p>
          <a:p>
            <a:pPr marL="355600" indent="-342900">
              <a:lnSpc>
                <a:spcPct val="100000"/>
              </a:lnSpc>
              <a:spcBef>
                <a:spcPts val="1920"/>
              </a:spcBef>
              <a:buClr>
                <a:srgbClr val="FF0000"/>
              </a:buClr>
              <a:buFont typeface="Wingdings"/>
              <a:buChar char=""/>
              <a:tabLst>
                <a:tab pos="355600" algn="l"/>
              </a:tabLst>
            </a:pP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应用：航空、航天、国</a:t>
            </a:r>
            <a:r>
              <a:rPr dirty="0" sz="2000" spc="-10">
                <a:solidFill>
                  <a:srgbClr val="FFFF00"/>
                </a:solidFill>
                <a:latin typeface="华文新魏"/>
                <a:cs typeface="华文新魏"/>
              </a:rPr>
              <a:t>防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、医</a:t>
            </a:r>
            <a:r>
              <a:rPr dirty="0" sz="2000" spc="-10">
                <a:solidFill>
                  <a:srgbClr val="FFFF00"/>
                </a:solidFill>
                <a:latin typeface="华文新魏"/>
                <a:cs typeface="华文新魏"/>
              </a:rPr>
              <a:t>疗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等领</a:t>
            </a:r>
            <a:r>
              <a:rPr dirty="0" sz="2000" spc="-10">
                <a:solidFill>
                  <a:srgbClr val="FFFF00"/>
                </a:solidFill>
                <a:latin typeface="华文新魏"/>
                <a:cs typeface="华文新魏"/>
              </a:rPr>
              <a:t>域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，军</a:t>
            </a:r>
            <a:r>
              <a:rPr dirty="0" sz="2000" spc="-10">
                <a:solidFill>
                  <a:srgbClr val="FFFF00"/>
                </a:solidFill>
                <a:latin typeface="华文新魏"/>
                <a:cs typeface="华文新魏"/>
              </a:rPr>
              <a:t>事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应用</a:t>
            </a:r>
            <a:r>
              <a:rPr dirty="0" sz="2000" spc="-10">
                <a:solidFill>
                  <a:srgbClr val="FFFF00"/>
                </a:solidFill>
                <a:latin typeface="华文新魏"/>
                <a:cs typeface="华文新魏"/>
              </a:rPr>
              <a:t>领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跑技</a:t>
            </a:r>
            <a:r>
              <a:rPr dirty="0" sz="2000" spc="-10">
                <a:solidFill>
                  <a:srgbClr val="FFFF00"/>
                </a:solidFill>
                <a:latin typeface="华文新魏"/>
                <a:cs typeface="华文新魏"/>
              </a:rPr>
              <a:t>术</a:t>
            </a:r>
            <a:r>
              <a:rPr dirty="0" sz="2000">
                <a:solidFill>
                  <a:srgbClr val="FFFF00"/>
                </a:solidFill>
                <a:latin typeface="华文新魏"/>
                <a:cs typeface="华文新魏"/>
              </a:rPr>
              <a:t>前沿</a:t>
            </a:r>
            <a:endParaRPr sz="20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0" y="6224015"/>
            <a:ext cx="7446645" cy="460375"/>
            <a:chOff x="381000" y="6224015"/>
            <a:chExt cx="7446645" cy="460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477" y="6238493"/>
              <a:ext cx="7417308" cy="4312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5477" y="6238493"/>
              <a:ext cx="7417434" cy="431800"/>
            </a:xfrm>
            <a:custGeom>
              <a:avLst/>
              <a:gdLst/>
              <a:ahLst/>
              <a:cxnLst/>
              <a:rect l="l" t="t" r="r" b="b"/>
              <a:pathLst>
                <a:path w="7417434" h="431800">
                  <a:moveTo>
                    <a:pt x="0" y="71881"/>
                  </a:moveTo>
                  <a:lnTo>
                    <a:pt x="5648" y="43901"/>
                  </a:lnTo>
                  <a:lnTo>
                    <a:pt x="21053" y="21053"/>
                  </a:lnTo>
                  <a:lnTo>
                    <a:pt x="43901" y="5648"/>
                  </a:lnTo>
                  <a:lnTo>
                    <a:pt x="71881" y="0"/>
                  </a:lnTo>
                  <a:lnTo>
                    <a:pt x="7345426" y="0"/>
                  </a:lnTo>
                  <a:lnTo>
                    <a:pt x="7373427" y="5648"/>
                  </a:lnTo>
                  <a:lnTo>
                    <a:pt x="7396273" y="21053"/>
                  </a:lnTo>
                  <a:lnTo>
                    <a:pt x="7411666" y="43901"/>
                  </a:lnTo>
                  <a:lnTo>
                    <a:pt x="7417308" y="71881"/>
                  </a:lnTo>
                  <a:lnTo>
                    <a:pt x="7417308" y="359409"/>
                  </a:lnTo>
                  <a:lnTo>
                    <a:pt x="7411666" y="387390"/>
                  </a:lnTo>
                  <a:lnTo>
                    <a:pt x="7396273" y="410238"/>
                  </a:lnTo>
                  <a:lnTo>
                    <a:pt x="7373427" y="425643"/>
                  </a:lnTo>
                  <a:lnTo>
                    <a:pt x="7345426" y="431291"/>
                  </a:lnTo>
                  <a:lnTo>
                    <a:pt x="71881" y="431291"/>
                  </a:lnTo>
                  <a:lnTo>
                    <a:pt x="43901" y="425643"/>
                  </a:lnTo>
                  <a:lnTo>
                    <a:pt x="21053" y="410238"/>
                  </a:lnTo>
                  <a:lnTo>
                    <a:pt x="5648" y="387390"/>
                  </a:lnTo>
                  <a:lnTo>
                    <a:pt x="0" y="359409"/>
                  </a:lnTo>
                  <a:lnTo>
                    <a:pt x="0" y="71881"/>
                  </a:lnTo>
                  <a:close/>
                </a:path>
              </a:pathLst>
            </a:custGeom>
            <a:ln w="28956">
              <a:solidFill>
                <a:srgbClr val="008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276" y="992124"/>
            <a:ext cx="7836408" cy="49575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5496" y="489584"/>
            <a:ext cx="55841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"/>
                <a:cs typeface="Arial"/>
              </a:rPr>
              <a:t>6.2.1</a:t>
            </a:r>
            <a:r>
              <a:rPr dirty="0"/>
              <a:t>、逐步</a:t>
            </a:r>
            <a:r>
              <a:rPr dirty="0" spc="-5"/>
              <a:t>解决第一代超材料的固有缺陷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9566" y="1582039"/>
            <a:ext cx="1630045" cy="3100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latin typeface="华文新魏"/>
                <a:cs typeface="华文新魏"/>
              </a:rPr>
              <a:t>参数可</a:t>
            </a:r>
            <a:r>
              <a:rPr dirty="0" sz="1800" spc="-5" b="1">
                <a:latin typeface="华文新魏"/>
                <a:cs typeface="华文新魏"/>
              </a:rPr>
              <a:t>控性差</a:t>
            </a:r>
            <a:endParaRPr sz="1800">
              <a:latin typeface="华文新魏"/>
              <a:cs typeface="华文新魏"/>
            </a:endParaRPr>
          </a:p>
          <a:p>
            <a:pPr marL="12700" marR="462280">
              <a:lnSpc>
                <a:spcPts val="7380"/>
              </a:lnSpc>
              <a:spcBef>
                <a:spcPts val="1050"/>
              </a:spcBef>
            </a:pPr>
            <a:r>
              <a:rPr dirty="0" sz="1800" spc="5" b="1">
                <a:latin typeface="华文新魏"/>
                <a:cs typeface="华文新魏"/>
              </a:rPr>
              <a:t>均匀性</a:t>
            </a:r>
            <a:r>
              <a:rPr dirty="0" sz="1800" spc="-5" b="1">
                <a:latin typeface="华文新魏"/>
                <a:cs typeface="华文新魏"/>
              </a:rPr>
              <a:t>不足 </a:t>
            </a:r>
            <a:r>
              <a:rPr dirty="0" sz="1800" spc="5" b="1">
                <a:latin typeface="华文新魏"/>
                <a:cs typeface="华文新魏"/>
              </a:rPr>
              <a:t>带宽较窄</a:t>
            </a:r>
            <a:endParaRPr sz="18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</a:pPr>
            <a:endParaRPr sz="18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1800" spc="5" b="1">
                <a:latin typeface="华文新魏"/>
                <a:cs typeface="华文新魏"/>
              </a:rPr>
              <a:t>对色散</a:t>
            </a:r>
            <a:r>
              <a:rPr dirty="0" sz="1800" spc="-5" b="1">
                <a:latin typeface="华文新魏"/>
                <a:cs typeface="华文新魏"/>
              </a:rPr>
              <a:t>依赖性强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40" y="5392623"/>
            <a:ext cx="7209155" cy="1233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latin typeface="华文新魏"/>
                <a:cs typeface="华文新魏"/>
              </a:rPr>
              <a:t>制作工</a:t>
            </a:r>
            <a:r>
              <a:rPr dirty="0" sz="1800" spc="-5" b="1">
                <a:latin typeface="华文新魏"/>
                <a:cs typeface="华文新魏"/>
              </a:rPr>
              <a:t>艺复杂</a:t>
            </a:r>
            <a:endParaRPr sz="18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</a:pPr>
            <a:endParaRPr sz="18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15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</a:pPr>
            <a:r>
              <a:rPr dirty="0" sz="2400" spc="5" b="1">
                <a:solidFill>
                  <a:srgbClr val="FF0000"/>
                </a:solidFill>
                <a:latin typeface="华文新魏"/>
                <a:cs typeface="华文新魏"/>
              </a:rPr>
              <a:t>未来十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年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希望通过各种手段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逐步解决上述材料缺陷。</a:t>
            </a:r>
            <a:endParaRPr sz="2400">
              <a:latin typeface="华文新魏"/>
              <a:cs typeface="华文新魏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1000" y="1039367"/>
            <a:ext cx="8382000" cy="5287010"/>
            <a:chOff x="381000" y="1039367"/>
            <a:chExt cx="8382000" cy="52870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77" y="1053845"/>
              <a:ext cx="8353044" cy="5257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477" y="1053845"/>
              <a:ext cx="8353425" cy="5257800"/>
            </a:xfrm>
            <a:custGeom>
              <a:avLst/>
              <a:gdLst/>
              <a:ahLst/>
              <a:cxnLst/>
              <a:rect l="l" t="t" r="r" b="b"/>
              <a:pathLst>
                <a:path w="8353425" h="5257800">
                  <a:moveTo>
                    <a:pt x="0" y="876300"/>
                  </a:moveTo>
                  <a:lnTo>
                    <a:pt x="1296" y="828217"/>
                  </a:lnTo>
                  <a:lnTo>
                    <a:pt x="5142" y="780812"/>
                  </a:lnTo>
                  <a:lnTo>
                    <a:pt x="11469" y="734152"/>
                  </a:lnTo>
                  <a:lnTo>
                    <a:pt x="20212" y="688304"/>
                  </a:lnTo>
                  <a:lnTo>
                    <a:pt x="31302" y="643334"/>
                  </a:lnTo>
                  <a:lnTo>
                    <a:pt x="44675" y="599309"/>
                  </a:lnTo>
                  <a:lnTo>
                    <a:pt x="60262" y="556297"/>
                  </a:lnTo>
                  <a:lnTo>
                    <a:pt x="77996" y="514364"/>
                  </a:lnTo>
                  <a:lnTo>
                    <a:pt x="97812" y="473576"/>
                  </a:lnTo>
                  <a:lnTo>
                    <a:pt x="119642" y="434001"/>
                  </a:lnTo>
                  <a:lnTo>
                    <a:pt x="143419" y="395705"/>
                  </a:lnTo>
                  <a:lnTo>
                    <a:pt x="169077" y="358755"/>
                  </a:lnTo>
                  <a:lnTo>
                    <a:pt x="196548" y="323218"/>
                  </a:lnTo>
                  <a:lnTo>
                    <a:pt x="225767" y="289161"/>
                  </a:lnTo>
                  <a:lnTo>
                    <a:pt x="256665" y="256651"/>
                  </a:lnTo>
                  <a:lnTo>
                    <a:pt x="289176" y="225753"/>
                  </a:lnTo>
                  <a:lnTo>
                    <a:pt x="323234" y="196536"/>
                  </a:lnTo>
                  <a:lnTo>
                    <a:pt x="358772" y="169066"/>
                  </a:lnTo>
                  <a:lnTo>
                    <a:pt x="395722" y="143409"/>
                  </a:lnTo>
                  <a:lnTo>
                    <a:pt x="434018" y="119633"/>
                  </a:lnTo>
                  <a:lnTo>
                    <a:pt x="473593" y="97805"/>
                  </a:lnTo>
                  <a:lnTo>
                    <a:pt x="514380" y="77990"/>
                  </a:lnTo>
                  <a:lnTo>
                    <a:pt x="556313" y="60257"/>
                  </a:lnTo>
                  <a:lnTo>
                    <a:pt x="599324" y="44671"/>
                  </a:lnTo>
                  <a:lnTo>
                    <a:pt x="643347" y="31300"/>
                  </a:lnTo>
                  <a:lnTo>
                    <a:pt x="688315" y="20210"/>
                  </a:lnTo>
                  <a:lnTo>
                    <a:pt x="734161" y="11468"/>
                  </a:lnTo>
                  <a:lnTo>
                    <a:pt x="780818" y="5141"/>
                  </a:lnTo>
                  <a:lnTo>
                    <a:pt x="828220" y="1296"/>
                  </a:lnTo>
                  <a:lnTo>
                    <a:pt x="876300" y="0"/>
                  </a:lnTo>
                  <a:lnTo>
                    <a:pt x="7476744" y="0"/>
                  </a:lnTo>
                  <a:lnTo>
                    <a:pt x="7524826" y="1296"/>
                  </a:lnTo>
                  <a:lnTo>
                    <a:pt x="7572231" y="5141"/>
                  </a:lnTo>
                  <a:lnTo>
                    <a:pt x="7618891" y="11468"/>
                  </a:lnTo>
                  <a:lnTo>
                    <a:pt x="7664739" y="20210"/>
                  </a:lnTo>
                  <a:lnTo>
                    <a:pt x="7709709" y="31300"/>
                  </a:lnTo>
                  <a:lnTo>
                    <a:pt x="7753734" y="44671"/>
                  </a:lnTo>
                  <a:lnTo>
                    <a:pt x="7796746" y="60257"/>
                  </a:lnTo>
                  <a:lnTo>
                    <a:pt x="7838679" y="77990"/>
                  </a:lnTo>
                  <a:lnTo>
                    <a:pt x="7879467" y="97805"/>
                  </a:lnTo>
                  <a:lnTo>
                    <a:pt x="7919042" y="119634"/>
                  </a:lnTo>
                  <a:lnTo>
                    <a:pt x="7957338" y="143409"/>
                  </a:lnTo>
                  <a:lnTo>
                    <a:pt x="7994288" y="169066"/>
                  </a:lnTo>
                  <a:lnTo>
                    <a:pt x="8029825" y="196536"/>
                  </a:lnTo>
                  <a:lnTo>
                    <a:pt x="8063882" y="225753"/>
                  </a:lnTo>
                  <a:lnTo>
                    <a:pt x="8096392" y="256651"/>
                  </a:lnTo>
                  <a:lnTo>
                    <a:pt x="8127290" y="289161"/>
                  </a:lnTo>
                  <a:lnTo>
                    <a:pt x="8156507" y="323218"/>
                  </a:lnTo>
                  <a:lnTo>
                    <a:pt x="8183977" y="358755"/>
                  </a:lnTo>
                  <a:lnTo>
                    <a:pt x="8209634" y="395705"/>
                  </a:lnTo>
                  <a:lnTo>
                    <a:pt x="8233410" y="434001"/>
                  </a:lnTo>
                  <a:lnTo>
                    <a:pt x="8255238" y="473576"/>
                  </a:lnTo>
                  <a:lnTo>
                    <a:pt x="8275053" y="514364"/>
                  </a:lnTo>
                  <a:lnTo>
                    <a:pt x="8292786" y="556297"/>
                  </a:lnTo>
                  <a:lnTo>
                    <a:pt x="8308372" y="599309"/>
                  </a:lnTo>
                  <a:lnTo>
                    <a:pt x="8321743" y="643334"/>
                  </a:lnTo>
                  <a:lnTo>
                    <a:pt x="8332833" y="688304"/>
                  </a:lnTo>
                  <a:lnTo>
                    <a:pt x="8341575" y="734152"/>
                  </a:lnTo>
                  <a:lnTo>
                    <a:pt x="8347902" y="780812"/>
                  </a:lnTo>
                  <a:lnTo>
                    <a:pt x="8351747" y="828217"/>
                  </a:lnTo>
                  <a:lnTo>
                    <a:pt x="8353044" y="876300"/>
                  </a:lnTo>
                  <a:lnTo>
                    <a:pt x="8353044" y="4381500"/>
                  </a:lnTo>
                  <a:lnTo>
                    <a:pt x="8351747" y="4429579"/>
                  </a:lnTo>
                  <a:lnTo>
                    <a:pt x="8347902" y="4476981"/>
                  </a:lnTo>
                  <a:lnTo>
                    <a:pt x="8341575" y="4523638"/>
                  </a:lnTo>
                  <a:lnTo>
                    <a:pt x="8332833" y="4569484"/>
                  </a:lnTo>
                  <a:lnTo>
                    <a:pt x="8321743" y="4614452"/>
                  </a:lnTo>
                  <a:lnTo>
                    <a:pt x="8308372" y="4658475"/>
                  </a:lnTo>
                  <a:lnTo>
                    <a:pt x="8292786" y="4701486"/>
                  </a:lnTo>
                  <a:lnTo>
                    <a:pt x="8275053" y="4743419"/>
                  </a:lnTo>
                  <a:lnTo>
                    <a:pt x="8255238" y="4784206"/>
                  </a:lnTo>
                  <a:lnTo>
                    <a:pt x="8233409" y="4823781"/>
                  </a:lnTo>
                  <a:lnTo>
                    <a:pt x="8209634" y="4862077"/>
                  </a:lnTo>
                  <a:lnTo>
                    <a:pt x="8183977" y="4899027"/>
                  </a:lnTo>
                  <a:lnTo>
                    <a:pt x="8156507" y="4934565"/>
                  </a:lnTo>
                  <a:lnTo>
                    <a:pt x="8127290" y="4968623"/>
                  </a:lnTo>
                  <a:lnTo>
                    <a:pt x="8096392" y="5001134"/>
                  </a:lnTo>
                  <a:lnTo>
                    <a:pt x="8063882" y="5032032"/>
                  </a:lnTo>
                  <a:lnTo>
                    <a:pt x="8029825" y="5061251"/>
                  </a:lnTo>
                  <a:lnTo>
                    <a:pt x="7994288" y="5088722"/>
                  </a:lnTo>
                  <a:lnTo>
                    <a:pt x="7957338" y="5114380"/>
                  </a:lnTo>
                  <a:lnTo>
                    <a:pt x="7919042" y="5138157"/>
                  </a:lnTo>
                  <a:lnTo>
                    <a:pt x="7879467" y="5159987"/>
                  </a:lnTo>
                  <a:lnTo>
                    <a:pt x="7838679" y="5179803"/>
                  </a:lnTo>
                  <a:lnTo>
                    <a:pt x="7796746" y="5197537"/>
                  </a:lnTo>
                  <a:lnTo>
                    <a:pt x="7753734" y="5213124"/>
                  </a:lnTo>
                  <a:lnTo>
                    <a:pt x="7709709" y="5226497"/>
                  </a:lnTo>
                  <a:lnTo>
                    <a:pt x="7664739" y="5237587"/>
                  </a:lnTo>
                  <a:lnTo>
                    <a:pt x="7618891" y="5246330"/>
                  </a:lnTo>
                  <a:lnTo>
                    <a:pt x="7572231" y="5252657"/>
                  </a:lnTo>
                  <a:lnTo>
                    <a:pt x="7524826" y="5256503"/>
                  </a:lnTo>
                  <a:lnTo>
                    <a:pt x="7476744" y="5257800"/>
                  </a:lnTo>
                  <a:lnTo>
                    <a:pt x="876300" y="5257800"/>
                  </a:lnTo>
                  <a:lnTo>
                    <a:pt x="828220" y="5256503"/>
                  </a:lnTo>
                  <a:lnTo>
                    <a:pt x="780818" y="5252657"/>
                  </a:lnTo>
                  <a:lnTo>
                    <a:pt x="734161" y="5246330"/>
                  </a:lnTo>
                  <a:lnTo>
                    <a:pt x="688315" y="5237587"/>
                  </a:lnTo>
                  <a:lnTo>
                    <a:pt x="643347" y="5226497"/>
                  </a:lnTo>
                  <a:lnTo>
                    <a:pt x="599324" y="5213124"/>
                  </a:lnTo>
                  <a:lnTo>
                    <a:pt x="556313" y="5197537"/>
                  </a:lnTo>
                  <a:lnTo>
                    <a:pt x="514380" y="5179803"/>
                  </a:lnTo>
                  <a:lnTo>
                    <a:pt x="473593" y="5159987"/>
                  </a:lnTo>
                  <a:lnTo>
                    <a:pt x="434018" y="5138157"/>
                  </a:lnTo>
                  <a:lnTo>
                    <a:pt x="395722" y="5114380"/>
                  </a:lnTo>
                  <a:lnTo>
                    <a:pt x="358772" y="5088722"/>
                  </a:lnTo>
                  <a:lnTo>
                    <a:pt x="323234" y="5061251"/>
                  </a:lnTo>
                  <a:lnTo>
                    <a:pt x="289176" y="5032032"/>
                  </a:lnTo>
                  <a:lnTo>
                    <a:pt x="256665" y="5001134"/>
                  </a:lnTo>
                  <a:lnTo>
                    <a:pt x="225767" y="4968623"/>
                  </a:lnTo>
                  <a:lnTo>
                    <a:pt x="196548" y="4934565"/>
                  </a:lnTo>
                  <a:lnTo>
                    <a:pt x="169077" y="4899027"/>
                  </a:lnTo>
                  <a:lnTo>
                    <a:pt x="143419" y="4862077"/>
                  </a:lnTo>
                  <a:lnTo>
                    <a:pt x="119642" y="4823781"/>
                  </a:lnTo>
                  <a:lnTo>
                    <a:pt x="97812" y="4784206"/>
                  </a:lnTo>
                  <a:lnTo>
                    <a:pt x="77996" y="4743419"/>
                  </a:lnTo>
                  <a:lnTo>
                    <a:pt x="60262" y="4701486"/>
                  </a:lnTo>
                  <a:lnTo>
                    <a:pt x="44675" y="4658475"/>
                  </a:lnTo>
                  <a:lnTo>
                    <a:pt x="31302" y="4614452"/>
                  </a:lnTo>
                  <a:lnTo>
                    <a:pt x="20212" y="4569484"/>
                  </a:lnTo>
                  <a:lnTo>
                    <a:pt x="11469" y="4523638"/>
                  </a:lnTo>
                  <a:lnTo>
                    <a:pt x="5142" y="4476981"/>
                  </a:lnTo>
                  <a:lnTo>
                    <a:pt x="1296" y="4429579"/>
                  </a:lnTo>
                  <a:lnTo>
                    <a:pt x="0" y="4381500"/>
                  </a:lnTo>
                  <a:lnTo>
                    <a:pt x="0" y="876300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" y="905255"/>
            <a:ext cx="7895844" cy="50444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070" y="489584"/>
            <a:ext cx="81083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"/>
                <a:cs typeface="Arial"/>
              </a:rPr>
              <a:t>6.2.2</a:t>
            </a:r>
            <a:r>
              <a:rPr dirty="0"/>
              <a:t>、向多</a:t>
            </a:r>
            <a:r>
              <a:rPr dirty="0" spc="-5"/>
              <a:t>尺度和小尺度发</a:t>
            </a:r>
            <a:r>
              <a:rPr dirty="0" spc="5"/>
              <a:t>展</a:t>
            </a:r>
            <a:r>
              <a:rPr dirty="0" spc="-10">
                <a:latin typeface="Arial"/>
                <a:cs typeface="Arial"/>
              </a:rPr>
              <a:t>,</a:t>
            </a:r>
            <a:r>
              <a:rPr dirty="0" spc="-5"/>
              <a:t>实现真正意义的块体”材料”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5780" y="1112519"/>
            <a:ext cx="8239125" cy="4924425"/>
            <a:chOff x="525780" y="1112519"/>
            <a:chExt cx="8239125" cy="49244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258" y="1126997"/>
              <a:ext cx="8209788" cy="48950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0258" y="1126997"/>
              <a:ext cx="8209915" cy="4895215"/>
            </a:xfrm>
            <a:custGeom>
              <a:avLst/>
              <a:gdLst/>
              <a:ahLst/>
              <a:cxnLst/>
              <a:rect l="l" t="t" r="r" b="b"/>
              <a:pathLst>
                <a:path w="8209915" h="4895215">
                  <a:moveTo>
                    <a:pt x="0" y="815848"/>
                  </a:moveTo>
                  <a:lnTo>
                    <a:pt x="1384" y="767909"/>
                  </a:lnTo>
                  <a:lnTo>
                    <a:pt x="5488" y="720700"/>
                  </a:lnTo>
                  <a:lnTo>
                    <a:pt x="12235" y="674296"/>
                  </a:lnTo>
                  <a:lnTo>
                    <a:pt x="21547" y="628776"/>
                  </a:lnTo>
                  <a:lnTo>
                    <a:pt x="33349" y="584215"/>
                  </a:lnTo>
                  <a:lnTo>
                    <a:pt x="47563" y="540689"/>
                  </a:lnTo>
                  <a:lnTo>
                    <a:pt x="64114" y="498276"/>
                  </a:lnTo>
                  <a:lnTo>
                    <a:pt x="82925" y="457051"/>
                  </a:lnTo>
                  <a:lnTo>
                    <a:pt x="103919" y="417092"/>
                  </a:lnTo>
                  <a:lnTo>
                    <a:pt x="127020" y="378474"/>
                  </a:lnTo>
                  <a:lnTo>
                    <a:pt x="152151" y="341275"/>
                  </a:lnTo>
                  <a:lnTo>
                    <a:pt x="179235" y="305570"/>
                  </a:lnTo>
                  <a:lnTo>
                    <a:pt x="208197" y="271436"/>
                  </a:lnTo>
                  <a:lnTo>
                    <a:pt x="238960" y="238950"/>
                  </a:lnTo>
                  <a:lnTo>
                    <a:pt x="271446" y="208188"/>
                  </a:lnTo>
                  <a:lnTo>
                    <a:pt x="305580" y="179227"/>
                  </a:lnTo>
                  <a:lnTo>
                    <a:pt x="341286" y="152143"/>
                  </a:lnTo>
                  <a:lnTo>
                    <a:pt x="378485" y="127013"/>
                  </a:lnTo>
                  <a:lnTo>
                    <a:pt x="417103" y="103914"/>
                  </a:lnTo>
                  <a:lnTo>
                    <a:pt x="457063" y="82921"/>
                  </a:lnTo>
                  <a:lnTo>
                    <a:pt x="498287" y="64111"/>
                  </a:lnTo>
                  <a:lnTo>
                    <a:pt x="540699" y="47561"/>
                  </a:lnTo>
                  <a:lnTo>
                    <a:pt x="584224" y="33347"/>
                  </a:lnTo>
                  <a:lnTo>
                    <a:pt x="628784" y="21546"/>
                  </a:lnTo>
                  <a:lnTo>
                    <a:pt x="674303" y="12234"/>
                  </a:lnTo>
                  <a:lnTo>
                    <a:pt x="720704" y="5488"/>
                  </a:lnTo>
                  <a:lnTo>
                    <a:pt x="767911" y="1384"/>
                  </a:lnTo>
                  <a:lnTo>
                    <a:pt x="815848" y="0"/>
                  </a:lnTo>
                  <a:lnTo>
                    <a:pt x="7393940" y="0"/>
                  </a:lnTo>
                  <a:lnTo>
                    <a:pt x="7441878" y="1384"/>
                  </a:lnTo>
                  <a:lnTo>
                    <a:pt x="7489087" y="5488"/>
                  </a:lnTo>
                  <a:lnTo>
                    <a:pt x="7535491" y="12234"/>
                  </a:lnTo>
                  <a:lnTo>
                    <a:pt x="7581011" y="21546"/>
                  </a:lnTo>
                  <a:lnTo>
                    <a:pt x="7625572" y="33347"/>
                  </a:lnTo>
                  <a:lnTo>
                    <a:pt x="7669098" y="47561"/>
                  </a:lnTo>
                  <a:lnTo>
                    <a:pt x="7711511" y="64111"/>
                  </a:lnTo>
                  <a:lnTo>
                    <a:pt x="7752736" y="82921"/>
                  </a:lnTo>
                  <a:lnTo>
                    <a:pt x="7792695" y="103914"/>
                  </a:lnTo>
                  <a:lnTo>
                    <a:pt x="7831313" y="127013"/>
                  </a:lnTo>
                  <a:lnTo>
                    <a:pt x="7868512" y="152143"/>
                  </a:lnTo>
                  <a:lnTo>
                    <a:pt x="7904217" y="179227"/>
                  </a:lnTo>
                  <a:lnTo>
                    <a:pt x="7938351" y="208188"/>
                  </a:lnTo>
                  <a:lnTo>
                    <a:pt x="7970837" y="238950"/>
                  </a:lnTo>
                  <a:lnTo>
                    <a:pt x="8001599" y="271436"/>
                  </a:lnTo>
                  <a:lnTo>
                    <a:pt x="8030560" y="305570"/>
                  </a:lnTo>
                  <a:lnTo>
                    <a:pt x="8057644" y="341275"/>
                  </a:lnTo>
                  <a:lnTo>
                    <a:pt x="8082774" y="378474"/>
                  </a:lnTo>
                  <a:lnTo>
                    <a:pt x="8105873" y="417092"/>
                  </a:lnTo>
                  <a:lnTo>
                    <a:pt x="8126866" y="457051"/>
                  </a:lnTo>
                  <a:lnTo>
                    <a:pt x="8145676" y="498276"/>
                  </a:lnTo>
                  <a:lnTo>
                    <a:pt x="8162226" y="540689"/>
                  </a:lnTo>
                  <a:lnTo>
                    <a:pt x="8176440" y="584215"/>
                  </a:lnTo>
                  <a:lnTo>
                    <a:pt x="8188241" y="628776"/>
                  </a:lnTo>
                  <a:lnTo>
                    <a:pt x="8197553" y="674296"/>
                  </a:lnTo>
                  <a:lnTo>
                    <a:pt x="8204299" y="720700"/>
                  </a:lnTo>
                  <a:lnTo>
                    <a:pt x="8208403" y="767909"/>
                  </a:lnTo>
                  <a:lnTo>
                    <a:pt x="8209788" y="815848"/>
                  </a:lnTo>
                  <a:lnTo>
                    <a:pt x="8209788" y="4079240"/>
                  </a:lnTo>
                  <a:lnTo>
                    <a:pt x="8208403" y="4127176"/>
                  </a:lnTo>
                  <a:lnTo>
                    <a:pt x="8204299" y="4174383"/>
                  </a:lnTo>
                  <a:lnTo>
                    <a:pt x="8197553" y="4220784"/>
                  </a:lnTo>
                  <a:lnTo>
                    <a:pt x="8188241" y="4266303"/>
                  </a:lnTo>
                  <a:lnTo>
                    <a:pt x="8176440" y="4310863"/>
                  </a:lnTo>
                  <a:lnTo>
                    <a:pt x="8162226" y="4354388"/>
                  </a:lnTo>
                  <a:lnTo>
                    <a:pt x="8145676" y="4396800"/>
                  </a:lnTo>
                  <a:lnTo>
                    <a:pt x="8126866" y="4438024"/>
                  </a:lnTo>
                  <a:lnTo>
                    <a:pt x="8105873" y="4477984"/>
                  </a:lnTo>
                  <a:lnTo>
                    <a:pt x="8082774" y="4516602"/>
                  </a:lnTo>
                  <a:lnTo>
                    <a:pt x="8057644" y="4553801"/>
                  </a:lnTo>
                  <a:lnTo>
                    <a:pt x="8030560" y="4589507"/>
                  </a:lnTo>
                  <a:lnTo>
                    <a:pt x="8001599" y="4623641"/>
                  </a:lnTo>
                  <a:lnTo>
                    <a:pt x="7970837" y="4656127"/>
                  </a:lnTo>
                  <a:lnTo>
                    <a:pt x="7938351" y="4686890"/>
                  </a:lnTo>
                  <a:lnTo>
                    <a:pt x="7904217" y="4715852"/>
                  </a:lnTo>
                  <a:lnTo>
                    <a:pt x="7868512" y="4742936"/>
                  </a:lnTo>
                  <a:lnTo>
                    <a:pt x="7831313" y="4768067"/>
                  </a:lnTo>
                  <a:lnTo>
                    <a:pt x="7792695" y="4791168"/>
                  </a:lnTo>
                  <a:lnTo>
                    <a:pt x="7752736" y="4812162"/>
                  </a:lnTo>
                  <a:lnTo>
                    <a:pt x="7711511" y="4830973"/>
                  </a:lnTo>
                  <a:lnTo>
                    <a:pt x="7669098" y="4847524"/>
                  </a:lnTo>
                  <a:lnTo>
                    <a:pt x="7625572" y="4861738"/>
                  </a:lnTo>
                  <a:lnTo>
                    <a:pt x="7581011" y="4873540"/>
                  </a:lnTo>
                  <a:lnTo>
                    <a:pt x="7535491" y="4882852"/>
                  </a:lnTo>
                  <a:lnTo>
                    <a:pt x="7489087" y="4889599"/>
                  </a:lnTo>
                  <a:lnTo>
                    <a:pt x="7441878" y="4893703"/>
                  </a:lnTo>
                  <a:lnTo>
                    <a:pt x="7393940" y="4895088"/>
                  </a:lnTo>
                  <a:lnTo>
                    <a:pt x="815848" y="4895088"/>
                  </a:lnTo>
                  <a:lnTo>
                    <a:pt x="767911" y="4893703"/>
                  </a:lnTo>
                  <a:lnTo>
                    <a:pt x="720704" y="4889599"/>
                  </a:lnTo>
                  <a:lnTo>
                    <a:pt x="674303" y="4882852"/>
                  </a:lnTo>
                  <a:lnTo>
                    <a:pt x="628784" y="4873540"/>
                  </a:lnTo>
                  <a:lnTo>
                    <a:pt x="584224" y="4861738"/>
                  </a:lnTo>
                  <a:lnTo>
                    <a:pt x="540699" y="4847524"/>
                  </a:lnTo>
                  <a:lnTo>
                    <a:pt x="498287" y="4830973"/>
                  </a:lnTo>
                  <a:lnTo>
                    <a:pt x="457063" y="4812162"/>
                  </a:lnTo>
                  <a:lnTo>
                    <a:pt x="417103" y="4791168"/>
                  </a:lnTo>
                  <a:lnTo>
                    <a:pt x="378485" y="4768067"/>
                  </a:lnTo>
                  <a:lnTo>
                    <a:pt x="341286" y="4742936"/>
                  </a:lnTo>
                  <a:lnTo>
                    <a:pt x="305580" y="4715852"/>
                  </a:lnTo>
                  <a:lnTo>
                    <a:pt x="271446" y="4686890"/>
                  </a:lnTo>
                  <a:lnTo>
                    <a:pt x="238960" y="4656127"/>
                  </a:lnTo>
                  <a:lnTo>
                    <a:pt x="208197" y="4623641"/>
                  </a:lnTo>
                  <a:lnTo>
                    <a:pt x="179235" y="4589507"/>
                  </a:lnTo>
                  <a:lnTo>
                    <a:pt x="152151" y="4553801"/>
                  </a:lnTo>
                  <a:lnTo>
                    <a:pt x="127020" y="4516602"/>
                  </a:lnTo>
                  <a:lnTo>
                    <a:pt x="103919" y="4477984"/>
                  </a:lnTo>
                  <a:lnTo>
                    <a:pt x="82925" y="4438024"/>
                  </a:lnTo>
                  <a:lnTo>
                    <a:pt x="64114" y="4396800"/>
                  </a:lnTo>
                  <a:lnTo>
                    <a:pt x="47563" y="4354388"/>
                  </a:lnTo>
                  <a:lnTo>
                    <a:pt x="33349" y="4310863"/>
                  </a:lnTo>
                  <a:lnTo>
                    <a:pt x="21547" y="4266303"/>
                  </a:lnTo>
                  <a:lnTo>
                    <a:pt x="12235" y="4220784"/>
                  </a:lnTo>
                  <a:lnTo>
                    <a:pt x="5488" y="4174383"/>
                  </a:lnTo>
                  <a:lnTo>
                    <a:pt x="1384" y="4127176"/>
                  </a:lnTo>
                  <a:lnTo>
                    <a:pt x="0" y="4079240"/>
                  </a:lnTo>
                  <a:lnTo>
                    <a:pt x="0" y="815848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597280" y="6152260"/>
            <a:ext cx="7661909" cy="461009"/>
            <a:chOff x="597280" y="6152260"/>
            <a:chExt cx="7661909" cy="46100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885" y="6166865"/>
              <a:ext cx="7632192" cy="4312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1885" y="6166865"/>
              <a:ext cx="7632700" cy="431800"/>
            </a:xfrm>
            <a:custGeom>
              <a:avLst/>
              <a:gdLst/>
              <a:ahLst/>
              <a:cxnLst/>
              <a:rect l="l" t="t" r="r" b="b"/>
              <a:pathLst>
                <a:path w="7632700" h="431800">
                  <a:moveTo>
                    <a:pt x="0" y="71882"/>
                  </a:moveTo>
                  <a:lnTo>
                    <a:pt x="5648" y="43901"/>
                  </a:lnTo>
                  <a:lnTo>
                    <a:pt x="21053" y="21053"/>
                  </a:lnTo>
                  <a:lnTo>
                    <a:pt x="43901" y="5648"/>
                  </a:lnTo>
                  <a:lnTo>
                    <a:pt x="71882" y="0"/>
                  </a:lnTo>
                  <a:lnTo>
                    <a:pt x="7560310" y="0"/>
                  </a:lnTo>
                  <a:lnTo>
                    <a:pt x="7588311" y="5648"/>
                  </a:lnTo>
                  <a:lnTo>
                    <a:pt x="7611157" y="21053"/>
                  </a:lnTo>
                  <a:lnTo>
                    <a:pt x="7626550" y="43901"/>
                  </a:lnTo>
                  <a:lnTo>
                    <a:pt x="7632192" y="71882"/>
                  </a:lnTo>
                  <a:lnTo>
                    <a:pt x="7632192" y="359410"/>
                  </a:lnTo>
                  <a:lnTo>
                    <a:pt x="7626550" y="387390"/>
                  </a:lnTo>
                  <a:lnTo>
                    <a:pt x="7611157" y="410238"/>
                  </a:lnTo>
                  <a:lnTo>
                    <a:pt x="7588311" y="425643"/>
                  </a:lnTo>
                  <a:lnTo>
                    <a:pt x="7560310" y="431292"/>
                  </a:lnTo>
                  <a:lnTo>
                    <a:pt x="71882" y="431292"/>
                  </a:lnTo>
                  <a:lnTo>
                    <a:pt x="43901" y="425643"/>
                  </a:lnTo>
                  <a:lnTo>
                    <a:pt x="21053" y="410238"/>
                  </a:lnTo>
                  <a:lnTo>
                    <a:pt x="5648" y="387390"/>
                  </a:lnTo>
                  <a:lnTo>
                    <a:pt x="0" y="359410"/>
                  </a:lnTo>
                  <a:lnTo>
                    <a:pt x="0" y="71882"/>
                  </a:lnTo>
                  <a:close/>
                </a:path>
              </a:pathLst>
            </a:custGeom>
            <a:ln w="28956">
              <a:solidFill>
                <a:srgbClr val="008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967536" y="6224727"/>
            <a:ext cx="12522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" b="1">
                <a:solidFill>
                  <a:srgbClr val="FF0000"/>
                </a:solidFill>
                <a:latin typeface="华文新魏"/>
                <a:cs typeface="华文新魏"/>
              </a:rPr>
              <a:t>微米尺度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0504" y="6224727"/>
            <a:ext cx="12471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纳米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尺度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83502" y="6224727"/>
            <a:ext cx="12522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" b="1">
                <a:solidFill>
                  <a:srgbClr val="FF0000"/>
                </a:solidFill>
                <a:latin typeface="华文新魏"/>
                <a:cs typeface="华文新魏"/>
              </a:rPr>
              <a:t>原子尺度</a:t>
            </a:r>
            <a:endParaRPr sz="2400">
              <a:latin typeface="华文新魏"/>
              <a:cs typeface="华文新魏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79548" y="6233159"/>
            <a:ext cx="4083050" cy="295910"/>
            <a:chOff x="2479548" y="6233159"/>
            <a:chExt cx="4083050" cy="295910"/>
          </a:xfrm>
        </p:grpSpPr>
        <p:sp>
          <p:nvSpPr>
            <p:cNvPr id="14" name="object 14"/>
            <p:cNvSpPr/>
            <p:nvPr/>
          </p:nvSpPr>
          <p:spPr>
            <a:xfrm>
              <a:off x="2484120" y="6237731"/>
              <a:ext cx="1264920" cy="269875"/>
            </a:xfrm>
            <a:custGeom>
              <a:avLst/>
              <a:gdLst/>
              <a:ahLst/>
              <a:cxnLst/>
              <a:rect l="l" t="t" r="r" b="b"/>
              <a:pathLst>
                <a:path w="1264920" h="269875">
                  <a:moveTo>
                    <a:pt x="948944" y="0"/>
                  </a:moveTo>
                  <a:lnTo>
                    <a:pt x="948944" y="67437"/>
                  </a:lnTo>
                  <a:lnTo>
                    <a:pt x="0" y="67437"/>
                  </a:lnTo>
                  <a:lnTo>
                    <a:pt x="0" y="202311"/>
                  </a:lnTo>
                  <a:lnTo>
                    <a:pt x="948944" y="202311"/>
                  </a:lnTo>
                  <a:lnTo>
                    <a:pt x="948944" y="269748"/>
                  </a:lnTo>
                  <a:lnTo>
                    <a:pt x="1264920" y="134874"/>
                  </a:lnTo>
                  <a:lnTo>
                    <a:pt x="948944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484120" y="6237731"/>
              <a:ext cx="1264920" cy="269875"/>
            </a:xfrm>
            <a:custGeom>
              <a:avLst/>
              <a:gdLst/>
              <a:ahLst/>
              <a:cxnLst/>
              <a:rect l="l" t="t" r="r" b="b"/>
              <a:pathLst>
                <a:path w="1264920" h="269875">
                  <a:moveTo>
                    <a:pt x="0" y="67437"/>
                  </a:moveTo>
                  <a:lnTo>
                    <a:pt x="948944" y="67437"/>
                  </a:lnTo>
                  <a:lnTo>
                    <a:pt x="948944" y="0"/>
                  </a:lnTo>
                  <a:lnTo>
                    <a:pt x="1264920" y="134874"/>
                  </a:lnTo>
                  <a:lnTo>
                    <a:pt x="948944" y="269748"/>
                  </a:lnTo>
                  <a:lnTo>
                    <a:pt x="948944" y="202311"/>
                  </a:lnTo>
                  <a:lnTo>
                    <a:pt x="0" y="202311"/>
                  </a:lnTo>
                  <a:lnTo>
                    <a:pt x="0" y="6743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92852" y="6254495"/>
              <a:ext cx="1264920" cy="269875"/>
            </a:xfrm>
            <a:custGeom>
              <a:avLst/>
              <a:gdLst/>
              <a:ahLst/>
              <a:cxnLst/>
              <a:rect l="l" t="t" r="r" b="b"/>
              <a:pathLst>
                <a:path w="1264920" h="269875">
                  <a:moveTo>
                    <a:pt x="948944" y="0"/>
                  </a:moveTo>
                  <a:lnTo>
                    <a:pt x="948944" y="67436"/>
                  </a:lnTo>
                  <a:lnTo>
                    <a:pt x="0" y="67436"/>
                  </a:lnTo>
                  <a:lnTo>
                    <a:pt x="0" y="202310"/>
                  </a:lnTo>
                  <a:lnTo>
                    <a:pt x="948944" y="202310"/>
                  </a:lnTo>
                  <a:lnTo>
                    <a:pt x="948944" y="269747"/>
                  </a:lnTo>
                  <a:lnTo>
                    <a:pt x="1264920" y="134873"/>
                  </a:lnTo>
                  <a:lnTo>
                    <a:pt x="948944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292852" y="6254495"/>
              <a:ext cx="1264920" cy="269875"/>
            </a:xfrm>
            <a:custGeom>
              <a:avLst/>
              <a:gdLst/>
              <a:ahLst/>
              <a:cxnLst/>
              <a:rect l="l" t="t" r="r" b="b"/>
              <a:pathLst>
                <a:path w="1264920" h="269875">
                  <a:moveTo>
                    <a:pt x="0" y="67436"/>
                  </a:moveTo>
                  <a:lnTo>
                    <a:pt x="948944" y="67436"/>
                  </a:lnTo>
                  <a:lnTo>
                    <a:pt x="948944" y="0"/>
                  </a:lnTo>
                  <a:lnTo>
                    <a:pt x="1264920" y="134873"/>
                  </a:lnTo>
                  <a:lnTo>
                    <a:pt x="948944" y="269747"/>
                  </a:lnTo>
                  <a:lnTo>
                    <a:pt x="948944" y="202310"/>
                  </a:lnTo>
                  <a:lnTo>
                    <a:pt x="0" y="202310"/>
                  </a:lnTo>
                  <a:lnTo>
                    <a:pt x="0" y="674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0895" y="6295644"/>
            <a:ext cx="8525510" cy="388620"/>
            <a:chOff x="310895" y="6295644"/>
            <a:chExt cx="8525510" cy="388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373" y="6310122"/>
              <a:ext cx="8496300" cy="3596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5373" y="6310122"/>
              <a:ext cx="8496300" cy="360045"/>
            </a:xfrm>
            <a:custGeom>
              <a:avLst/>
              <a:gdLst/>
              <a:ahLst/>
              <a:cxnLst/>
              <a:rect l="l" t="t" r="r" b="b"/>
              <a:pathLst>
                <a:path w="8496300" h="360045">
                  <a:moveTo>
                    <a:pt x="0" y="59943"/>
                  </a:moveTo>
                  <a:lnTo>
                    <a:pt x="4710" y="36609"/>
                  </a:lnTo>
                  <a:lnTo>
                    <a:pt x="17556" y="17556"/>
                  </a:lnTo>
                  <a:lnTo>
                    <a:pt x="36609" y="4710"/>
                  </a:lnTo>
                  <a:lnTo>
                    <a:pt x="59943" y="0"/>
                  </a:lnTo>
                  <a:lnTo>
                    <a:pt x="8436356" y="0"/>
                  </a:lnTo>
                  <a:lnTo>
                    <a:pt x="8459706" y="4710"/>
                  </a:lnTo>
                  <a:lnTo>
                    <a:pt x="8478758" y="17556"/>
                  </a:lnTo>
                  <a:lnTo>
                    <a:pt x="8491595" y="36609"/>
                  </a:lnTo>
                  <a:lnTo>
                    <a:pt x="8496300" y="59943"/>
                  </a:lnTo>
                  <a:lnTo>
                    <a:pt x="8496300" y="299719"/>
                  </a:lnTo>
                  <a:lnTo>
                    <a:pt x="8491595" y="323054"/>
                  </a:lnTo>
                  <a:lnTo>
                    <a:pt x="8478758" y="342107"/>
                  </a:lnTo>
                  <a:lnTo>
                    <a:pt x="8459706" y="354953"/>
                  </a:lnTo>
                  <a:lnTo>
                    <a:pt x="8436356" y="359663"/>
                  </a:lnTo>
                  <a:lnTo>
                    <a:pt x="59943" y="359663"/>
                  </a:lnTo>
                  <a:lnTo>
                    <a:pt x="36609" y="354953"/>
                  </a:lnTo>
                  <a:lnTo>
                    <a:pt x="17556" y="342107"/>
                  </a:lnTo>
                  <a:lnTo>
                    <a:pt x="4710" y="323054"/>
                  </a:lnTo>
                  <a:lnTo>
                    <a:pt x="0" y="299719"/>
                  </a:lnTo>
                  <a:lnTo>
                    <a:pt x="0" y="59943"/>
                  </a:lnTo>
                  <a:close/>
                </a:path>
              </a:pathLst>
            </a:custGeom>
            <a:ln w="28955">
              <a:solidFill>
                <a:srgbClr val="008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4593335" y="751331"/>
            <a:ext cx="4314825" cy="2621280"/>
            <a:chOff x="4593335" y="751331"/>
            <a:chExt cx="4314825" cy="26212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8407" y="836676"/>
              <a:ext cx="4032503" cy="19583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7813" y="765809"/>
              <a:ext cx="4285488" cy="25923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07813" y="765809"/>
              <a:ext cx="4285615" cy="2592705"/>
            </a:xfrm>
            <a:custGeom>
              <a:avLst/>
              <a:gdLst/>
              <a:ahLst/>
              <a:cxnLst/>
              <a:rect l="l" t="t" r="r" b="b"/>
              <a:pathLst>
                <a:path w="4285615" h="2592704">
                  <a:moveTo>
                    <a:pt x="0" y="432053"/>
                  </a:moveTo>
                  <a:lnTo>
                    <a:pt x="2535" y="384974"/>
                  </a:lnTo>
                  <a:lnTo>
                    <a:pt x="9964" y="339363"/>
                  </a:lnTo>
                  <a:lnTo>
                    <a:pt x="22024" y="295485"/>
                  </a:lnTo>
                  <a:lnTo>
                    <a:pt x="38452" y="253603"/>
                  </a:lnTo>
                  <a:lnTo>
                    <a:pt x="58984" y="213980"/>
                  </a:lnTo>
                  <a:lnTo>
                    <a:pt x="83356" y="176881"/>
                  </a:lnTo>
                  <a:lnTo>
                    <a:pt x="111305" y="142568"/>
                  </a:lnTo>
                  <a:lnTo>
                    <a:pt x="142568" y="111305"/>
                  </a:lnTo>
                  <a:lnTo>
                    <a:pt x="176881" y="83356"/>
                  </a:lnTo>
                  <a:lnTo>
                    <a:pt x="213980" y="58984"/>
                  </a:lnTo>
                  <a:lnTo>
                    <a:pt x="253603" y="38452"/>
                  </a:lnTo>
                  <a:lnTo>
                    <a:pt x="295485" y="22024"/>
                  </a:lnTo>
                  <a:lnTo>
                    <a:pt x="339363" y="9964"/>
                  </a:lnTo>
                  <a:lnTo>
                    <a:pt x="384974" y="2535"/>
                  </a:lnTo>
                  <a:lnTo>
                    <a:pt x="432053" y="0"/>
                  </a:lnTo>
                  <a:lnTo>
                    <a:pt x="3853434" y="0"/>
                  </a:lnTo>
                  <a:lnTo>
                    <a:pt x="3900513" y="2535"/>
                  </a:lnTo>
                  <a:lnTo>
                    <a:pt x="3946124" y="9964"/>
                  </a:lnTo>
                  <a:lnTo>
                    <a:pt x="3990002" y="22024"/>
                  </a:lnTo>
                  <a:lnTo>
                    <a:pt x="4031884" y="38452"/>
                  </a:lnTo>
                  <a:lnTo>
                    <a:pt x="4071507" y="58984"/>
                  </a:lnTo>
                  <a:lnTo>
                    <a:pt x="4108606" y="83356"/>
                  </a:lnTo>
                  <a:lnTo>
                    <a:pt x="4142919" y="111305"/>
                  </a:lnTo>
                  <a:lnTo>
                    <a:pt x="4174182" y="142568"/>
                  </a:lnTo>
                  <a:lnTo>
                    <a:pt x="4202131" y="176881"/>
                  </a:lnTo>
                  <a:lnTo>
                    <a:pt x="4226503" y="213980"/>
                  </a:lnTo>
                  <a:lnTo>
                    <a:pt x="4247035" y="253603"/>
                  </a:lnTo>
                  <a:lnTo>
                    <a:pt x="4263463" y="295485"/>
                  </a:lnTo>
                  <a:lnTo>
                    <a:pt x="4275523" y="339363"/>
                  </a:lnTo>
                  <a:lnTo>
                    <a:pt x="4282952" y="384974"/>
                  </a:lnTo>
                  <a:lnTo>
                    <a:pt x="4285488" y="432053"/>
                  </a:lnTo>
                  <a:lnTo>
                    <a:pt x="4285488" y="2160269"/>
                  </a:lnTo>
                  <a:lnTo>
                    <a:pt x="4282952" y="2207349"/>
                  </a:lnTo>
                  <a:lnTo>
                    <a:pt x="4275523" y="2252960"/>
                  </a:lnTo>
                  <a:lnTo>
                    <a:pt x="4263463" y="2296838"/>
                  </a:lnTo>
                  <a:lnTo>
                    <a:pt x="4247035" y="2338720"/>
                  </a:lnTo>
                  <a:lnTo>
                    <a:pt x="4226503" y="2378343"/>
                  </a:lnTo>
                  <a:lnTo>
                    <a:pt x="4202131" y="2415442"/>
                  </a:lnTo>
                  <a:lnTo>
                    <a:pt x="4174182" y="2449755"/>
                  </a:lnTo>
                  <a:lnTo>
                    <a:pt x="4142919" y="2481018"/>
                  </a:lnTo>
                  <a:lnTo>
                    <a:pt x="4108606" y="2508967"/>
                  </a:lnTo>
                  <a:lnTo>
                    <a:pt x="4071507" y="2533339"/>
                  </a:lnTo>
                  <a:lnTo>
                    <a:pt x="4031884" y="2553871"/>
                  </a:lnTo>
                  <a:lnTo>
                    <a:pt x="3990002" y="2570299"/>
                  </a:lnTo>
                  <a:lnTo>
                    <a:pt x="3946124" y="2582359"/>
                  </a:lnTo>
                  <a:lnTo>
                    <a:pt x="3900513" y="2589788"/>
                  </a:lnTo>
                  <a:lnTo>
                    <a:pt x="3853434" y="2592324"/>
                  </a:lnTo>
                  <a:lnTo>
                    <a:pt x="432053" y="2592324"/>
                  </a:lnTo>
                  <a:lnTo>
                    <a:pt x="384974" y="2589788"/>
                  </a:lnTo>
                  <a:lnTo>
                    <a:pt x="339363" y="2582359"/>
                  </a:lnTo>
                  <a:lnTo>
                    <a:pt x="295485" y="2570299"/>
                  </a:lnTo>
                  <a:lnTo>
                    <a:pt x="253603" y="2553871"/>
                  </a:lnTo>
                  <a:lnTo>
                    <a:pt x="213980" y="2533339"/>
                  </a:lnTo>
                  <a:lnTo>
                    <a:pt x="176881" y="2508967"/>
                  </a:lnTo>
                  <a:lnTo>
                    <a:pt x="142568" y="2481018"/>
                  </a:lnTo>
                  <a:lnTo>
                    <a:pt x="111305" y="2449755"/>
                  </a:lnTo>
                  <a:lnTo>
                    <a:pt x="83356" y="2415442"/>
                  </a:lnTo>
                  <a:lnTo>
                    <a:pt x="58984" y="2378343"/>
                  </a:lnTo>
                  <a:lnTo>
                    <a:pt x="38452" y="2338720"/>
                  </a:lnTo>
                  <a:lnTo>
                    <a:pt x="22024" y="2296838"/>
                  </a:lnTo>
                  <a:lnTo>
                    <a:pt x="9964" y="2252960"/>
                  </a:lnTo>
                  <a:lnTo>
                    <a:pt x="2535" y="2207349"/>
                  </a:lnTo>
                  <a:lnTo>
                    <a:pt x="0" y="2160269"/>
                  </a:lnTo>
                  <a:lnTo>
                    <a:pt x="0" y="432053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8204" y="751331"/>
            <a:ext cx="4334510" cy="2621280"/>
            <a:chOff x="108204" y="751331"/>
            <a:chExt cx="4334510" cy="26212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04" y="908303"/>
              <a:ext cx="4247388" cy="18897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594" y="765809"/>
              <a:ext cx="4247388" cy="25923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0594" y="765809"/>
              <a:ext cx="4247515" cy="2592705"/>
            </a:xfrm>
            <a:custGeom>
              <a:avLst/>
              <a:gdLst/>
              <a:ahLst/>
              <a:cxnLst/>
              <a:rect l="l" t="t" r="r" b="b"/>
              <a:pathLst>
                <a:path w="4247515" h="2592704">
                  <a:moveTo>
                    <a:pt x="0" y="432053"/>
                  </a:moveTo>
                  <a:lnTo>
                    <a:pt x="2535" y="384974"/>
                  </a:lnTo>
                  <a:lnTo>
                    <a:pt x="9965" y="339363"/>
                  </a:lnTo>
                  <a:lnTo>
                    <a:pt x="22027" y="295485"/>
                  </a:lnTo>
                  <a:lnTo>
                    <a:pt x="38456" y="253603"/>
                  </a:lnTo>
                  <a:lnTo>
                    <a:pt x="58990" y="213980"/>
                  </a:lnTo>
                  <a:lnTo>
                    <a:pt x="83364" y="176881"/>
                  </a:lnTo>
                  <a:lnTo>
                    <a:pt x="111316" y="142568"/>
                  </a:lnTo>
                  <a:lnTo>
                    <a:pt x="142580" y="111305"/>
                  </a:lnTo>
                  <a:lnTo>
                    <a:pt x="176895" y="83356"/>
                  </a:lnTo>
                  <a:lnTo>
                    <a:pt x="213995" y="58984"/>
                  </a:lnTo>
                  <a:lnTo>
                    <a:pt x="253619" y="38452"/>
                  </a:lnTo>
                  <a:lnTo>
                    <a:pt x="295501" y="22024"/>
                  </a:lnTo>
                  <a:lnTo>
                    <a:pt x="339379" y="9964"/>
                  </a:lnTo>
                  <a:lnTo>
                    <a:pt x="384988" y="2535"/>
                  </a:lnTo>
                  <a:lnTo>
                    <a:pt x="432066" y="0"/>
                  </a:lnTo>
                  <a:lnTo>
                    <a:pt x="3815333" y="0"/>
                  </a:lnTo>
                  <a:lnTo>
                    <a:pt x="3862413" y="2535"/>
                  </a:lnTo>
                  <a:lnTo>
                    <a:pt x="3908024" y="9964"/>
                  </a:lnTo>
                  <a:lnTo>
                    <a:pt x="3951902" y="22024"/>
                  </a:lnTo>
                  <a:lnTo>
                    <a:pt x="3993784" y="38452"/>
                  </a:lnTo>
                  <a:lnTo>
                    <a:pt x="4033407" y="58984"/>
                  </a:lnTo>
                  <a:lnTo>
                    <a:pt x="4070506" y="83356"/>
                  </a:lnTo>
                  <a:lnTo>
                    <a:pt x="4104819" y="111305"/>
                  </a:lnTo>
                  <a:lnTo>
                    <a:pt x="4136082" y="142568"/>
                  </a:lnTo>
                  <a:lnTo>
                    <a:pt x="4164031" y="176881"/>
                  </a:lnTo>
                  <a:lnTo>
                    <a:pt x="4188403" y="213980"/>
                  </a:lnTo>
                  <a:lnTo>
                    <a:pt x="4208935" y="253603"/>
                  </a:lnTo>
                  <a:lnTo>
                    <a:pt x="4225363" y="295485"/>
                  </a:lnTo>
                  <a:lnTo>
                    <a:pt x="4237423" y="339363"/>
                  </a:lnTo>
                  <a:lnTo>
                    <a:pt x="4244852" y="384974"/>
                  </a:lnTo>
                  <a:lnTo>
                    <a:pt x="4247388" y="432053"/>
                  </a:lnTo>
                  <a:lnTo>
                    <a:pt x="4247388" y="2160269"/>
                  </a:lnTo>
                  <a:lnTo>
                    <a:pt x="4244852" y="2207349"/>
                  </a:lnTo>
                  <a:lnTo>
                    <a:pt x="4237423" y="2252960"/>
                  </a:lnTo>
                  <a:lnTo>
                    <a:pt x="4225363" y="2296838"/>
                  </a:lnTo>
                  <a:lnTo>
                    <a:pt x="4208935" y="2338720"/>
                  </a:lnTo>
                  <a:lnTo>
                    <a:pt x="4188403" y="2378343"/>
                  </a:lnTo>
                  <a:lnTo>
                    <a:pt x="4164031" y="2415442"/>
                  </a:lnTo>
                  <a:lnTo>
                    <a:pt x="4136082" y="2449755"/>
                  </a:lnTo>
                  <a:lnTo>
                    <a:pt x="4104819" y="2481018"/>
                  </a:lnTo>
                  <a:lnTo>
                    <a:pt x="4070506" y="2508967"/>
                  </a:lnTo>
                  <a:lnTo>
                    <a:pt x="4033407" y="2533339"/>
                  </a:lnTo>
                  <a:lnTo>
                    <a:pt x="3993784" y="2553871"/>
                  </a:lnTo>
                  <a:lnTo>
                    <a:pt x="3951902" y="2570299"/>
                  </a:lnTo>
                  <a:lnTo>
                    <a:pt x="3908024" y="2582359"/>
                  </a:lnTo>
                  <a:lnTo>
                    <a:pt x="3862413" y="2589788"/>
                  </a:lnTo>
                  <a:lnTo>
                    <a:pt x="3815333" y="2592324"/>
                  </a:lnTo>
                  <a:lnTo>
                    <a:pt x="432066" y="2592324"/>
                  </a:lnTo>
                  <a:lnTo>
                    <a:pt x="384988" y="2589788"/>
                  </a:lnTo>
                  <a:lnTo>
                    <a:pt x="339379" y="2582359"/>
                  </a:lnTo>
                  <a:lnTo>
                    <a:pt x="295501" y="2570299"/>
                  </a:lnTo>
                  <a:lnTo>
                    <a:pt x="253619" y="2553871"/>
                  </a:lnTo>
                  <a:lnTo>
                    <a:pt x="213995" y="2533339"/>
                  </a:lnTo>
                  <a:lnTo>
                    <a:pt x="176895" y="2508967"/>
                  </a:lnTo>
                  <a:lnTo>
                    <a:pt x="142580" y="2481018"/>
                  </a:lnTo>
                  <a:lnTo>
                    <a:pt x="111316" y="2449755"/>
                  </a:lnTo>
                  <a:lnTo>
                    <a:pt x="83364" y="2415442"/>
                  </a:lnTo>
                  <a:lnTo>
                    <a:pt x="58990" y="2378343"/>
                  </a:lnTo>
                  <a:lnTo>
                    <a:pt x="38456" y="2338720"/>
                  </a:lnTo>
                  <a:lnTo>
                    <a:pt x="22027" y="2296838"/>
                  </a:lnTo>
                  <a:lnTo>
                    <a:pt x="9965" y="2252960"/>
                  </a:lnTo>
                  <a:lnTo>
                    <a:pt x="2535" y="2207349"/>
                  </a:lnTo>
                  <a:lnTo>
                    <a:pt x="0" y="2160269"/>
                  </a:lnTo>
                  <a:lnTo>
                    <a:pt x="0" y="432053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92206" y="3685032"/>
            <a:ext cx="4031787" cy="20116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8437" y="3652127"/>
            <a:ext cx="3619500" cy="217631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02742" y="5724245"/>
            <a:ext cx="8411210" cy="908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41170">
              <a:lnSpc>
                <a:spcPct val="100000"/>
              </a:lnSpc>
              <a:spcBef>
                <a:spcPts val="105"/>
              </a:spcBef>
              <a:tabLst>
                <a:tab pos="5702935" algn="l"/>
              </a:tabLst>
            </a:pPr>
            <a:r>
              <a:rPr dirty="0" sz="2000" spc="5" b="1">
                <a:solidFill>
                  <a:srgbClr val="001B36"/>
                </a:solidFill>
                <a:latin typeface="华文新魏"/>
                <a:cs typeface="华文新魏"/>
              </a:rPr>
              <a:t>超材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料量</a:t>
            </a:r>
            <a:r>
              <a:rPr dirty="0" sz="2000" spc="-25" b="1">
                <a:solidFill>
                  <a:srgbClr val="001B36"/>
                </a:solidFill>
                <a:latin typeface="华文新魏"/>
                <a:cs typeface="华文新魏"/>
              </a:rPr>
              <a:t>子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效应	</a:t>
            </a:r>
            <a:r>
              <a:rPr dirty="0" baseline="1388" sz="3000" spc="15" b="1">
                <a:solidFill>
                  <a:srgbClr val="001B36"/>
                </a:solidFill>
                <a:latin typeface="华文新魏"/>
                <a:cs typeface="华文新魏"/>
              </a:rPr>
              <a:t>超材</a:t>
            </a:r>
            <a:r>
              <a:rPr dirty="0" baseline="1388" sz="3000" b="1">
                <a:solidFill>
                  <a:srgbClr val="001B36"/>
                </a:solidFill>
                <a:latin typeface="华文新魏"/>
                <a:cs typeface="华文新魏"/>
              </a:rPr>
              <a:t>料带隙结构</a:t>
            </a:r>
            <a:endParaRPr baseline="1388" sz="30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</a:pPr>
            <a:r>
              <a:rPr dirty="0" sz="2000" spc="5" b="1">
                <a:solidFill>
                  <a:srgbClr val="FF0000"/>
                </a:solidFill>
                <a:latin typeface="华文新魏"/>
                <a:cs typeface="华文新魏"/>
              </a:rPr>
              <a:t>各种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效应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广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泛应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用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于吸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波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材料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、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量子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器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件、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高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功率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武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器等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军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事、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民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用领</a:t>
            </a:r>
            <a:r>
              <a:rPr dirty="0" sz="2000" spc="-25" b="1">
                <a:solidFill>
                  <a:srgbClr val="FF0000"/>
                </a:solidFill>
                <a:latin typeface="华文新魏"/>
                <a:cs typeface="华文新魏"/>
              </a:rPr>
              <a:t>域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10969" y="2906395"/>
            <a:ext cx="1553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" b="1">
                <a:solidFill>
                  <a:srgbClr val="FF0000"/>
                </a:solidFill>
                <a:latin typeface="华文新魏"/>
                <a:cs typeface="华文新魏"/>
              </a:rPr>
              <a:t>超材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料磁</a:t>
            </a:r>
            <a:r>
              <a:rPr dirty="0" sz="2000" spc="-15" b="1">
                <a:solidFill>
                  <a:srgbClr val="FF0000"/>
                </a:solidFill>
                <a:latin typeface="华文新魏"/>
                <a:cs typeface="华文新魏"/>
              </a:rPr>
              <a:t>效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应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75782" y="2906395"/>
            <a:ext cx="18084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" b="1">
                <a:solidFill>
                  <a:srgbClr val="FF0000"/>
                </a:solidFill>
                <a:latin typeface="华文新魏"/>
                <a:cs typeface="华文新魏"/>
              </a:rPr>
              <a:t>超材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料手</a:t>
            </a:r>
            <a:r>
              <a:rPr dirty="0" sz="2000" spc="-15" b="1">
                <a:solidFill>
                  <a:srgbClr val="FF0000"/>
                </a:solidFill>
                <a:latin typeface="华文新魏"/>
                <a:cs typeface="华文新魏"/>
              </a:rPr>
              <a:t>征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效应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410969" y="489584"/>
            <a:ext cx="7125334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6.2.3</a:t>
            </a:r>
            <a:r>
              <a:rPr dirty="0" spc="-5"/>
              <a:t>、超材料的新物理效应得以阐明并获得初步</a:t>
            </a:r>
            <a:r>
              <a:rPr dirty="0"/>
              <a:t>应</a:t>
            </a:r>
            <a:r>
              <a:rPr dirty="0" spc="-5"/>
              <a:t>用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166115" y="3486911"/>
            <a:ext cx="4276725" cy="2621280"/>
            <a:chOff x="166115" y="3486911"/>
            <a:chExt cx="4276725" cy="262128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593" y="3501389"/>
              <a:ext cx="4247388" cy="25923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0593" y="3501389"/>
              <a:ext cx="4247515" cy="2592705"/>
            </a:xfrm>
            <a:custGeom>
              <a:avLst/>
              <a:gdLst/>
              <a:ahLst/>
              <a:cxnLst/>
              <a:rect l="l" t="t" r="r" b="b"/>
              <a:pathLst>
                <a:path w="4247515" h="2592704">
                  <a:moveTo>
                    <a:pt x="0" y="432054"/>
                  </a:moveTo>
                  <a:lnTo>
                    <a:pt x="2535" y="384974"/>
                  </a:lnTo>
                  <a:lnTo>
                    <a:pt x="9965" y="339363"/>
                  </a:lnTo>
                  <a:lnTo>
                    <a:pt x="22027" y="295485"/>
                  </a:lnTo>
                  <a:lnTo>
                    <a:pt x="38456" y="253603"/>
                  </a:lnTo>
                  <a:lnTo>
                    <a:pt x="58990" y="213980"/>
                  </a:lnTo>
                  <a:lnTo>
                    <a:pt x="83364" y="176881"/>
                  </a:lnTo>
                  <a:lnTo>
                    <a:pt x="111316" y="142568"/>
                  </a:lnTo>
                  <a:lnTo>
                    <a:pt x="142580" y="111305"/>
                  </a:lnTo>
                  <a:lnTo>
                    <a:pt x="176895" y="83356"/>
                  </a:lnTo>
                  <a:lnTo>
                    <a:pt x="213995" y="58984"/>
                  </a:lnTo>
                  <a:lnTo>
                    <a:pt x="253619" y="38452"/>
                  </a:lnTo>
                  <a:lnTo>
                    <a:pt x="295501" y="22024"/>
                  </a:lnTo>
                  <a:lnTo>
                    <a:pt x="339379" y="9964"/>
                  </a:lnTo>
                  <a:lnTo>
                    <a:pt x="384988" y="2535"/>
                  </a:lnTo>
                  <a:lnTo>
                    <a:pt x="432066" y="0"/>
                  </a:lnTo>
                  <a:lnTo>
                    <a:pt x="3815333" y="0"/>
                  </a:lnTo>
                  <a:lnTo>
                    <a:pt x="3862413" y="2535"/>
                  </a:lnTo>
                  <a:lnTo>
                    <a:pt x="3908024" y="9964"/>
                  </a:lnTo>
                  <a:lnTo>
                    <a:pt x="3951902" y="22024"/>
                  </a:lnTo>
                  <a:lnTo>
                    <a:pt x="3993784" y="38452"/>
                  </a:lnTo>
                  <a:lnTo>
                    <a:pt x="4033407" y="58984"/>
                  </a:lnTo>
                  <a:lnTo>
                    <a:pt x="4070506" y="83356"/>
                  </a:lnTo>
                  <a:lnTo>
                    <a:pt x="4104819" y="111305"/>
                  </a:lnTo>
                  <a:lnTo>
                    <a:pt x="4136082" y="142568"/>
                  </a:lnTo>
                  <a:lnTo>
                    <a:pt x="4164031" y="176881"/>
                  </a:lnTo>
                  <a:lnTo>
                    <a:pt x="4188403" y="213980"/>
                  </a:lnTo>
                  <a:lnTo>
                    <a:pt x="4208935" y="253603"/>
                  </a:lnTo>
                  <a:lnTo>
                    <a:pt x="4225363" y="295485"/>
                  </a:lnTo>
                  <a:lnTo>
                    <a:pt x="4237423" y="339363"/>
                  </a:lnTo>
                  <a:lnTo>
                    <a:pt x="4244852" y="384974"/>
                  </a:lnTo>
                  <a:lnTo>
                    <a:pt x="4247388" y="432054"/>
                  </a:lnTo>
                  <a:lnTo>
                    <a:pt x="4247388" y="2160257"/>
                  </a:lnTo>
                  <a:lnTo>
                    <a:pt x="4244852" y="2207335"/>
                  </a:lnTo>
                  <a:lnTo>
                    <a:pt x="4237423" y="2252944"/>
                  </a:lnTo>
                  <a:lnTo>
                    <a:pt x="4225363" y="2296822"/>
                  </a:lnTo>
                  <a:lnTo>
                    <a:pt x="4208935" y="2338704"/>
                  </a:lnTo>
                  <a:lnTo>
                    <a:pt x="4188403" y="2378328"/>
                  </a:lnTo>
                  <a:lnTo>
                    <a:pt x="4164031" y="2415428"/>
                  </a:lnTo>
                  <a:lnTo>
                    <a:pt x="4136082" y="2449743"/>
                  </a:lnTo>
                  <a:lnTo>
                    <a:pt x="4104819" y="2481007"/>
                  </a:lnTo>
                  <a:lnTo>
                    <a:pt x="4070506" y="2508959"/>
                  </a:lnTo>
                  <a:lnTo>
                    <a:pt x="4033407" y="2533333"/>
                  </a:lnTo>
                  <a:lnTo>
                    <a:pt x="3993784" y="2553867"/>
                  </a:lnTo>
                  <a:lnTo>
                    <a:pt x="3951902" y="2570296"/>
                  </a:lnTo>
                  <a:lnTo>
                    <a:pt x="3908024" y="2582358"/>
                  </a:lnTo>
                  <a:lnTo>
                    <a:pt x="3862413" y="2589788"/>
                  </a:lnTo>
                  <a:lnTo>
                    <a:pt x="3815333" y="2592324"/>
                  </a:lnTo>
                  <a:lnTo>
                    <a:pt x="432066" y="2592324"/>
                  </a:lnTo>
                  <a:lnTo>
                    <a:pt x="384988" y="2589788"/>
                  </a:lnTo>
                  <a:lnTo>
                    <a:pt x="339379" y="2582358"/>
                  </a:lnTo>
                  <a:lnTo>
                    <a:pt x="295501" y="2570296"/>
                  </a:lnTo>
                  <a:lnTo>
                    <a:pt x="253619" y="2553867"/>
                  </a:lnTo>
                  <a:lnTo>
                    <a:pt x="213995" y="2533333"/>
                  </a:lnTo>
                  <a:lnTo>
                    <a:pt x="176895" y="2508959"/>
                  </a:lnTo>
                  <a:lnTo>
                    <a:pt x="142580" y="2481007"/>
                  </a:lnTo>
                  <a:lnTo>
                    <a:pt x="111316" y="2449743"/>
                  </a:lnTo>
                  <a:lnTo>
                    <a:pt x="83364" y="2415428"/>
                  </a:lnTo>
                  <a:lnTo>
                    <a:pt x="58990" y="2378328"/>
                  </a:lnTo>
                  <a:lnTo>
                    <a:pt x="38456" y="2338704"/>
                  </a:lnTo>
                  <a:lnTo>
                    <a:pt x="22027" y="2296822"/>
                  </a:lnTo>
                  <a:lnTo>
                    <a:pt x="9965" y="2252944"/>
                  </a:lnTo>
                  <a:lnTo>
                    <a:pt x="2535" y="2207335"/>
                  </a:lnTo>
                  <a:lnTo>
                    <a:pt x="0" y="2160257"/>
                  </a:lnTo>
                  <a:lnTo>
                    <a:pt x="0" y="432054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4629911" y="3486911"/>
            <a:ext cx="4314825" cy="2621280"/>
            <a:chOff x="4629911" y="3486911"/>
            <a:chExt cx="4314825" cy="2621280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4389" y="3501389"/>
              <a:ext cx="4285488" cy="25923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644389" y="3501389"/>
              <a:ext cx="4285615" cy="2592705"/>
            </a:xfrm>
            <a:custGeom>
              <a:avLst/>
              <a:gdLst/>
              <a:ahLst/>
              <a:cxnLst/>
              <a:rect l="l" t="t" r="r" b="b"/>
              <a:pathLst>
                <a:path w="4285615" h="2592704">
                  <a:moveTo>
                    <a:pt x="0" y="432054"/>
                  </a:moveTo>
                  <a:lnTo>
                    <a:pt x="2535" y="384974"/>
                  </a:lnTo>
                  <a:lnTo>
                    <a:pt x="9964" y="339363"/>
                  </a:lnTo>
                  <a:lnTo>
                    <a:pt x="22024" y="295485"/>
                  </a:lnTo>
                  <a:lnTo>
                    <a:pt x="38452" y="253603"/>
                  </a:lnTo>
                  <a:lnTo>
                    <a:pt x="58984" y="213980"/>
                  </a:lnTo>
                  <a:lnTo>
                    <a:pt x="83356" y="176881"/>
                  </a:lnTo>
                  <a:lnTo>
                    <a:pt x="111305" y="142568"/>
                  </a:lnTo>
                  <a:lnTo>
                    <a:pt x="142568" y="111305"/>
                  </a:lnTo>
                  <a:lnTo>
                    <a:pt x="176881" y="83356"/>
                  </a:lnTo>
                  <a:lnTo>
                    <a:pt x="213980" y="58984"/>
                  </a:lnTo>
                  <a:lnTo>
                    <a:pt x="253603" y="38452"/>
                  </a:lnTo>
                  <a:lnTo>
                    <a:pt x="295485" y="22024"/>
                  </a:lnTo>
                  <a:lnTo>
                    <a:pt x="339363" y="9964"/>
                  </a:lnTo>
                  <a:lnTo>
                    <a:pt x="384974" y="2535"/>
                  </a:lnTo>
                  <a:lnTo>
                    <a:pt x="432054" y="0"/>
                  </a:lnTo>
                  <a:lnTo>
                    <a:pt x="3853434" y="0"/>
                  </a:lnTo>
                  <a:lnTo>
                    <a:pt x="3900513" y="2535"/>
                  </a:lnTo>
                  <a:lnTo>
                    <a:pt x="3946124" y="9964"/>
                  </a:lnTo>
                  <a:lnTo>
                    <a:pt x="3990002" y="22024"/>
                  </a:lnTo>
                  <a:lnTo>
                    <a:pt x="4031884" y="38452"/>
                  </a:lnTo>
                  <a:lnTo>
                    <a:pt x="4071507" y="58984"/>
                  </a:lnTo>
                  <a:lnTo>
                    <a:pt x="4108606" y="83356"/>
                  </a:lnTo>
                  <a:lnTo>
                    <a:pt x="4142919" y="111305"/>
                  </a:lnTo>
                  <a:lnTo>
                    <a:pt x="4174182" y="142568"/>
                  </a:lnTo>
                  <a:lnTo>
                    <a:pt x="4202131" y="176881"/>
                  </a:lnTo>
                  <a:lnTo>
                    <a:pt x="4226503" y="213980"/>
                  </a:lnTo>
                  <a:lnTo>
                    <a:pt x="4247035" y="253603"/>
                  </a:lnTo>
                  <a:lnTo>
                    <a:pt x="4263463" y="295485"/>
                  </a:lnTo>
                  <a:lnTo>
                    <a:pt x="4275523" y="339363"/>
                  </a:lnTo>
                  <a:lnTo>
                    <a:pt x="4282952" y="384974"/>
                  </a:lnTo>
                  <a:lnTo>
                    <a:pt x="4285488" y="432054"/>
                  </a:lnTo>
                  <a:lnTo>
                    <a:pt x="4285488" y="2160257"/>
                  </a:lnTo>
                  <a:lnTo>
                    <a:pt x="4282952" y="2207335"/>
                  </a:lnTo>
                  <a:lnTo>
                    <a:pt x="4275523" y="2252944"/>
                  </a:lnTo>
                  <a:lnTo>
                    <a:pt x="4263463" y="2296822"/>
                  </a:lnTo>
                  <a:lnTo>
                    <a:pt x="4247035" y="2338704"/>
                  </a:lnTo>
                  <a:lnTo>
                    <a:pt x="4226503" y="2378328"/>
                  </a:lnTo>
                  <a:lnTo>
                    <a:pt x="4202131" y="2415428"/>
                  </a:lnTo>
                  <a:lnTo>
                    <a:pt x="4174182" y="2449743"/>
                  </a:lnTo>
                  <a:lnTo>
                    <a:pt x="4142919" y="2481007"/>
                  </a:lnTo>
                  <a:lnTo>
                    <a:pt x="4108606" y="2508959"/>
                  </a:lnTo>
                  <a:lnTo>
                    <a:pt x="4071507" y="2533333"/>
                  </a:lnTo>
                  <a:lnTo>
                    <a:pt x="4031884" y="2553867"/>
                  </a:lnTo>
                  <a:lnTo>
                    <a:pt x="3990002" y="2570296"/>
                  </a:lnTo>
                  <a:lnTo>
                    <a:pt x="3946124" y="2582358"/>
                  </a:lnTo>
                  <a:lnTo>
                    <a:pt x="3900513" y="2589788"/>
                  </a:lnTo>
                  <a:lnTo>
                    <a:pt x="3853434" y="2592324"/>
                  </a:lnTo>
                  <a:lnTo>
                    <a:pt x="432054" y="2592324"/>
                  </a:lnTo>
                  <a:lnTo>
                    <a:pt x="384974" y="2589788"/>
                  </a:lnTo>
                  <a:lnTo>
                    <a:pt x="339363" y="2582358"/>
                  </a:lnTo>
                  <a:lnTo>
                    <a:pt x="295485" y="2570296"/>
                  </a:lnTo>
                  <a:lnTo>
                    <a:pt x="253603" y="2553867"/>
                  </a:lnTo>
                  <a:lnTo>
                    <a:pt x="213980" y="2533333"/>
                  </a:lnTo>
                  <a:lnTo>
                    <a:pt x="176881" y="2508959"/>
                  </a:lnTo>
                  <a:lnTo>
                    <a:pt x="142568" y="2481007"/>
                  </a:lnTo>
                  <a:lnTo>
                    <a:pt x="111305" y="2449743"/>
                  </a:lnTo>
                  <a:lnTo>
                    <a:pt x="83356" y="2415428"/>
                  </a:lnTo>
                  <a:lnTo>
                    <a:pt x="58984" y="2378328"/>
                  </a:lnTo>
                  <a:lnTo>
                    <a:pt x="38452" y="2338704"/>
                  </a:lnTo>
                  <a:lnTo>
                    <a:pt x="22024" y="2296822"/>
                  </a:lnTo>
                  <a:lnTo>
                    <a:pt x="9964" y="2252944"/>
                  </a:lnTo>
                  <a:lnTo>
                    <a:pt x="2535" y="2207335"/>
                  </a:lnTo>
                  <a:lnTo>
                    <a:pt x="0" y="2160257"/>
                  </a:lnTo>
                  <a:lnTo>
                    <a:pt x="0" y="432054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0895" y="836675"/>
            <a:ext cx="8525510" cy="5919470"/>
            <a:chOff x="310895" y="836675"/>
            <a:chExt cx="8525510" cy="5919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4480" y="908303"/>
              <a:ext cx="3384804" cy="16962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480" y="2636519"/>
              <a:ext cx="3456431" cy="17297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9363" y="4366260"/>
              <a:ext cx="3169919" cy="20848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3613" y="1053844"/>
              <a:ext cx="3528060" cy="56875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93613" y="1053844"/>
              <a:ext cx="3528060" cy="5687695"/>
            </a:xfrm>
            <a:custGeom>
              <a:avLst/>
              <a:gdLst/>
              <a:ahLst/>
              <a:cxnLst/>
              <a:rect l="l" t="t" r="r" b="b"/>
              <a:pathLst>
                <a:path w="3528059" h="5687695">
                  <a:moveTo>
                    <a:pt x="0" y="5687568"/>
                  </a:moveTo>
                  <a:lnTo>
                    <a:pt x="3528060" y="5687568"/>
                  </a:lnTo>
                  <a:lnTo>
                    <a:pt x="3528060" y="0"/>
                  </a:lnTo>
                  <a:lnTo>
                    <a:pt x="0" y="0"/>
                  </a:lnTo>
                  <a:lnTo>
                    <a:pt x="0" y="5687568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731" y="836675"/>
              <a:ext cx="2104644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823" y="2924556"/>
              <a:ext cx="1857756" cy="2286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3784" y="836675"/>
              <a:ext cx="1894332" cy="23423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77" y="982218"/>
              <a:ext cx="4536948" cy="41757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5477" y="982218"/>
              <a:ext cx="4537075" cy="4175760"/>
            </a:xfrm>
            <a:custGeom>
              <a:avLst/>
              <a:gdLst/>
              <a:ahLst/>
              <a:cxnLst/>
              <a:rect l="l" t="t" r="r" b="b"/>
              <a:pathLst>
                <a:path w="4537075" h="4175760">
                  <a:moveTo>
                    <a:pt x="0" y="695960"/>
                  </a:moveTo>
                  <a:lnTo>
                    <a:pt x="1605" y="648317"/>
                  </a:lnTo>
                  <a:lnTo>
                    <a:pt x="6353" y="601536"/>
                  </a:lnTo>
                  <a:lnTo>
                    <a:pt x="14139" y="555718"/>
                  </a:lnTo>
                  <a:lnTo>
                    <a:pt x="24860" y="510969"/>
                  </a:lnTo>
                  <a:lnTo>
                    <a:pt x="38412" y="467391"/>
                  </a:lnTo>
                  <a:lnTo>
                    <a:pt x="54692" y="425088"/>
                  </a:lnTo>
                  <a:lnTo>
                    <a:pt x="73596" y="384165"/>
                  </a:lnTo>
                  <a:lnTo>
                    <a:pt x="95019" y="344725"/>
                  </a:lnTo>
                  <a:lnTo>
                    <a:pt x="118860" y="306871"/>
                  </a:lnTo>
                  <a:lnTo>
                    <a:pt x="145013" y="270707"/>
                  </a:lnTo>
                  <a:lnTo>
                    <a:pt x="173376" y="236338"/>
                  </a:lnTo>
                  <a:lnTo>
                    <a:pt x="203844" y="203866"/>
                  </a:lnTo>
                  <a:lnTo>
                    <a:pt x="236314" y="173396"/>
                  </a:lnTo>
                  <a:lnTo>
                    <a:pt x="270683" y="145032"/>
                  </a:lnTo>
                  <a:lnTo>
                    <a:pt x="306846" y="118876"/>
                  </a:lnTo>
                  <a:lnTo>
                    <a:pt x="344700" y="95033"/>
                  </a:lnTo>
                  <a:lnTo>
                    <a:pt x="384142" y="73607"/>
                  </a:lnTo>
                  <a:lnTo>
                    <a:pt x="425067" y="54701"/>
                  </a:lnTo>
                  <a:lnTo>
                    <a:pt x="467372" y="38419"/>
                  </a:lnTo>
                  <a:lnTo>
                    <a:pt x="510954" y="24864"/>
                  </a:lnTo>
                  <a:lnTo>
                    <a:pt x="555709" y="14142"/>
                  </a:lnTo>
                  <a:lnTo>
                    <a:pt x="601532" y="6354"/>
                  </a:lnTo>
                  <a:lnTo>
                    <a:pt x="648321" y="1605"/>
                  </a:lnTo>
                  <a:lnTo>
                    <a:pt x="695972" y="0"/>
                  </a:lnTo>
                  <a:lnTo>
                    <a:pt x="3840988" y="0"/>
                  </a:lnTo>
                  <a:lnTo>
                    <a:pt x="3888630" y="1605"/>
                  </a:lnTo>
                  <a:lnTo>
                    <a:pt x="3935411" y="6354"/>
                  </a:lnTo>
                  <a:lnTo>
                    <a:pt x="3981229" y="14142"/>
                  </a:lnTo>
                  <a:lnTo>
                    <a:pt x="4025978" y="24864"/>
                  </a:lnTo>
                  <a:lnTo>
                    <a:pt x="4069556" y="38419"/>
                  </a:lnTo>
                  <a:lnTo>
                    <a:pt x="4111859" y="54701"/>
                  </a:lnTo>
                  <a:lnTo>
                    <a:pt x="4152782" y="73607"/>
                  </a:lnTo>
                  <a:lnTo>
                    <a:pt x="4192222" y="95033"/>
                  </a:lnTo>
                  <a:lnTo>
                    <a:pt x="4230076" y="118876"/>
                  </a:lnTo>
                  <a:lnTo>
                    <a:pt x="4266240" y="145032"/>
                  </a:lnTo>
                  <a:lnTo>
                    <a:pt x="4300609" y="173396"/>
                  </a:lnTo>
                  <a:lnTo>
                    <a:pt x="4333081" y="203866"/>
                  </a:lnTo>
                  <a:lnTo>
                    <a:pt x="4363551" y="236338"/>
                  </a:lnTo>
                  <a:lnTo>
                    <a:pt x="4391915" y="270707"/>
                  </a:lnTo>
                  <a:lnTo>
                    <a:pt x="4418071" y="306871"/>
                  </a:lnTo>
                  <a:lnTo>
                    <a:pt x="4441914" y="344725"/>
                  </a:lnTo>
                  <a:lnTo>
                    <a:pt x="4463340" y="384165"/>
                  </a:lnTo>
                  <a:lnTo>
                    <a:pt x="4482246" y="425088"/>
                  </a:lnTo>
                  <a:lnTo>
                    <a:pt x="4498528" y="467391"/>
                  </a:lnTo>
                  <a:lnTo>
                    <a:pt x="4512083" y="510969"/>
                  </a:lnTo>
                  <a:lnTo>
                    <a:pt x="4522805" y="555718"/>
                  </a:lnTo>
                  <a:lnTo>
                    <a:pt x="4530593" y="601536"/>
                  </a:lnTo>
                  <a:lnTo>
                    <a:pt x="4535342" y="648317"/>
                  </a:lnTo>
                  <a:lnTo>
                    <a:pt x="4536948" y="695960"/>
                  </a:lnTo>
                  <a:lnTo>
                    <a:pt x="4536948" y="3479800"/>
                  </a:lnTo>
                  <a:lnTo>
                    <a:pt x="4535342" y="3527442"/>
                  </a:lnTo>
                  <a:lnTo>
                    <a:pt x="4530593" y="3574223"/>
                  </a:lnTo>
                  <a:lnTo>
                    <a:pt x="4522805" y="3620041"/>
                  </a:lnTo>
                  <a:lnTo>
                    <a:pt x="4512083" y="3664790"/>
                  </a:lnTo>
                  <a:lnTo>
                    <a:pt x="4498528" y="3708368"/>
                  </a:lnTo>
                  <a:lnTo>
                    <a:pt x="4482246" y="3750671"/>
                  </a:lnTo>
                  <a:lnTo>
                    <a:pt x="4463340" y="3791594"/>
                  </a:lnTo>
                  <a:lnTo>
                    <a:pt x="4441914" y="3831034"/>
                  </a:lnTo>
                  <a:lnTo>
                    <a:pt x="4418071" y="3868888"/>
                  </a:lnTo>
                  <a:lnTo>
                    <a:pt x="4391915" y="3905052"/>
                  </a:lnTo>
                  <a:lnTo>
                    <a:pt x="4363551" y="3939421"/>
                  </a:lnTo>
                  <a:lnTo>
                    <a:pt x="4333081" y="3971893"/>
                  </a:lnTo>
                  <a:lnTo>
                    <a:pt x="4300609" y="4002363"/>
                  </a:lnTo>
                  <a:lnTo>
                    <a:pt x="4266240" y="4030727"/>
                  </a:lnTo>
                  <a:lnTo>
                    <a:pt x="4230076" y="4056883"/>
                  </a:lnTo>
                  <a:lnTo>
                    <a:pt x="4192222" y="4080726"/>
                  </a:lnTo>
                  <a:lnTo>
                    <a:pt x="4152782" y="4102152"/>
                  </a:lnTo>
                  <a:lnTo>
                    <a:pt x="4111859" y="4121058"/>
                  </a:lnTo>
                  <a:lnTo>
                    <a:pt x="4069556" y="4137340"/>
                  </a:lnTo>
                  <a:lnTo>
                    <a:pt x="4025978" y="4150895"/>
                  </a:lnTo>
                  <a:lnTo>
                    <a:pt x="3981229" y="4161617"/>
                  </a:lnTo>
                  <a:lnTo>
                    <a:pt x="3935411" y="4169405"/>
                  </a:lnTo>
                  <a:lnTo>
                    <a:pt x="3888630" y="4174154"/>
                  </a:lnTo>
                  <a:lnTo>
                    <a:pt x="3840988" y="4175760"/>
                  </a:lnTo>
                  <a:lnTo>
                    <a:pt x="695972" y="4175760"/>
                  </a:lnTo>
                  <a:lnTo>
                    <a:pt x="648321" y="4174154"/>
                  </a:lnTo>
                  <a:lnTo>
                    <a:pt x="601532" y="4169405"/>
                  </a:lnTo>
                  <a:lnTo>
                    <a:pt x="555709" y="4161617"/>
                  </a:lnTo>
                  <a:lnTo>
                    <a:pt x="510954" y="4150895"/>
                  </a:lnTo>
                  <a:lnTo>
                    <a:pt x="467372" y="4137340"/>
                  </a:lnTo>
                  <a:lnTo>
                    <a:pt x="425067" y="4121058"/>
                  </a:lnTo>
                  <a:lnTo>
                    <a:pt x="384142" y="4102152"/>
                  </a:lnTo>
                  <a:lnTo>
                    <a:pt x="344700" y="4080726"/>
                  </a:lnTo>
                  <a:lnTo>
                    <a:pt x="306846" y="4056883"/>
                  </a:lnTo>
                  <a:lnTo>
                    <a:pt x="270683" y="4030727"/>
                  </a:lnTo>
                  <a:lnTo>
                    <a:pt x="236314" y="4002363"/>
                  </a:lnTo>
                  <a:lnTo>
                    <a:pt x="203844" y="3971893"/>
                  </a:lnTo>
                  <a:lnTo>
                    <a:pt x="173376" y="3939421"/>
                  </a:lnTo>
                  <a:lnTo>
                    <a:pt x="145013" y="3905052"/>
                  </a:lnTo>
                  <a:lnTo>
                    <a:pt x="118860" y="3868888"/>
                  </a:lnTo>
                  <a:lnTo>
                    <a:pt x="95019" y="3831034"/>
                  </a:lnTo>
                  <a:lnTo>
                    <a:pt x="73596" y="3791594"/>
                  </a:lnTo>
                  <a:lnTo>
                    <a:pt x="54692" y="3750671"/>
                  </a:lnTo>
                  <a:lnTo>
                    <a:pt x="38412" y="3708368"/>
                  </a:lnTo>
                  <a:lnTo>
                    <a:pt x="24860" y="3664790"/>
                  </a:lnTo>
                  <a:lnTo>
                    <a:pt x="14139" y="3620041"/>
                  </a:lnTo>
                  <a:lnTo>
                    <a:pt x="6353" y="3574223"/>
                  </a:lnTo>
                  <a:lnTo>
                    <a:pt x="1605" y="3527442"/>
                  </a:lnTo>
                  <a:lnTo>
                    <a:pt x="0" y="3479800"/>
                  </a:lnTo>
                  <a:lnTo>
                    <a:pt x="0" y="695960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373" y="4943093"/>
              <a:ext cx="4968240" cy="17266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5373" y="4943093"/>
              <a:ext cx="4968240" cy="1727200"/>
            </a:xfrm>
            <a:custGeom>
              <a:avLst/>
              <a:gdLst/>
              <a:ahLst/>
              <a:cxnLst/>
              <a:rect l="l" t="t" r="r" b="b"/>
              <a:pathLst>
                <a:path w="4968240" h="1727200">
                  <a:moveTo>
                    <a:pt x="0" y="287781"/>
                  </a:moveTo>
                  <a:lnTo>
                    <a:pt x="3766" y="241116"/>
                  </a:lnTo>
                  <a:lnTo>
                    <a:pt x="14671" y="196843"/>
                  </a:lnTo>
                  <a:lnTo>
                    <a:pt x="32121" y="155556"/>
                  </a:lnTo>
                  <a:lnTo>
                    <a:pt x="55524" y="117847"/>
                  </a:lnTo>
                  <a:lnTo>
                    <a:pt x="84288" y="84312"/>
                  </a:lnTo>
                  <a:lnTo>
                    <a:pt x="117820" y="55542"/>
                  </a:lnTo>
                  <a:lnTo>
                    <a:pt x="155528" y="32133"/>
                  </a:lnTo>
                  <a:lnTo>
                    <a:pt x="196819" y="14677"/>
                  </a:lnTo>
                  <a:lnTo>
                    <a:pt x="241101" y="3768"/>
                  </a:lnTo>
                  <a:lnTo>
                    <a:pt x="287782" y="0"/>
                  </a:lnTo>
                  <a:lnTo>
                    <a:pt x="4680458" y="0"/>
                  </a:lnTo>
                  <a:lnTo>
                    <a:pt x="4727123" y="3768"/>
                  </a:lnTo>
                  <a:lnTo>
                    <a:pt x="4771396" y="14677"/>
                  </a:lnTo>
                  <a:lnTo>
                    <a:pt x="4812683" y="32133"/>
                  </a:lnTo>
                  <a:lnTo>
                    <a:pt x="4850392" y="55542"/>
                  </a:lnTo>
                  <a:lnTo>
                    <a:pt x="4883927" y="84312"/>
                  </a:lnTo>
                  <a:lnTo>
                    <a:pt x="4912697" y="117847"/>
                  </a:lnTo>
                  <a:lnTo>
                    <a:pt x="4936106" y="155556"/>
                  </a:lnTo>
                  <a:lnTo>
                    <a:pt x="4953562" y="196843"/>
                  </a:lnTo>
                  <a:lnTo>
                    <a:pt x="4964471" y="241116"/>
                  </a:lnTo>
                  <a:lnTo>
                    <a:pt x="4968240" y="287781"/>
                  </a:lnTo>
                  <a:lnTo>
                    <a:pt x="4968240" y="1438909"/>
                  </a:lnTo>
                  <a:lnTo>
                    <a:pt x="4964471" y="1485590"/>
                  </a:lnTo>
                  <a:lnTo>
                    <a:pt x="4953562" y="1529872"/>
                  </a:lnTo>
                  <a:lnTo>
                    <a:pt x="4936106" y="1571163"/>
                  </a:lnTo>
                  <a:lnTo>
                    <a:pt x="4912697" y="1608871"/>
                  </a:lnTo>
                  <a:lnTo>
                    <a:pt x="4883927" y="1642403"/>
                  </a:lnTo>
                  <a:lnTo>
                    <a:pt x="4850392" y="1671167"/>
                  </a:lnTo>
                  <a:lnTo>
                    <a:pt x="4812683" y="1694570"/>
                  </a:lnTo>
                  <a:lnTo>
                    <a:pt x="4771396" y="1712020"/>
                  </a:lnTo>
                  <a:lnTo>
                    <a:pt x="4727123" y="1722925"/>
                  </a:lnTo>
                  <a:lnTo>
                    <a:pt x="4680458" y="1726691"/>
                  </a:lnTo>
                  <a:lnTo>
                    <a:pt x="287782" y="1726691"/>
                  </a:lnTo>
                  <a:lnTo>
                    <a:pt x="241101" y="1722925"/>
                  </a:lnTo>
                  <a:lnTo>
                    <a:pt x="196819" y="1712020"/>
                  </a:lnTo>
                  <a:lnTo>
                    <a:pt x="155528" y="1694570"/>
                  </a:lnTo>
                  <a:lnTo>
                    <a:pt x="117820" y="1671167"/>
                  </a:lnTo>
                  <a:lnTo>
                    <a:pt x="84288" y="1642403"/>
                  </a:lnTo>
                  <a:lnTo>
                    <a:pt x="55524" y="1608871"/>
                  </a:lnTo>
                  <a:lnTo>
                    <a:pt x="32121" y="1571163"/>
                  </a:lnTo>
                  <a:lnTo>
                    <a:pt x="14671" y="1529872"/>
                  </a:lnTo>
                  <a:lnTo>
                    <a:pt x="3766" y="1485590"/>
                  </a:lnTo>
                  <a:lnTo>
                    <a:pt x="0" y="1438909"/>
                  </a:lnTo>
                  <a:lnTo>
                    <a:pt x="0" y="287781"/>
                  </a:lnTo>
                  <a:close/>
                </a:path>
              </a:pathLst>
            </a:custGeom>
            <a:ln w="28955">
              <a:solidFill>
                <a:srgbClr val="008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27219" y="998219"/>
              <a:ext cx="977265" cy="269875"/>
            </a:xfrm>
            <a:custGeom>
              <a:avLst/>
              <a:gdLst/>
              <a:ahLst/>
              <a:cxnLst/>
              <a:rect l="l" t="t" r="r" b="b"/>
              <a:pathLst>
                <a:path w="977264" h="269875">
                  <a:moveTo>
                    <a:pt x="733043" y="0"/>
                  </a:moveTo>
                  <a:lnTo>
                    <a:pt x="733043" y="67437"/>
                  </a:lnTo>
                  <a:lnTo>
                    <a:pt x="0" y="67437"/>
                  </a:lnTo>
                  <a:lnTo>
                    <a:pt x="0" y="202310"/>
                  </a:lnTo>
                  <a:lnTo>
                    <a:pt x="733043" y="202310"/>
                  </a:lnTo>
                  <a:lnTo>
                    <a:pt x="733043" y="269747"/>
                  </a:lnTo>
                  <a:lnTo>
                    <a:pt x="976883" y="134874"/>
                  </a:lnTo>
                  <a:lnTo>
                    <a:pt x="733043" y="0"/>
                  </a:lnTo>
                  <a:close/>
                </a:path>
              </a:pathLst>
            </a:custGeom>
            <a:solidFill>
              <a:srgbClr val="F6F9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27219" y="998219"/>
              <a:ext cx="977265" cy="269875"/>
            </a:xfrm>
            <a:custGeom>
              <a:avLst/>
              <a:gdLst/>
              <a:ahLst/>
              <a:cxnLst/>
              <a:rect l="l" t="t" r="r" b="b"/>
              <a:pathLst>
                <a:path w="977264" h="269875">
                  <a:moveTo>
                    <a:pt x="0" y="67437"/>
                  </a:moveTo>
                  <a:lnTo>
                    <a:pt x="733043" y="67437"/>
                  </a:lnTo>
                  <a:lnTo>
                    <a:pt x="733043" y="0"/>
                  </a:lnTo>
                  <a:lnTo>
                    <a:pt x="976883" y="134874"/>
                  </a:lnTo>
                  <a:lnTo>
                    <a:pt x="733043" y="269747"/>
                  </a:lnTo>
                  <a:lnTo>
                    <a:pt x="733043" y="202310"/>
                  </a:lnTo>
                  <a:lnTo>
                    <a:pt x="0" y="202310"/>
                  </a:lnTo>
                  <a:lnTo>
                    <a:pt x="0" y="6743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27219" y="2708147"/>
              <a:ext cx="977265" cy="288290"/>
            </a:xfrm>
            <a:custGeom>
              <a:avLst/>
              <a:gdLst/>
              <a:ahLst/>
              <a:cxnLst/>
              <a:rect l="l" t="t" r="r" b="b"/>
              <a:pathLst>
                <a:path w="977264" h="288289">
                  <a:moveTo>
                    <a:pt x="732408" y="0"/>
                  </a:moveTo>
                  <a:lnTo>
                    <a:pt x="732408" y="72009"/>
                  </a:lnTo>
                  <a:lnTo>
                    <a:pt x="0" y="72009"/>
                  </a:lnTo>
                  <a:lnTo>
                    <a:pt x="0" y="216026"/>
                  </a:lnTo>
                  <a:lnTo>
                    <a:pt x="732408" y="216026"/>
                  </a:lnTo>
                  <a:lnTo>
                    <a:pt x="732408" y="288036"/>
                  </a:lnTo>
                  <a:lnTo>
                    <a:pt x="976883" y="144017"/>
                  </a:lnTo>
                  <a:lnTo>
                    <a:pt x="732408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427219" y="2708147"/>
              <a:ext cx="977265" cy="288290"/>
            </a:xfrm>
            <a:custGeom>
              <a:avLst/>
              <a:gdLst/>
              <a:ahLst/>
              <a:cxnLst/>
              <a:rect l="l" t="t" r="r" b="b"/>
              <a:pathLst>
                <a:path w="977264" h="288289">
                  <a:moveTo>
                    <a:pt x="0" y="72009"/>
                  </a:moveTo>
                  <a:lnTo>
                    <a:pt x="732408" y="72009"/>
                  </a:lnTo>
                  <a:lnTo>
                    <a:pt x="732408" y="0"/>
                  </a:lnTo>
                  <a:lnTo>
                    <a:pt x="976883" y="144017"/>
                  </a:lnTo>
                  <a:lnTo>
                    <a:pt x="732408" y="288036"/>
                  </a:lnTo>
                  <a:lnTo>
                    <a:pt x="732408" y="216026"/>
                  </a:lnTo>
                  <a:lnTo>
                    <a:pt x="0" y="216026"/>
                  </a:lnTo>
                  <a:lnTo>
                    <a:pt x="0" y="7200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427219" y="4366260"/>
              <a:ext cx="977265" cy="287020"/>
            </a:xfrm>
            <a:custGeom>
              <a:avLst/>
              <a:gdLst/>
              <a:ahLst/>
              <a:cxnLst/>
              <a:rect l="l" t="t" r="r" b="b"/>
              <a:pathLst>
                <a:path w="977264" h="287020">
                  <a:moveTo>
                    <a:pt x="733678" y="0"/>
                  </a:moveTo>
                  <a:lnTo>
                    <a:pt x="733678" y="71627"/>
                  </a:lnTo>
                  <a:lnTo>
                    <a:pt x="0" y="71627"/>
                  </a:lnTo>
                  <a:lnTo>
                    <a:pt x="0" y="214883"/>
                  </a:lnTo>
                  <a:lnTo>
                    <a:pt x="733678" y="214883"/>
                  </a:lnTo>
                  <a:lnTo>
                    <a:pt x="733678" y="286512"/>
                  </a:lnTo>
                  <a:lnTo>
                    <a:pt x="976883" y="143256"/>
                  </a:lnTo>
                  <a:lnTo>
                    <a:pt x="73367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427219" y="4366260"/>
              <a:ext cx="977265" cy="287020"/>
            </a:xfrm>
            <a:custGeom>
              <a:avLst/>
              <a:gdLst/>
              <a:ahLst/>
              <a:cxnLst/>
              <a:rect l="l" t="t" r="r" b="b"/>
              <a:pathLst>
                <a:path w="977264" h="287020">
                  <a:moveTo>
                    <a:pt x="0" y="71627"/>
                  </a:moveTo>
                  <a:lnTo>
                    <a:pt x="733678" y="71627"/>
                  </a:lnTo>
                  <a:lnTo>
                    <a:pt x="733678" y="0"/>
                  </a:lnTo>
                  <a:lnTo>
                    <a:pt x="976883" y="143256"/>
                  </a:lnTo>
                  <a:lnTo>
                    <a:pt x="733678" y="286512"/>
                  </a:lnTo>
                  <a:lnTo>
                    <a:pt x="733678" y="214883"/>
                  </a:lnTo>
                  <a:lnTo>
                    <a:pt x="0" y="214883"/>
                  </a:lnTo>
                  <a:lnTo>
                    <a:pt x="0" y="716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003675" y="2414143"/>
            <a:ext cx="10464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" b="1">
                <a:solidFill>
                  <a:srgbClr val="FF0000"/>
                </a:solidFill>
                <a:latin typeface="华文新魏"/>
                <a:cs typeface="华文新魏"/>
              </a:rPr>
              <a:t>完美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隐身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4065" y="4070096"/>
            <a:ext cx="4688205" cy="2689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16839">
              <a:lnSpc>
                <a:spcPct val="100000"/>
              </a:lnSpc>
              <a:spcBef>
                <a:spcPts val="100"/>
              </a:spcBef>
            </a:pPr>
            <a:r>
              <a:rPr dirty="0" sz="2000" spc="10" b="1">
                <a:solidFill>
                  <a:srgbClr val="FF0000"/>
                </a:solidFill>
                <a:latin typeface="华文新魏"/>
                <a:cs typeface="华文新魏"/>
              </a:rPr>
              <a:t>完美</a:t>
            </a:r>
            <a:r>
              <a:rPr dirty="0" sz="2000" b="1">
                <a:solidFill>
                  <a:srgbClr val="FF0000"/>
                </a:solidFill>
                <a:latin typeface="华文新魏"/>
                <a:cs typeface="华文新魏"/>
              </a:rPr>
              <a:t>透镜</a:t>
            </a:r>
            <a:endParaRPr sz="20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</a:pPr>
            <a:endParaRPr sz="2100">
              <a:latin typeface="华文新魏"/>
              <a:cs typeface="华文新魏"/>
            </a:endParaRPr>
          </a:p>
          <a:p>
            <a:pPr algn="just" marL="12700" marR="5080">
              <a:lnSpc>
                <a:spcPct val="120000"/>
              </a:lnSpc>
              <a:spcBef>
                <a:spcPts val="1620"/>
              </a:spcBef>
            </a:pPr>
            <a:r>
              <a:rPr dirty="0" sz="2400" b="1">
                <a:solidFill>
                  <a:srgbClr val="001F5F"/>
                </a:solidFill>
                <a:latin typeface="华文新魏"/>
                <a:cs typeface="华文新魏"/>
              </a:rPr>
              <a:t>在逐步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完善超材料设计的基础</a:t>
            </a:r>
            <a:r>
              <a:rPr dirty="0" sz="2400" spc="5" b="1">
                <a:solidFill>
                  <a:srgbClr val="001F5F"/>
                </a:solidFill>
                <a:latin typeface="华文新魏"/>
                <a:cs typeface="华文新魏"/>
              </a:rPr>
              <a:t>上</a:t>
            </a:r>
            <a:r>
              <a:rPr dirty="0" sz="2400" spc="-10" b="1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超 </a:t>
            </a:r>
            <a:r>
              <a:rPr dirty="0" sz="2400" spc="5" b="1">
                <a:solidFill>
                  <a:srgbClr val="001F5F"/>
                </a:solidFill>
                <a:latin typeface="华文新魏"/>
                <a:cs typeface="华文新魏"/>
              </a:rPr>
              <a:t>材料新</a:t>
            </a:r>
            <a:r>
              <a:rPr dirty="0" sz="2400" b="1">
                <a:solidFill>
                  <a:srgbClr val="001F5F"/>
                </a:solidFill>
                <a:latin typeface="华文新魏"/>
                <a:cs typeface="华文新魏"/>
              </a:rPr>
              <a:t>概念器</a:t>
            </a:r>
            <a:r>
              <a:rPr dirty="0" sz="2400" spc="-10" b="1">
                <a:solidFill>
                  <a:srgbClr val="001F5F"/>
                </a:solidFill>
                <a:latin typeface="华文新魏"/>
                <a:cs typeface="华文新魏"/>
              </a:rPr>
              <a:t>件</a:t>
            </a:r>
            <a:r>
              <a:rPr dirty="0" sz="2400" b="1">
                <a:solidFill>
                  <a:srgbClr val="001F5F"/>
                </a:solidFill>
                <a:latin typeface="华文新魏"/>
                <a:cs typeface="华文新魏"/>
              </a:rPr>
              <a:t>初步获</a:t>
            </a:r>
            <a:r>
              <a:rPr dirty="0" sz="2400" spc="-10" b="1">
                <a:solidFill>
                  <a:srgbClr val="001F5F"/>
                </a:solidFill>
                <a:latin typeface="华文新魏"/>
                <a:cs typeface="华文新魏"/>
              </a:rPr>
              <a:t>得</a:t>
            </a:r>
            <a:r>
              <a:rPr dirty="0" sz="2400" b="1">
                <a:solidFill>
                  <a:srgbClr val="001F5F"/>
                </a:solidFill>
                <a:latin typeface="华文新魏"/>
                <a:cs typeface="华文新魏"/>
              </a:rPr>
              <a:t>实际应用</a:t>
            </a: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, </a:t>
            </a:r>
            <a:r>
              <a:rPr dirty="0" sz="2400" b="1">
                <a:solidFill>
                  <a:srgbClr val="001F5F"/>
                </a:solidFill>
                <a:latin typeface="华文新魏"/>
                <a:cs typeface="华文新魏"/>
              </a:rPr>
              <a:t>比如超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材料存储介质、完美隐身套</a:t>
            </a:r>
            <a:endParaRPr sz="24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400" b="1">
                <a:solidFill>
                  <a:srgbClr val="001F5F"/>
                </a:solidFill>
                <a:latin typeface="华文新魏"/>
                <a:cs typeface="华文新魏"/>
              </a:rPr>
              <a:t>、完美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透镜等。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410969" y="413765"/>
            <a:ext cx="6819900" cy="6026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10"/>
              </a:lnSpc>
              <a:spcBef>
                <a:spcPts val="100"/>
              </a:spcBef>
            </a:pPr>
            <a:r>
              <a:rPr dirty="0"/>
              <a:t>6.2.4</a:t>
            </a:r>
            <a:r>
              <a:rPr dirty="0" spc="-5"/>
              <a:t>、基于超材料的第一代新概念器件应用于实践</a:t>
            </a:r>
          </a:p>
          <a:p>
            <a:pPr marL="1957705">
              <a:lnSpc>
                <a:spcPts val="2030"/>
              </a:lnSpc>
            </a:pPr>
            <a:r>
              <a:rPr dirty="0" sz="2000" spc="10">
                <a:solidFill>
                  <a:srgbClr val="FF0000"/>
                </a:solidFill>
              </a:rPr>
              <a:t>超材</a:t>
            </a:r>
            <a:r>
              <a:rPr dirty="0" sz="2000">
                <a:solidFill>
                  <a:srgbClr val="FF0000"/>
                </a:solidFill>
              </a:rPr>
              <a:t>料存</a:t>
            </a:r>
            <a:r>
              <a:rPr dirty="0" sz="2000" spc="-15">
                <a:solidFill>
                  <a:srgbClr val="FF0000"/>
                </a:solidFill>
              </a:rPr>
              <a:t>储</a:t>
            </a:r>
            <a:r>
              <a:rPr dirty="0" sz="2000">
                <a:solidFill>
                  <a:srgbClr val="FF0000"/>
                </a:solidFill>
              </a:rPr>
              <a:t>介质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213258"/>
            <a:ext cx="7948295" cy="4858385"/>
          </a:xfrm>
          <a:prstGeom prst="rect">
            <a:avLst/>
          </a:prstGeom>
        </p:spPr>
        <p:txBody>
          <a:bodyPr wrap="square" lIns="0" tIns="209550" rIns="0" bIns="0" rtlCol="0" vert="horz">
            <a:spAutoFit/>
          </a:bodyPr>
          <a:lstStyle/>
          <a:p>
            <a:pPr marL="1309370">
              <a:lnSpc>
                <a:spcPct val="100000"/>
              </a:lnSpc>
              <a:spcBef>
                <a:spcPts val="1650"/>
              </a:spcBef>
            </a:pPr>
            <a:r>
              <a:rPr dirty="0" sz="2800" spc="-5">
                <a:solidFill>
                  <a:srgbClr val="FFFFFF"/>
                </a:solidFill>
                <a:latin typeface="华文新魏"/>
                <a:cs typeface="华文新魏"/>
              </a:rPr>
              <a:t>一、物理学推动工业革命</a:t>
            </a:r>
            <a:endParaRPr sz="2800">
              <a:latin typeface="华文新魏"/>
              <a:cs typeface="华文新魏"/>
            </a:endParaRPr>
          </a:p>
          <a:p>
            <a:pPr marL="469900" indent="-457200">
              <a:lnSpc>
                <a:spcPct val="100000"/>
              </a:lnSpc>
              <a:spcBef>
                <a:spcPts val="155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第三次工业革命即计算机及信息技</a:t>
            </a:r>
            <a:r>
              <a:rPr dirty="0" sz="2800" spc="5">
                <a:solidFill>
                  <a:srgbClr val="0000FF"/>
                </a:solidFill>
                <a:latin typeface="华文新魏"/>
                <a:cs typeface="华文新魏"/>
              </a:rPr>
              <a:t>术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革命</a:t>
            </a:r>
            <a:endParaRPr sz="2800">
              <a:latin typeface="华文新魏"/>
              <a:cs typeface="华文新魏"/>
            </a:endParaRPr>
          </a:p>
          <a:p>
            <a:pPr marL="469900" marR="8255" indent="-457200">
              <a:lnSpc>
                <a:spcPct val="14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量子力学</a:t>
            </a:r>
            <a:r>
              <a:rPr dirty="0" sz="2800" spc="-15">
                <a:solidFill>
                  <a:srgbClr val="0000FF"/>
                </a:solidFill>
                <a:latin typeface="华文新魏"/>
                <a:cs typeface="华文新魏"/>
              </a:rPr>
              <a:t>在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第三次工</a:t>
            </a:r>
            <a:r>
              <a:rPr dirty="0" sz="2800" spc="-15">
                <a:solidFill>
                  <a:srgbClr val="0000FF"/>
                </a:solidFill>
                <a:latin typeface="华文新魏"/>
                <a:cs typeface="华文新魏"/>
              </a:rPr>
              <a:t>业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革命中</a:t>
            </a:r>
            <a:r>
              <a:rPr dirty="0" sz="2800">
                <a:solidFill>
                  <a:srgbClr val="FF0000"/>
                </a:solidFill>
                <a:latin typeface="华文新魏"/>
                <a:cs typeface="华文新魏"/>
              </a:rPr>
              <a:t>是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以</a:t>
            </a:r>
            <a:r>
              <a:rPr dirty="0" sz="2800" spc="5">
                <a:solidFill>
                  <a:srgbClr val="FF0000"/>
                </a:solidFill>
                <a:latin typeface="华文新魏"/>
                <a:cs typeface="华文新魏"/>
              </a:rPr>
              <a:t>科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学或</a:t>
            </a:r>
            <a:r>
              <a:rPr dirty="0" sz="2800" spc="10">
                <a:solidFill>
                  <a:srgbClr val="FF0000"/>
                </a:solidFill>
                <a:latin typeface="华文新魏"/>
                <a:cs typeface="华文新魏"/>
              </a:rPr>
              <a:t>原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理的 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形式出现，而非以技术的形式出</a:t>
            </a:r>
            <a:r>
              <a:rPr dirty="0" sz="2800" spc="-35">
                <a:solidFill>
                  <a:srgbClr val="FF0000"/>
                </a:solidFill>
                <a:latin typeface="华文新魏"/>
                <a:cs typeface="华文新魏"/>
              </a:rPr>
              <a:t>现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。</a:t>
            </a:r>
            <a:endParaRPr sz="2800">
              <a:latin typeface="华文新魏"/>
              <a:cs typeface="华文新魏"/>
            </a:endParaRPr>
          </a:p>
          <a:p>
            <a:pPr marL="469900" marR="5080" indent="-457200">
              <a:lnSpc>
                <a:spcPts val="4710"/>
              </a:lnSpc>
              <a:spcBef>
                <a:spcPts val="37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电子、光电、半导体材料的基础能</a:t>
            </a:r>
            <a:r>
              <a:rPr dirty="0" sz="2800">
                <a:solidFill>
                  <a:srgbClr val="0000FF"/>
                </a:solidFill>
                <a:latin typeface="华文新魏"/>
                <a:cs typeface="华文新魏"/>
              </a:rPr>
              <a:t>带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论建</a:t>
            </a:r>
            <a:r>
              <a:rPr dirty="0" sz="2800">
                <a:solidFill>
                  <a:srgbClr val="0000FF"/>
                </a:solidFill>
                <a:latin typeface="华文新魏"/>
                <a:cs typeface="华文新魏"/>
              </a:rPr>
              <a:t>立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在量 </a:t>
            </a:r>
            <a:r>
              <a:rPr dirty="0" sz="2800" spc="-5">
                <a:solidFill>
                  <a:srgbClr val="0000FF"/>
                </a:solidFill>
                <a:latin typeface="华文新魏"/>
                <a:cs typeface="华文新魏"/>
              </a:rPr>
              <a:t>子力学基础上</a:t>
            </a:r>
            <a:endParaRPr sz="2800">
              <a:latin typeface="华文新魏"/>
              <a:cs typeface="华文新魏"/>
            </a:endParaRPr>
          </a:p>
          <a:p>
            <a:pPr marL="469900" indent="-4572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量子力学的威力并非仅限于原理，</a:t>
            </a:r>
            <a:r>
              <a:rPr dirty="0" sz="2800">
                <a:solidFill>
                  <a:srgbClr val="FF0000"/>
                </a:solidFill>
                <a:latin typeface="华文新魏"/>
                <a:cs typeface="华文新魏"/>
              </a:rPr>
              <a:t>已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经诞</a:t>
            </a:r>
            <a:r>
              <a:rPr dirty="0" sz="2800">
                <a:solidFill>
                  <a:srgbClr val="FF0000"/>
                </a:solidFill>
                <a:latin typeface="华文新魏"/>
                <a:cs typeface="华文新魏"/>
              </a:rPr>
              <a:t>生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了两</a:t>
            </a:r>
            <a:endParaRPr sz="2800">
              <a:latin typeface="华文新魏"/>
              <a:cs typeface="华文新魏"/>
            </a:endParaRPr>
          </a:p>
          <a:p>
            <a:pPr marL="469900">
              <a:lnSpc>
                <a:spcPct val="100000"/>
              </a:lnSpc>
              <a:spcBef>
                <a:spcPts val="1345"/>
              </a:spcBef>
            </a:pP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代革命性的量子技术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89604" y="765047"/>
            <a:ext cx="2838450" cy="4695825"/>
            <a:chOff x="3189604" y="765047"/>
            <a:chExt cx="2838450" cy="4695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4209" y="3141725"/>
              <a:ext cx="2808731" cy="2304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04209" y="3141725"/>
              <a:ext cx="2809240" cy="2304415"/>
            </a:xfrm>
            <a:custGeom>
              <a:avLst/>
              <a:gdLst/>
              <a:ahLst/>
              <a:cxnLst/>
              <a:rect l="l" t="t" r="r" b="b"/>
              <a:pathLst>
                <a:path w="2809240" h="2304415">
                  <a:moveTo>
                    <a:pt x="0" y="384048"/>
                  </a:moveTo>
                  <a:lnTo>
                    <a:pt x="2992" y="335876"/>
                  </a:lnTo>
                  <a:lnTo>
                    <a:pt x="11730" y="289489"/>
                  </a:lnTo>
                  <a:lnTo>
                    <a:pt x="25852" y="245248"/>
                  </a:lnTo>
                  <a:lnTo>
                    <a:pt x="44999" y="203511"/>
                  </a:lnTo>
                  <a:lnTo>
                    <a:pt x="68812" y="164639"/>
                  </a:lnTo>
                  <a:lnTo>
                    <a:pt x="96929" y="128991"/>
                  </a:lnTo>
                  <a:lnTo>
                    <a:pt x="128991" y="96929"/>
                  </a:lnTo>
                  <a:lnTo>
                    <a:pt x="164639" y="68812"/>
                  </a:lnTo>
                  <a:lnTo>
                    <a:pt x="203511" y="44999"/>
                  </a:lnTo>
                  <a:lnTo>
                    <a:pt x="245248" y="25852"/>
                  </a:lnTo>
                  <a:lnTo>
                    <a:pt x="289489" y="11730"/>
                  </a:lnTo>
                  <a:lnTo>
                    <a:pt x="335876" y="2992"/>
                  </a:lnTo>
                  <a:lnTo>
                    <a:pt x="384048" y="0"/>
                  </a:lnTo>
                  <a:lnTo>
                    <a:pt x="2424684" y="0"/>
                  </a:lnTo>
                  <a:lnTo>
                    <a:pt x="2472855" y="2992"/>
                  </a:lnTo>
                  <a:lnTo>
                    <a:pt x="2519242" y="11730"/>
                  </a:lnTo>
                  <a:lnTo>
                    <a:pt x="2563483" y="25852"/>
                  </a:lnTo>
                  <a:lnTo>
                    <a:pt x="2605220" y="44999"/>
                  </a:lnTo>
                  <a:lnTo>
                    <a:pt x="2644092" y="68812"/>
                  </a:lnTo>
                  <a:lnTo>
                    <a:pt x="2679740" y="96929"/>
                  </a:lnTo>
                  <a:lnTo>
                    <a:pt x="2711802" y="128991"/>
                  </a:lnTo>
                  <a:lnTo>
                    <a:pt x="2739919" y="164639"/>
                  </a:lnTo>
                  <a:lnTo>
                    <a:pt x="2763732" y="203511"/>
                  </a:lnTo>
                  <a:lnTo>
                    <a:pt x="2782879" y="245248"/>
                  </a:lnTo>
                  <a:lnTo>
                    <a:pt x="2797001" y="289489"/>
                  </a:lnTo>
                  <a:lnTo>
                    <a:pt x="2805739" y="335876"/>
                  </a:lnTo>
                  <a:lnTo>
                    <a:pt x="2808731" y="384048"/>
                  </a:lnTo>
                  <a:lnTo>
                    <a:pt x="2808731" y="1920240"/>
                  </a:lnTo>
                  <a:lnTo>
                    <a:pt x="2805739" y="1968411"/>
                  </a:lnTo>
                  <a:lnTo>
                    <a:pt x="2797001" y="2014798"/>
                  </a:lnTo>
                  <a:lnTo>
                    <a:pt x="2782879" y="2059039"/>
                  </a:lnTo>
                  <a:lnTo>
                    <a:pt x="2763732" y="2100776"/>
                  </a:lnTo>
                  <a:lnTo>
                    <a:pt x="2739919" y="2139648"/>
                  </a:lnTo>
                  <a:lnTo>
                    <a:pt x="2711802" y="2175296"/>
                  </a:lnTo>
                  <a:lnTo>
                    <a:pt x="2679740" y="2207358"/>
                  </a:lnTo>
                  <a:lnTo>
                    <a:pt x="2644092" y="2235475"/>
                  </a:lnTo>
                  <a:lnTo>
                    <a:pt x="2605220" y="2259288"/>
                  </a:lnTo>
                  <a:lnTo>
                    <a:pt x="2563483" y="2278435"/>
                  </a:lnTo>
                  <a:lnTo>
                    <a:pt x="2519242" y="2292557"/>
                  </a:lnTo>
                  <a:lnTo>
                    <a:pt x="2472855" y="2301295"/>
                  </a:lnTo>
                  <a:lnTo>
                    <a:pt x="2424684" y="2304288"/>
                  </a:lnTo>
                  <a:lnTo>
                    <a:pt x="384048" y="2304288"/>
                  </a:lnTo>
                  <a:lnTo>
                    <a:pt x="335876" y="2301295"/>
                  </a:lnTo>
                  <a:lnTo>
                    <a:pt x="289489" y="2292557"/>
                  </a:lnTo>
                  <a:lnTo>
                    <a:pt x="245248" y="2278435"/>
                  </a:lnTo>
                  <a:lnTo>
                    <a:pt x="203511" y="2259288"/>
                  </a:lnTo>
                  <a:lnTo>
                    <a:pt x="164639" y="2235475"/>
                  </a:lnTo>
                  <a:lnTo>
                    <a:pt x="128991" y="2207358"/>
                  </a:lnTo>
                  <a:lnTo>
                    <a:pt x="96929" y="2175296"/>
                  </a:lnTo>
                  <a:lnTo>
                    <a:pt x="68812" y="2139648"/>
                  </a:lnTo>
                  <a:lnTo>
                    <a:pt x="44999" y="2100776"/>
                  </a:lnTo>
                  <a:lnTo>
                    <a:pt x="25852" y="2059039"/>
                  </a:lnTo>
                  <a:lnTo>
                    <a:pt x="11730" y="2014798"/>
                  </a:lnTo>
                  <a:lnTo>
                    <a:pt x="2992" y="1968411"/>
                  </a:lnTo>
                  <a:lnTo>
                    <a:pt x="0" y="1920240"/>
                  </a:lnTo>
                  <a:lnTo>
                    <a:pt x="0" y="384048"/>
                  </a:lnTo>
                  <a:close/>
                </a:path>
              </a:pathLst>
            </a:custGeom>
            <a:ln w="28955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9" y="765047"/>
              <a:ext cx="2735579" cy="203758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37616" y="751205"/>
            <a:ext cx="2836545" cy="4364990"/>
            <a:chOff x="237616" y="751205"/>
            <a:chExt cx="2836545" cy="43649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715" y="3140963"/>
              <a:ext cx="2418956" cy="19751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59" y="765048"/>
              <a:ext cx="2807208" cy="21290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221" y="765810"/>
              <a:ext cx="2807208" cy="23042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2221" y="765810"/>
              <a:ext cx="2807335" cy="2304415"/>
            </a:xfrm>
            <a:custGeom>
              <a:avLst/>
              <a:gdLst/>
              <a:ahLst/>
              <a:cxnLst/>
              <a:rect l="l" t="t" r="r" b="b"/>
              <a:pathLst>
                <a:path w="2807335" h="2304415">
                  <a:moveTo>
                    <a:pt x="0" y="384048"/>
                  </a:moveTo>
                  <a:lnTo>
                    <a:pt x="2992" y="335876"/>
                  </a:lnTo>
                  <a:lnTo>
                    <a:pt x="11729" y="289489"/>
                  </a:lnTo>
                  <a:lnTo>
                    <a:pt x="25851" y="245248"/>
                  </a:lnTo>
                  <a:lnTo>
                    <a:pt x="44997" y="203511"/>
                  </a:lnTo>
                  <a:lnTo>
                    <a:pt x="68809" y="164639"/>
                  </a:lnTo>
                  <a:lnTo>
                    <a:pt x="96926" y="128991"/>
                  </a:lnTo>
                  <a:lnTo>
                    <a:pt x="128988" y="96929"/>
                  </a:lnTo>
                  <a:lnTo>
                    <a:pt x="164636" y="68812"/>
                  </a:lnTo>
                  <a:lnTo>
                    <a:pt x="203509" y="44999"/>
                  </a:lnTo>
                  <a:lnTo>
                    <a:pt x="245248" y="25852"/>
                  </a:lnTo>
                  <a:lnTo>
                    <a:pt x="289493" y="11730"/>
                  </a:lnTo>
                  <a:lnTo>
                    <a:pt x="335884" y="2992"/>
                  </a:lnTo>
                  <a:lnTo>
                    <a:pt x="384060" y="0"/>
                  </a:lnTo>
                  <a:lnTo>
                    <a:pt x="2423160" y="0"/>
                  </a:lnTo>
                  <a:lnTo>
                    <a:pt x="2471331" y="2992"/>
                  </a:lnTo>
                  <a:lnTo>
                    <a:pt x="2517718" y="11730"/>
                  </a:lnTo>
                  <a:lnTo>
                    <a:pt x="2561959" y="25852"/>
                  </a:lnTo>
                  <a:lnTo>
                    <a:pt x="2603696" y="44999"/>
                  </a:lnTo>
                  <a:lnTo>
                    <a:pt x="2642568" y="68812"/>
                  </a:lnTo>
                  <a:lnTo>
                    <a:pt x="2678216" y="96929"/>
                  </a:lnTo>
                  <a:lnTo>
                    <a:pt x="2710278" y="128991"/>
                  </a:lnTo>
                  <a:lnTo>
                    <a:pt x="2738395" y="164639"/>
                  </a:lnTo>
                  <a:lnTo>
                    <a:pt x="2762208" y="203511"/>
                  </a:lnTo>
                  <a:lnTo>
                    <a:pt x="2781355" y="245248"/>
                  </a:lnTo>
                  <a:lnTo>
                    <a:pt x="2795477" y="289489"/>
                  </a:lnTo>
                  <a:lnTo>
                    <a:pt x="2804215" y="335876"/>
                  </a:lnTo>
                  <a:lnTo>
                    <a:pt x="2807208" y="384048"/>
                  </a:lnTo>
                  <a:lnTo>
                    <a:pt x="2807208" y="1920239"/>
                  </a:lnTo>
                  <a:lnTo>
                    <a:pt x="2804215" y="1968411"/>
                  </a:lnTo>
                  <a:lnTo>
                    <a:pt x="2795477" y="2014798"/>
                  </a:lnTo>
                  <a:lnTo>
                    <a:pt x="2781355" y="2059039"/>
                  </a:lnTo>
                  <a:lnTo>
                    <a:pt x="2762208" y="2100776"/>
                  </a:lnTo>
                  <a:lnTo>
                    <a:pt x="2738395" y="2139648"/>
                  </a:lnTo>
                  <a:lnTo>
                    <a:pt x="2710278" y="2175296"/>
                  </a:lnTo>
                  <a:lnTo>
                    <a:pt x="2678216" y="2207358"/>
                  </a:lnTo>
                  <a:lnTo>
                    <a:pt x="2642568" y="2235475"/>
                  </a:lnTo>
                  <a:lnTo>
                    <a:pt x="2603696" y="2259288"/>
                  </a:lnTo>
                  <a:lnTo>
                    <a:pt x="2561959" y="2278435"/>
                  </a:lnTo>
                  <a:lnTo>
                    <a:pt x="2517718" y="2292557"/>
                  </a:lnTo>
                  <a:lnTo>
                    <a:pt x="2471331" y="2301295"/>
                  </a:lnTo>
                  <a:lnTo>
                    <a:pt x="2423160" y="2304288"/>
                  </a:lnTo>
                  <a:lnTo>
                    <a:pt x="384060" y="2304288"/>
                  </a:lnTo>
                  <a:lnTo>
                    <a:pt x="335884" y="2301295"/>
                  </a:lnTo>
                  <a:lnTo>
                    <a:pt x="289493" y="2292557"/>
                  </a:lnTo>
                  <a:lnTo>
                    <a:pt x="245248" y="2278435"/>
                  </a:lnTo>
                  <a:lnTo>
                    <a:pt x="203509" y="2259288"/>
                  </a:lnTo>
                  <a:lnTo>
                    <a:pt x="164636" y="2235475"/>
                  </a:lnTo>
                  <a:lnTo>
                    <a:pt x="128988" y="2207358"/>
                  </a:lnTo>
                  <a:lnTo>
                    <a:pt x="96926" y="2175296"/>
                  </a:lnTo>
                  <a:lnTo>
                    <a:pt x="68809" y="2139648"/>
                  </a:lnTo>
                  <a:lnTo>
                    <a:pt x="44997" y="2100776"/>
                  </a:lnTo>
                  <a:lnTo>
                    <a:pt x="25851" y="2059039"/>
                  </a:lnTo>
                  <a:lnTo>
                    <a:pt x="11729" y="2014798"/>
                  </a:lnTo>
                  <a:lnTo>
                    <a:pt x="2992" y="1968411"/>
                  </a:lnTo>
                  <a:lnTo>
                    <a:pt x="0" y="1920239"/>
                  </a:lnTo>
                  <a:lnTo>
                    <a:pt x="0" y="384048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56959" y="836676"/>
            <a:ext cx="2663951" cy="194462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98117" y="413765"/>
            <a:ext cx="65151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6.2.5</a:t>
            </a:r>
            <a:r>
              <a:rPr dirty="0" spc="-5"/>
              <a:t>、利用超材料机制大幅提升传统器件的性能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237743" y="3127248"/>
            <a:ext cx="2836545" cy="2333625"/>
            <a:chOff x="237743" y="3127248"/>
            <a:chExt cx="2836545" cy="233362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221" y="3141726"/>
              <a:ext cx="2807208" cy="23042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2221" y="3141726"/>
              <a:ext cx="2807335" cy="2304415"/>
            </a:xfrm>
            <a:custGeom>
              <a:avLst/>
              <a:gdLst/>
              <a:ahLst/>
              <a:cxnLst/>
              <a:rect l="l" t="t" r="r" b="b"/>
              <a:pathLst>
                <a:path w="2807335" h="2304415">
                  <a:moveTo>
                    <a:pt x="0" y="384048"/>
                  </a:moveTo>
                  <a:lnTo>
                    <a:pt x="2992" y="335876"/>
                  </a:lnTo>
                  <a:lnTo>
                    <a:pt x="11729" y="289489"/>
                  </a:lnTo>
                  <a:lnTo>
                    <a:pt x="25851" y="245248"/>
                  </a:lnTo>
                  <a:lnTo>
                    <a:pt x="44997" y="203511"/>
                  </a:lnTo>
                  <a:lnTo>
                    <a:pt x="68809" y="164639"/>
                  </a:lnTo>
                  <a:lnTo>
                    <a:pt x="96926" y="128991"/>
                  </a:lnTo>
                  <a:lnTo>
                    <a:pt x="128988" y="96929"/>
                  </a:lnTo>
                  <a:lnTo>
                    <a:pt x="164636" y="68812"/>
                  </a:lnTo>
                  <a:lnTo>
                    <a:pt x="203509" y="44999"/>
                  </a:lnTo>
                  <a:lnTo>
                    <a:pt x="245248" y="25852"/>
                  </a:lnTo>
                  <a:lnTo>
                    <a:pt x="289493" y="11730"/>
                  </a:lnTo>
                  <a:lnTo>
                    <a:pt x="335884" y="2992"/>
                  </a:lnTo>
                  <a:lnTo>
                    <a:pt x="384060" y="0"/>
                  </a:lnTo>
                  <a:lnTo>
                    <a:pt x="2423160" y="0"/>
                  </a:lnTo>
                  <a:lnTo>
                    <a:pt x="2471331" y="2992"/>
                  </a:lnTo>
                  <a:lnTo>
                    <a:pt x="2517718" y="11730"/>
                  </a:lnTo>
                  <a:lnTo>
                    <a:pt x="2561959" y="25852"/>
                  </a:lnTo>
                  <a:lnTo>
                    <a:pt x="2603696" y="44999"/>
                  </a:lnTo>
                  <a:lnTo>
                    <a:pt x="2642568" y="68812"/>
                  </a:lnTo>
                  <a:lnTo>
                    <a:pt x="2678216" y="96929"/>
                  </a:lnTo>
                  <a:lnTo>
                    <a:pt x="2710278" y="128991"/>
                  </a:lnTo>
                  <a:lnTo>
                    <a:pt x="2738395" y="164639"/>
                  </a:lnTo>
                  <a:lnTo>
                    <a:pt x="2762208" y="203511"/>
                  </a:lnTo>
                  <a:lnTo>
                    <a:pt x="2781355" y="245248"/>
                  </a:lnTo>
                  <a:lnTo>
                    <a:pt x="2795477" y="289489"/>
                  </a:lnTo>
                  <a:lnTo>
                    <a:pt x="2804215" y="335876"/>
                  </a:lnTo>
                  <a:lnTo>
                    <a:pt x="2807208" y="384048"/>
                  </a:lnTo>
                  <a:lnTo>
                    <a:pt x="2807208" y="1920240"/>
                  </a:lnTo>
                  <a:lnTo>
                    <a:pt x="2804215" y="1968411"/>
                  </a:lnTo>
                  <a:lnTo>
                    <a:pt x="2795477" y="2014798"/>
                  </a:lnTo>
                  <a:lnTo>
                    <a:pt x="2781355" y="2059039"/>
                  </a:lnTo>
                  <a:lnTo>
                    <a:pt x="2762208" y="2100776"/>
                  </a:lnTo>
                  <a:lnTo>
                    <a:pt x="2738395" y="2139648"/>
                  </a:lnTo>
                  <a:lnTo>
                    <a:pt x="2710278" y="2175296"/>
                  </a:lnTo>
                  <a:lnTo>
                    <a:pt x="2678216" y="2207358"/>
                  </a:lnTo>
                  <a:lnTo>
                    <a:pt x="2642568" y="2235475"/>
                  </a:lnTo>
                  <a:lnTo>
                    <a:pt x="2603696" y="2259288"/>
                  </a:lnTo>
                  <a:lnTo>
                    <a:pt x="2561959" y="2278435"/>
                  </a:lnTo>
                  <a:lnTo>
                    <a:pt x="2517718" y="2292557"/>
                  </a:lnTo>
                  <a:lnTo>
                    <a:pt x="2471331" y="2301295"/>
                  </a:lnTo>
                  <a:lnTo>
                    <a:pt x="2423160" y="2304288"/>
                  </a:lnTo>
                  <a:lnTo>
                    <a:pt x="384060" y="2304288"/>
                  </a:lnTo>
                  <a:lnTo>
                    <a:pt x="335884" y="2301295"/>
                  </a:lnTo>
                  <a:lnTo>
                    <a:pt x="289493" y="2292557"/>
                  </a:lnTo>
                  <a:lnTo>
                    <a:pt x="245248" y="2278435"/>
                  </a:lnTo>
                  <a:lnTo>
                    <a:pt x="203509" y="2259288"/>
                  </a:lnTo>
                  <a:lnTo>
                    <a:pt x="164636" y="2235475"/>
                  </a:lnTo>
                  <a:lnTo>
                    <a:pt x="128988" y="2207358"/>
                  </a:lnTo>
                  <a:lnTo>
                    <a:pt x="96926" y="2175296"/>
                  </a:lnTo>
                  <a:lnTo>
                    <a:pt x="68809" y="2139648"/>
                  </a:lnTo>
                  <a:lnTo>
                    <a:pt x="44997" y="2100776"/>
                  </a:lnTo>
                  <a:lnTo>
                    <a:pt x="25851" y="2059039"/>
                  </a:lnTo>
                  <a:lnTo>
                    <a:pt x="11729" y="2014798"/>
                  </a:lnTo>
                  <a:lnTo>
                    <a:pt x="2992" y="1968411"/>
                  </a:lnTo>
                  <a:lnTo>
                    <a:pt x="0" y="1920240"/>
                  </a:lnTo>
                  <a:lnTo>
                    <a:pt x="0" y="384048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189732" y="751331"/>
            <a:ext cx="2837815" cy="2333625"/>
            <a:chOff x="3189732" y="751331"/>
            <a:chExt cx="2837815" cy="233362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4210" y="765809"/>
              <a:ext cx="2808731" cy="230428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4210" y="765809"/>
              <a:ext cx="2809240" cy="2304415"/>
            </a:xfrm>
            <a:custGeom>
              <a:avLst/>
              <a:gdLst/>
              <a:ahLst/>
              <a:cxnLst/>
              <a:rect l="l" t="t" r="r" b="b"/>
              <a:pathLst>
                <a:path w="2809240" h="2304415">
                  <a:moveTo>
                    <a:pt x="0" y="384048"/>
                  </a:moveTo>
                  <a:lnTo>
                    <a:pt x="2992" y="335876"/>
                  </a:lnTo>
                  <a:lnTo>
                    <a:pt x="11730" y="289489"/>
                  </a:lnTo>
                  <a:lnTo>
                    <a:pt x="25852" y="245248"/>
                  </a:lnTo>
                  <a:lnTo>
                    <a:pt x="44999" y="203511"/>
                  </a:lnTo>
                  <a:lnTo>
                    <a:pt x="68812" y="164639"/>
                  </a:lnTo>
                  <a:lnTo>
                    <a:pt x="96929" y="128991"/>
                  </a:lnTo>
                  <a:lnTo>
                    <a:pt x="128991" y="96929"/>
                  </a:lnTo>
                  <a:lnTo>
                    <a:pt x="164639" y="68812"/>
                  </a:lnTo>
                  <a:lnTo>
                    <a:pt x="203511" y="44999"/>
                  </a:lnTo>
                  <a:lnTo>
                    <a:pt x="245248" y="25852"/>
                  </a:lnTo>
                  <a:lnTo>
                    <a:pt x="289489" y="11730"/>
                  </a:lnTo>
                  <a:lnTo>
                    <a:pt x="335876" y="2992"/>
                  </a:lnTo>
                  <a:lnTo>
                    <a:pt x="384048" y="0"/>
                  </a:lnTo>
                  <a:lnTo>
                    <a:pt x="2424684" y="0"/>
                  </a:lnTo>
                  <a:lnTo>
                    <a:pt x="2472855" y="2992"/>
                  </a:lnTo>
                  <a:lnTo>
                    <a:pt x="2519242" y="11730"/>
                  </a:lnTo>
                  <a:lnTo>
                    <a:pt x="2563483" y="25852"/>
                  </a:lnTo>
                  <a:lnTo>
                    <a:pt x="2605220" y="44999"/>
                  </a:lnTo>
                  <a:lnTo>
                    <a:pt x="2644092" y="68812"/>
                  </a:lnTo>
                  <a:lnTo>
                    <a:pt x="2679740" y="96929"/>
                  </a:lnTo>
                  <a:lnTo>
                    <a:pt x="2711802" y="128991"/>
                  </a:lnTo>
                  <a:lnTo>
                    <a:pt x="2739919" y="164639"/>
                  </a:lnTo>
                  <a:lnTo>
                    <a:pt x="2763732" y="203511"/>
                  </a:lnTo>
                  <a:lnTo>
                    <a:pt x="2782879" y="245248"/>
                  </a:lnTo>
                  <a:lnTo>
                    <a:pt x="2797001" y="289489"/>
                  </a:lnTo>
                  <a:lnTo>
                    <a:pt x="2805739" y="335876"/>
                  </a:lnTo>
                  <a:lnTo>
                    <a:pt x="2808731" y="384048"/>
                  </a:lnTo>
                  <a:lnTo>
                    <a:pt x="2808731" y="1920239"/>
                  </a:lnTo>
                  <a:lnTo>
                    <a:pt x="2805739" y="1968411"/>
                  </a:lnTo>
                  <a:lnTo>
                    <a:pt x="2797001" y="2014798"/>
                  </a:lnTo>
                  <a:lnTo>
                    <a:pt x="2782879" y="2059039"/>
                  </a:lnTo>
                  <a:lnTo>
                    <a:pt x="2763732" y="2100776"/>
                  </a:lnTo>
                  <a:lnTo>
                    <a:pt x="2739919" y="2139648"/>
                  </a:lnTo>
                  <a:lnTo>
                    <a:pt x="2711802" y="2175296"/>
                  </a:lnTo>
                  <a:lnTo>
                    <a:pt x="2679740" y="2207358"/>
                  </a:lnTo>
                  <a:lnTo>
                    <a:pt x="2644092" y="2235475"/>
                  </a:lnTo>
                  <a:lnTo>
                    <a:pt x="2605220" y="2259288"/>
                  </a:lnTo>
                  <a:lnTo>
                    <a:pt x="2563483" y="2278435"/>
                  </a:lnTo>
                  <a:lnTo>
                    <a:pt x="2519242" y="2292557"/>
                  </a:lnTo>
                  <a:lnTo>
                    <a:pt x="2472855" y="2301295"/>
                  </a:lnTo>
                  <a:lnTo>
                    <a:pt x="2424684" y="2304288"/>
                  </a:lnTo>
                  <a:lnTo>
                    <a:pt x="384048" y="2304288"/>
                  </a:lnTo>
                  <a:lnTo>
                    <a:pt x="335876" y="2301295"/>
                  </a:lnTo>
                  <a:lnTo>
                    <a:pt x="289489" y="2292557"/>
                  </a:lnTo>
                  <a:lnTo>
                    <a:pt x="245248" y="2278435"/>
                  </a:lnTo>
                  <a:lnTo>
                    <a:pt x="203511" y="2259288"/>
                  </a:lnTo>
                  <a:lnTo>
                    <a:pt x="164639" y="2235475"/>
                  </a:lnTo>
                  <a:lnTo>
                    <a:pt x="128991" y="2207358"/>
                  </a:lnTo>
                  <a:lnTo>
                    <a:pt x="96929" y="2175296"/>
                  </a:lnTo>
                  <a:lnTo>
                    <a:pt x="68812" y="2139648"/>
                  </a:lnTo>
                  <a:lnTo>
                    <a:pt x="44999" y="2100776"/>
                  </a:lnTo>
                  <a:lnTo>
                    <a:pt x="25852" y="2059039"/>
                  </a:lnTo>
                  <a:lnTo>
                    <a:pt x="11730" y="2014798"/>
                  </a:lnTo>
                  <a:lnTo>
                    <a:pt x="2992" y="1968411"/>
                  </a:lnTo>
                  <a:lnTo>
                    <a:pt x="0" y="1920239"/>
                  </a:lnTo>
                  <a:lnTo>
                    <a:pt x="0" y="384048"/>
                  </a:lnTo>
                  <a:close/>
                </a:path>
              </a:pathLst>
            </a:custGeom>
            <a:ln w="28955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6143244" y="751331"/>
            <a:ext cx="2836545" cy="2333625"/>
            <a:chOff x="6143244" y="751331"/>
            <a:chExt cx="2836545" cy="233362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57722" y="765809"/>
              <a:ext cx="2807207" cy="23042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57722" y="765809"/>
              <a:ext cx="2807335" cy="2304415"/>
            </a:xfrm>
            <a:custGeom>
              <a:avLst/>
              <a:gdLst/>
              <a:ahLst/>
              <a:cxnLst/>
              <a:rect l="l" t="t" r="r" b="b"/>
              <a:pathLst>
                <a:path w="2807334" h="2304415">
                  <a:moveTo>
                    <a:pt x="0" y="384048"/>
                  </a:moveTo>
                  <a:lnTo>
                    <a:pt x="2992" y="335876"/>
                  </a:lnTo>
                  <a:lnTo>
                    <a:pt x="11730" y="289489"/>
                  </a:lnTo>
                  <a:lnTo>
                    <a:pt x="25852" y="245248"/>
                  </a:lnTo>
                  <a:lnTo>
                    <a:pt x="44999" y="203511"/>
                  </a:lnTo>
                  <a:lnTo>
                    <a:pt x="68812" y="164639"/>
                  </a:lnTo>
                  <a:lnTo>
                    <a:pt x="96929" y="128991"/>
                  </a:lnTo>
                  <a:lnTo>
                    <a:pt x="128991" y="96929"/>
                  </a:lnTo>
                  <a:lnTo>
                    <a:pt x="164639" y="68812"/>
                  </a:lnTo>
                  <a:lnTo>
                    <a:pt x="203511" y="44999"/>
                  </a:lnTo>
                  <a:lnTo>
                    <a:pt x="245248" y="25852"/>
                  </a:lnTo>
                  <a:lnTo>
                    <a:pt x="289489" y="11730"/>
                  </a:lnTo>
                  <a:lnTo>
                    <a:pt x="335876" y="2992"/>
                  </a:lnTo>
                  <a:lnTo>
                    <a:pt x="384048" y="0"/>
                  </a:lnTo>
                  <a:lnTo>
                    <a:pt x="2423159" y="0"/>
                  </a:lnTo>
                  <a:lnTo>
                    <a:pt x="2471331" y="2992"/>
                  </a:lnTo>
                  <a:lnTo>
                    <a:pt x="2517718" y="11730"/>
                  </a:lnTo>
                  <a:lnTo>
                    <a:pt x="2561959" y="25852"/>
                  </a:lnTo>
                  <a:lnTo>
                    <a:pt x="2603696" y="44999"/>
                  </a:lnTo>
                  <a:lnTo>
                    <a:pt x="2642568" y="68812"/>
                  </a:lnTo>
                  <a:lnTo>
                    <a:pt x="2678216" y="96929"/>
                  </a:lnTo>
                  <a:lnTo>
                    <a:pt x="2710278" y="128991"/>
                  </a:lnTo>
                  <a:lnTo>
                    <a:pt x="2738395" y="164639"/>
                  </a:lnTo>
                  <a:lnTo>
                    <a:pt x="2762208" y="203511"/>
                  </a:lnTo>
                  <a:lnTo>
                    <a:pt x="2781355" y="245248"/>
                  </a:lnTo>
                  <a:lnTo>
                    <a:pt x="2795477" y="289489"/>
                  </a:lnTo>
                  <a:lnTo>
                    <a:pt x="2804215" y="335876"/>
                  </a:lnTo>
                  <a:lnTo>
                    <a:pt x="2807207" y="384048"/>
                  </a:lnTo>
                  <a:lnTo>
                    <a:pt x="2807207" y="1920239"/>
                  </a:lnTo>
                  <a:lnTo>
                    <a:pt x="2804215" y="1968411"/>
                  </a:lnTo>
                  <a:lnTo>
                    <a:pt x="2795477" y="2014798"/>
                  </a:lnTo>
                  <a:lnTo>
                    <a:pt x="2781355" y="2059039"/>
                  </a:lnTo>
                  <a:lnTo>
                    <a:pt x="2762208" y="2100776"/>
                  </a:lnTo>
                  <a:lnTo>
                    <a:pt x="2738395" y="2139648"/>
                  </a:lnTo>
                  <a:lnTo>
                    <a:pt x="2710278" y="2175296"/>
                  </a:lnTo>
                  <a:lnTo>
                    <a:pt x="2678216" y="2207358"/>
                  </a:lnTo>
                  <a:lnTo>
                    <a:pt x="2642568" y="2235475"/>
                  </a:lnTo>
                  <a:lnTo>
                    <a:pt x="2603696" y="2259288"/>
                  </a:lnTo>
                  <a:lnTo>
                    <a:pt x="2561959" y="2278435"/>
                  </a:lnTo>
                  <a:lnTo>
                    <a:pt x="2517718" y="2292557"/>
                  </a:lnTo>
                  <a:lnTo>
                    <a:pt x="2471331" y="2301295"/>
                  </a:lnTo>
                  <a:lnTo>
                    <a:pt x="2423159" y="2304288"/>
                  </a:lnTo>
                  <a:lnTo>
                    <a:pt x="384048" y="2304288"/>
                  </a:lnTo>
                  <a:lnTo>
                    <a:pt x="335876" y="2301295"/>
                  </a:lnTo>
                  <a:lnTo>
                    <a:pt x="289489" y="2292557"/>
                  </a:lnTo>
                  <a:lnTo>
                    <a:pt x="245248" y="2278435"/>
                  </a:lnTo>
                  <a:lnTo>
                    <a:pt x="203511" y="2259288"/>
                  </a:lnTo>
                  <a:lnTo>
                    <a:pt x="164639" y="2235475"/>
                  </a:lnTo>
                  <a:lnTo>
                    <a:pt x="128991" y="2207358"/>
                  </a:lnTo>
                  <a:lnTo>
                    <a:pt x="96929" y="2175296"/>
                  </a:lnTo>
                  <a:lnTo>
                    <a:pt x="68812" y="2139648"/>
                  </a:lnTo>
                  <a:lnTo>
                    <a:pt x="44999" y="2100776"/>
                  </a:lnTo>
                  <a:lnTo>
                    <a:pt x="25852" y="2059039"/>
                  </a:lnTo>
                  <a:lnTo>
                    <a:pt x="11730" y="2014798"/>
                  </a:lnTo>
                  <a:lnTo>
                    <a:pt x="2992" y="1968411"/>
                  </a:lnTo>
                  <a:lnTo>
                    <a:pt x="0" y="1920239"/>
                  </a:lnTo>
                  <a:lnTo>
                    <a:pt x="0" y="384048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47217" y="2726816"/>
            <a:ext cx="2087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FF0000"/>
                </a:solidFill>
                <a:latin typeface="华文新魏"/>
                <a:cs typeface="华文新魏"/>
              </a:rPr>
              <a:t>左右手</a:t>
            </a:r>
            <a:r>
              <a:rPr dirty="0" sz="1800" spc="-5" b="1">
                <a:solidFill>
                  <a:srgbClr val="FF0000"/>
                </a:solidFill>
                <a:latin typeface="华文新魏"/>
                <a:cs typeface="华文新魏"/>
              </a:rPr>
              <a:t>表面波传感器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71747" y="2726816"/>
            <a:ext cx="2087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solidFill>
                  <a:srgbClr val="3333CC"/>
                </a:solidFill>
                <a:latin typeface="华文新魏"/>
                <a:cs typeface="华文新魏"/>
              </a:rPr>
              <a:t>高分辨</a:t>
            </a:r>
            <a:r>
              <a:rPr dirty="0" sz="1800" spc="-5" b="1">
                <a:solidFill>
                  <a:srgbClr val="3333CC"/>
                </a:solidFill>
                <a:latin typeface="华文新魏"/>
                <a:cs typeface="华文新魏"/>
              </a:rPr>
              <a:t>率近场成像仪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71309" y="2726816"/>
            <a:ext cx="1858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 b="1">
                <a:latin typeface="华文新魏"/>
                <a:cs typeface="华文新魏"/>
              </a:rPr>
              <a:t>准光路</a:t>
            </a:r>
            <a:r>
              <a:rPr dirty="0" sz="1800" spc="-5" b="1">
                <a:latin typeface="华文新魏"/>
                <a:cs typeface="华文新魏"/>
              </a:rPr>
              <a:t>信息处理器</a:t>
            </a:r>
            <a:endParaRPr sz="1800">
              <a:latin typeface="华文新魏"/>
              <a:cs typeface="华文新魏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6959" y="3357371"/>
            <a:ext cx="2714455" cy="179984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02742" y="5105146"/>
            <a:ext cx="8410575" cy="160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100"/>
              </a:spcBef>
              <a:tabLst>
                <a:tab pos="3253104" algn="l"/>
                <a:tab pos="6365240" algn="l"/>
              </a:tabLst>
            </a:pPr>
            <a:r>
              <a:rPr dirty="0" baseline="1543" sz="2700" spc="7" b="1">
                <a:solidFill>
                  <a:srgbClr val="3333CC"/>
                </a:solidFill>
                <a:latin typeface="华文新魏"/>
                <a:cs typeface="华文新魏"/>
              </a:rPr>
              <a:t>全空间</a:t>
            </a:r>
            <a:r>
              <a:rPr dirty="0" baseline="1543" sz="2700" spc="-7" b="1">
                <a:solidFill>
                  <a:srgbClr val="3333CC"/>
                </a:solidFill>
                <a:latin typeface="华文新魏"/>
                <a:cs typeface="华文新魏"/>
              </a:rPr>
              <a:t>波束扫描天线	</a:t>
            </a:r>
            <a:r>
              <a:rPr dirty="0" baseline="1543" sz="2700" spc="7" b="1">
                <a:latin typeface="华文新魏"/>
                <a:cs typeface="华文新魏"/>
              </a:rPr>
              <a:t>多通带</a:t>
            </a:r>
            <a:r>
              <a:rPr dirty="0" baseline="1543" sz="2700" spc="-7" b="1">
                <a:latin typeface="华文新魏"/>
                <a:cs typeface="华文新魏"/>
              </a:rPr>
              <a:t>隐身天线罩	</a:t>
            </a:r>
            <a:r>
              <a:rPr dirty="0" sz="1800" spc="5" b="1">
                <a:solidFill>
                  <a:srgbClr val="FF0000"/>
                </a:solidFill>
                <a:latin typeface="华文新魏"/>
                <a:cs typeface="华文新魏"/>
              </a:rPr>
              <a:t>完美微</a:t>
            </a:r>
            <a:r>
              <a:rPr dirty="0" sz="1800" spc="-5" b="1">
                <a:solidFill>
                  <a:srgbClr val="FF0000"/>
                </a:solidFill>
                <a:latin typeface="华文新魏"/>
                <a:cs typeface="华文新魏"/>
              </a:rPr>
              <a:t>波聚束器</a:t>
            </a:r>
            <a:endParaRPr sz="1800">
              <a:latin typeface="华文新魏"/>
              <a:cs typeface="华文新魏"/>
            </a:endParaRPr>
          </a:p>
          <a:p>
            <a:pPr algn="just" marL="12700" marR="5080">
              <a:lnSpc>
                <a:spcPct val="120000"/>
              </a:lnSpc>
              <a:spcBef>
                <a:spcPts val="1605"/>
              </a:spcBef>
            </a:pPr>
            <a:r>
              <a:rPr dirty="0" sz="2000" spc="10" b="1">
                <a:solidFill>
                  <a:srgbClr val="001B36"/>
                </a:solidFill>
                <a:latin typeface="华文新魏"/>
                <a:cs typeface="华文新魏"/>
              </a:rPr>
              <a:t>利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用超材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的奇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异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特性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，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以及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对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电磁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波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的特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殊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控制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能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力，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实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现传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统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器件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性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能 </a:t>
            </a:r>
            <a:r>
              <a:rPr dirty="0" sz="2000" spc="10" b="1">
                <a:solidFill>
                  <a:srgbClr val="001B36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大幅提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升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，如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：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提高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传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感器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灵敏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度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、增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强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成像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仪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的分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辨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率、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扩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展天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线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阵 </a:t>
            </a:r>
            <a:r>
              <a:rPr dirty="0" sz="2000" spc="10" b="1">
                <a:solidFill>
                  <a:srgbClr val="001B36"/>
                </a:solidFill>
                <a:latin typeface="华文新魏"/>
                <a:cs typeface="华文新魏"/>
              </a:rPr>
              <a:t>的扫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描范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围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、拓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展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隐身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天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线罩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频选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特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性、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实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现电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磁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波的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完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美压</a:t>
            </a:r>
            <a:r>
              <a:rPr dirty="0" sz="2000" spc="-15" b="1">
                <a:solidFill>
                  <a:srgbClr val="001B36"/>
                </a:solidFill>
                <a:latin typeface="华文新魏"/>
                <a:cs typeface="华文新魏"/>
              </a:rPr>
              <a:t>缩</a:t>
            </a:r>
            <a:r>
              <a:rPr dirty="0" sz="2000" b="1">
                <a:solidFill>
                  <a:srgbClr val="001B36"/>
                </a:solidFill>
                <a:latin typeface="华文新魏"/>
                <a:cs typeface="华文新魏"/>
              </a:rPr>
              <a:t>等。</a:t>
            </a:r>
            <a:endParaRPr sz="2000">
              <a:latin typeface="华文新魏"/>
              <a:cs typeface="华文新魏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1000" y="3198876"/>
            <a:ext cx="8598535" cy="3557270"/>
            <a:chOff x="381000" y="3198876"/>
            <a:chExt cx="8598535" cy="355727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7721" y="3213354"/>
              <a:ext cx="2807207" cy="23042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57721" y="3213354"/>
              <a:ext cx="2807335" cy="2304415"/>
            </a:xfrm>
            <a:custGeom>
              <a:avLst/>
              <a:gdLst/>
              <a:ahLst/>
              <a:cxnLst/>
              <a:rect l="l" t="t" r="r" b="b"/>
              <a:pathLst>
                <a:path w="2807334" h="2304415">
                  <a:moveTo>
                    <a:pt x="0" y="384048"/>
                  </a:moveTo>
                  <a:lnTo>
                    <a:pt x="2992" y="335876"/>
                  </a:lnTo>
                  <a:lnTo>
                    <a:pt x="11730" y="289489"/>
                  </a:lnTo>
                  <a:lnTo>
                    <a:pt x="25852" y="245248"/>
                  </a:lnTo>
                  <a:lnTo>
                    <a:pt x="44999" y="203511"/>
                  </a:lnTo>
                  <a:lnTo>
                    <a:pt x="68812" y="164639"/>
                  </a:lnTo>
                  <a:lnTo>
                    <a:pt x="96929" y="128991"/>
                  </a:lnTo>
                  <a:lnTo>
                    <a:pt x="128991" y="96929"/>
                  </a:lnTo>
                  <a:lnTo>
                    <a:pt x="164639" y="68812"/>
                  </a:lnTo>
                  <a:lnTo>
                    <a:pt x="203511" y="44999"/>
                  </a:lnTo>
                  <a:lnTo>
                    <a:pt x="245248" y="25852"/>
                  </a:lnTo>
                  <a:lnTo>
                    <a:pt x="289489" y="11730"/>
                  </a:lnTo>
                  <a:lnTo>
                    <a:pt x="335876" y="2992"/>
                  </a:lnTo>
                  <a:lnTo>
                    <a:pt x="384048" y="0"/>
                  </a:lnTo>
                  <a:lnTo>
                    <a:pt x="2423159" y="0"/>
                  </a:lnTo>
                  <a:lnTo>
                    <a:pt x="2471331" y="2992"/>
                  </a:lnTo>
                  <a:lnTo>
                    <a:pt x="2517718" y="11730"/>
                  </a:lnTo>
                  <a:lnTo>
                    <a:pt x="2561959" y="25852"/>
                  </a:lnTo>
                  <a:lnTo>
                    <a:pt x="2603696" y="44999"/>
                  </a:lnTo>
                  <a:lnTo>
                    <a:pt x="2642568" y="68812"/>
                  </a:lnTo>
                  <a:lnTo>
                    <a:pt x="2678216" y="96929"/>
                  </a:lnTo>
                  <a:lnTo>
                    <a:pt x="2710278" y="128991"/>
                  </a:lnTo>
                  <a:lnTo>
                    <a:pt x="2738395" y="164639"/>
                  </a:lnTo>
                  <a:lnTo>
                    <a:pt x="2762208" y="203511"/>
                  </a:lnTo>
                  <a:lnTo>
                    <a:pt x="2781355" y="245248"/>
                  </a:lnTo>
                  <a:lnTo>
                    <a:pt x="2795477" y="289489"/>
                  </a:lnTo>
                  <a:lnTo>
                    <a:pt x="2804215" y="335876"/>
                  </a:lnTo>
                  <a:lnTo>
                    <a:pt x="2807207" y="384048"/>
                  </a:lnTo>
                  <a:lnTo>
                    <a:pt x="2807207" y="1920240"/>
                  </a:lnTo>
                  <a:lnTo>
                    <a:pt x="2804215" y="1968411"/>
                  </a:lnTo>
                  <a:lnTo>
                    <a:pt x="2795477" y="2014798"/>
                  </a:lnTo>
                  <a:lnTo>
                    <a:pt x="2781355" y="2059039"/>
                  </a:lnTo>
                  <a:lnTo>
                    <a:pt x="2762208" y="2100776"/>
                  </a:lnTo>
                  <a:lnTo>
                    <a:pt x="2738395" y="2139648"/>
                  </a:lnTo>
                  <a:lnTo>
                    <a:pt x="2710278" y="2175296"/>
                  </a:lnTo>
                  <a:lnTo>
                    <a:pt x="2678216" y="2207358"/>
                  </a:lnTo>
                  <a:lnTo>
                    <a:pt x="2642568" y="2235475"/>
                  </a:lnTo>
                  <a:lnTo>
                    <a:pt x="2603696" y="2259288"/>
                  </a:lnTo>
                  <a:lnTo>
                    <a:pt x="2561959" y="2278435"/>
                  </a:lnTo>
                  <a:lnTo>
                    <a:pt x="2517718" y="2292557"/>
                  </a:lnTo>
                  <a:lnTo>
                    <a:pt x="2471331" y="2301295"/>
                  </a:lnTo>
                  <a:lnTo>
                    <a:pt x="2423159" y="2304288"/>
                  </a:lnTo>
                  <a:lnTo>
                    <a:pt x="384048" y="2304288"/>
                  </a:lnTo>
                  <a:lnTo>
                    <a:pt x="335876" y="2301295"/>
                  </a:lnTo>
                  <a:lnTo>
                    <a:pt x="289489" y="2292557"/>
                  </a:lnTo>
                  <a:lnTo>
                    <a:pt x="245248" y="2278435"/>
                  </a:lnTo>
                  <a:lnTo>
                    <a:pt x="203511" y="2259288"/>
                  </a:lnTo>
                  <a:lnTo>
                    <a:pt x="164639" y="2235475"/>
                  </a:lnTo>
                  <a:lnTo>
                    <a:pt x="128991" y="2207358"/>
                  </a:lnTo>
                  <a:lnTo>
                    <a:pt x="96929" y="2175296"/>
                  </a:lnTo>
                  <a:lnTo>
                    <a:pt x="68812" y="2139648"/>
                  </a:lnTo>
                  <a:lnTo>
                    <a:pt x="44999" y="2100776"/>
                  </a:lnTo>
                  <a:lnTo>
                    <a:pt x="25852" y="2059039"/>
                  </a:lnTo>
                  <a:lnTo>
                    <a:pt x="11730" y="2014798"/>
                  </a:lnTo>
                  <a:lnTo>
                    <a:pt x="2992" y="1968411"/>
                  </a:lnTo>
                  <a:lnTo>
                    <a:pt x="0" y="1920240"/>
                  </a:lnTo>
                  <a:lnTo>
                    <a:pt x="0" y="384048"/>
                  </a:lnTo>
                  <a:close/>
                </a:path>
              </a:pathLst>
            </a:custGeom>
            <a:ln w="28956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477" y="5590794"/>
              <a:ext cx="8442960" cy="115061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95477" y="5590794"/>
              <a:ext cx="8442960" cy="1150620"/>
            </a:xfrm>
            <a:custGeom>
              <a:avLst/>
              <a:gdLst/>
              <a:ahLst/>
              <a:cxnLst/>
              <a:rect l="l" t="t" r="r" b="b"/>
              <a:pathLst>
                <a:path w="8442960" h="1150620">
                  <a:moveTo>
                    <a:pt x="0" y="191782"/>
                  </a:moveTo>
                  <a:lnTo>
                    <a:pt x="5065" y="147808"/>
                  </a:lnTo>
                  <a:lnTo>
                    <a:pt x="19492" y="107441"/>
                  </a:lnTo>
                  <a:lnTo>
                    <a:pt x="42131" y="71832"/>
                  </a:lnTo>
                  <a:lnTo>
                    <a:pt x="71830" y="42132"/>
                  </a:lnTo>
                  <a:lnTo>
                    <a:pt x="107437" y="19493"/>
                  </a:lnTo>
                  <a:lnTo>
                    <a:pt x="147800" y="5065"/>
                  </a:lnTo>
                  <a:lnTo>
                    <a:pt x="191770" y="0"/>
                  </a:lnTo>
                  <a:lnTo>
                    <a:pt x="8251190" y="0"/>
                  </a:lnTo>
                  <a:lnTo>
                    <a:pt x="8295163" y="5065"/>
                  </a:lnTo>
                  <a:lnTo>
                    <a:pt x="8335528" y="19493"/>
                  </a:lnTo>
                  <a:lnTo>
                    <a:pt x="8371135" y="42132"/>
                  </a:lnTo>
                  <a:lnTo>
                    <a:pt x="8400832" y="71832"/>
                  </a:lnTo>
                  <a:lnTo>
                    <a:pt x="8423469" y="107441"/>
                  </a:lnTo>
                  <a:lnTo>
                    <a:pt x="8437895" y="147808"/>
                  </a:lnTo>
                  <a:lnTo>
                    <a:pt x="8442960" y="191782"/>
                  </a:lnTo>
                  <a:lnTo>
                    <a:pt x="8442960" y="958837"/>
                  </a:lnTo>
                  <a:lnTo>
                    <a:pt x="8437895" y="1002811"/>
                  </a:lnTo>
                  <a:lnTo>
                    <a:pt x="8423469" y="1043177"/>
                  </a:lnTo>
                  <a:lnTo>
                    <a:pt x="8400832" y="1078786"/>
                  </a:lnTo>
                  <a:lnTo>
                    <a:pt x="8371135" y="1108486"/>
                  </a:lnTo>
                  <a:lnTo>
                    <a:pt x="8335528" y="1131125"/>
                  </a:lnTo>
                  <a:lnTo>
                    <a:pt x="8295163" y="1145553"/>
                  </a:lnTo>
                  <a:lnTo>
                    <a:pt x="8251190" y="1150618"/>
                  </a:lnTo>
                  <a:lnTo>
                    <a:pt x="191770" y="1150618"/>
                  </a:lnTo>
                  <a:lnTo>
                    <a:pt x="147800" y="1145553"/>
                  </a:lnTo>
                  <a:lnTo>
                    <a:pt x="107437" y="1131125"/>
                  </a:lnTo>
                  <a:lnTo>
                    <a:pt x="71830" y="1108486"/>
                  </a:lnTo>
                  <a:lnTo>
                    <a:pt x="42131" y="1078786"/>
                  </a:lnTo>
                  <a:lnTo>
                    <a:pt x="19492" y="1043177"/>
                  </a:lnTo>
                  <a:lnTo>
                    <a:pt x="5065" y="1002811"/>
                  </a:lnTo>
                  <a:lnTo>
                    <a:pt x="0" y="958837"/>
                  </a:lnTo>
                  <a:lnTo>
                    <a:pt x="0" y="191782"/>
                  </a:lnTo>
                  <a:close/>
                </a:path>
              </a:pathLst>
            </a:custGeom>
            <a:ln w="28956">
              <a:solidFill>
                <a:srgbClr val="008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2998" y="6524650"/>
            <a:ext cx="8572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华文新魏"/>
                <a:cs typeface="华文新魏"/>
              </a:rPr>
              <a:t>2021/11/18</a:t>
            </a:r>
            <a:endParaRPr sz="1400">
              <a:latin typeface="华文新魏"/>
              <a:cs typeface="华文新魏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792" y="555117"/>
            <a:ext cx="32277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/>
              <a:t>六、超材料</a:t>
            </a:r>
            <a:r>
              <a:rPr dirty="0" sz="2800" spc="-10"/>
              <a:t>应用</a:t>
            </a:r>
            <a:r>
              <a:rPr dirty="0" sz="2800" spc="-5"/>
              <a:t>前</a:t>
            </a:r>
            <a:r>
              <a:rPr dirty="0" sz="2800" spc="-10"/>
              <a:t>景</a:t>
            </a:r>
            <a:endParaRPr sz="28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71" y="1134907"/>
            <a:ext cx="2517194" cy="5265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540" y="1147064"/>
            <a:ext cx="1752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6.3</a:t>
            </a:r>
            <a:r>
              <a:rPr dirty="0" sz="2400" spc="-95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400">
                <a:solidFill>
                  <a:srgbClr val="FFFFFF"/>
                </a:solidFill>
                <a:latin typeface="华文新魏"/>
                <a:cs typeface="华文新魏"/>
              </a:rPr>
              <a:t>应用前景</a:t>
            </a:r>
            <a:endParaRPr sz="2400">
              <a:latin typeface="华文新魏"/>
              <a:cs typeface="华文新魏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60" y="1629155"/>
            <a:ext cx="6688835" cy="46802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00527" y="3140964"/>
            <a:ext cx="3599815" cy="13258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06705" rIns="0" bIns="0" rtlCol="0" vert="horz">
            <a:spAutoFit/>
          </a:bodyPr>
          <a:lstStyle/>
          <a:p>
            <a:pPr marL="1089660" marR="548005" indent="-534035">
              <a:lnSpc>
                <a:spcPct val="100000"/>
              </a:lnSpc>
              <a:spcBef>
                <a:spcPts val="2415"/>
              </a:spcBef>
            </a:pP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超材料应用前景 </a:t>
            </a:r>
            <a:r>
              <a:rPr dirty="0" sz="2800" spc="-5">
                <a:solidFill>
                  <a:srgbClr val="FF0000"/>
                </a:solidFill>
                <a:latin typeface="华文新魏"/>
                <a:cs typeface="华文新魏"/>
              </a:rPr>
              <a:t>极其广泛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7865" y="481965"/>
            <a:ext cx="91249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目</a:t>
            </a:r>
            <a:r>
              <a:rPr dirty="0" sz="2800" spc="615" b="1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华文新魏"/>
                <a:cs typeface="华文新魏"/>
              </a:rPr>
              <a:t>录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2624" y="1984248"/>
            <a:ext cx="464820" cy="413384"/>
            <a:chOff x="1182624" y="1984248"/>
            <a:chExt cx="464820" cy="413384"/>
          </a:xfrm>
        </p:grpSpPr>
        <p:sp>
          <p:nvSpPr>
            <p:cNvPr id="5" name="object 5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1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59"/>
                  </a:lnTo>
                  <a:lnTo>
                    <a:pt x="403097" y="403859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1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87196" y="1988820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1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59"/>
                  </a:lnTo>
                  <a:lnTo>
                    <a:pt x="52616" y="403859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1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500" y="2098167"/>
              <a:ext cx="123316" cy="18427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182624" y="2776727"/>
            <a:ext cx="464820" cy="413384"/>
            <a:chOff x="1182624" y="2776727"/>
            <a:chExt cx="464820" cy="413384"/>
          </a:xfrm>
        </p:grpSpPr>
        <p:sp>
          <p:nvSpPr>
            <p:cNvPr id="9" name="object 9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4030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351282"/>
                  </a:lnTo>
                  <a:lnTo>
                    <a:pt x="4135" y="371766"/>
                  </a:lnTo>
                  <a:lnTo>
                    <a:pt x="15411" y="388477"/>
                  </a:lnTo>
                  <a:lnTo>
                    <a:pt x="32136" y="399734"/>
                  </a:lnTo>
                  <a:lnTo>
                    <a:pt x="52616" y="403860"/>
                  </a:lnTo>
                  <a:lnTo>
                    <a:pt x="403097" y="403860"/>
                  </a:lnTo>
                  <a:lnTo>
                    <a:pt x="423582" y="399734"/>
                  </a:lnTo>
                  <a:lnTo>
                    <a:pt x="440293" y="388477"/>
                  </a:lnTo>
                  <a:lnTo>
                    <a:pt x="451550" y="371766"/>
                  </a:lnTo>
                  <a:lnTo>
                    <a:pt x="455676" y="351282"/>
                  </a:lnTo>
                  <a:lnTo>
                    <a:pt x="455676" y="52577"/>
                  </a:lnTo>
                  <a:lnTo>
                    <a:pt x="451550" y="32093"/>
                  </a:lnTo>
                  <a:lnTo>
                    <a:pt x="440293" y="15382"/>
                  </a:lnTo>
                  <a:lnTo>
                    <a:pt x="423582" y="4125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87196" y="2781299"/>
              <a:ext cx="455930" cy="403860"/>
            </a:xfrm>
            <a:custGeom>
              <a:avLst/>
              <a:gdLst/>
              <a:ahLst/>
              <a:cxnLst/>
              <a:rect l="l" t="t" r="r" b="b"/>
              <a:pathLst>
                <a:path w="455930" h="403860">
                  <a:moveTo>
                    <a:pt x="0" y="52577"/>
                  </a:moveTo>
                  <a:lnTo>
                    <a:pt x="4135" y="32093"/>
                  </a:lnTo>
                  <a:lnTo>
                    <a:pt x="15411" y="15382"/>
                  </a:lnTo>
                  <a:lnTo>
                    <a:pt x="32136" y="4125"/>
                  </a:lnTo>
                  <a:lnTo>
                    <a:pt x="52616" y="0"/>
                  </a:lnTo>
                  <a:lnTo>
                    <a:pt x="403097" y="0"/>
                  </a:lnTo>
                  <a:lnTo>
                    <a:pt x="423582" y="4125"/>
                  </a:lnTo>
                  <a:lnTo>
                    <a:pt x="440293" y="15382"/>
                  </a:lnTo>
                  <a:lnTo>
                    <a:pt x="451550" y="32093"/>
                  </a:lnTo>
                  <a:lnTo>
                    <a:pt x="455676" y="52577"/>
                  </a:lnTo>
                  <a:lnTo>
                    <a:pt x="455676" y="351282"/>
                  </a:lnTo>
                  <a:lnTo>
                    <a:pt x="451550" y="371766"/>
                  </a:lnTo>
                  <a:lnTo>
                    <a:pt x="440293" y="388477"/>
                  </a:lnTo>
                  <a:lnTo>
                    <a:pt x="423582" y="399734"/>
                  </a:lnTo>
                  <a:lnTo>
                    <a:pt x="403097" y="403860"/>
                  </a:lnTo>
                  <a:lnTo>
                    <a:pt x="52616" y="403860"/>
                  </a:lnTo>
                  <a:lnTo>
                    <a:pt x="32136" y="399734"/>
                  </a:lnTo>
                  <a:lnTo>
                    <a:pt x="15411" y="388477"/>
                  </a:lnTo>
                  <a:lnTo>
                    <a:pt x="4135" y="371766"/>
                  </a:lnTo>
                  <a:lnTo>
                    <a:pt x="0" y="351282"/>
                  </a:lnTo>
                  <a:lnTo>
                    <a:pt x="0" y="525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500" y="2890392"/>
              <a:ext cx="123316" cy="1842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532" y="2801111"/>
              <a:ext cx="414528" cy="16459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110996" y="4072128"/>
            <a:ext cx="609600" cy="585470"/>
            <a:chOff x="1110996" y="4072128"/>
            <a:chExt cx="609600" cy="585470"/>
          </a:xfrm>
        </p:grpSpPr>
        <p:sp>
          <p:nvSpPr>
            <p:cNvPr id="14" name="object 14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525399" y="0"/>
                  </a:moveTo>
                  <a:lnTo>
                    <a:pt x="75044" y="0"/>
                  </a:lnTo>
                  <a:lnTo>
                    <a:pt x="45836" y="5905"/>
                  </a:lnTo>
                  <a:lnTo>
                    <a:pt x="21982" y="22002"/>
                  </a:lnTo>
                  <a:lnTo>
                    <a:pt x="5898" y="45862"/>
                  </a:lnTo>
                  <a:lnTo>
                    <a:pt x="0" y="75056"/>
                  </a:lnTo>
                  <a:lnTo>
                    <a:pt x="0" y="501014"/>
                  </a:lnTo>
                  <a:lnTo>
                    <a:pt x="5898" y="530209"/>
                  </a:lnTo>
                  <a:lnTo>
                    <a:pt x="21982" y="554069"/>
                  </a:lnTo>
                  <a:lnTo>
                    <a:pt x="45836" y="570166"/>
                  </a:lnTo>
                  <a:lnTo>
                    <a:pt x="75044" y="576072"/>
                  </a:lnTo>
                  <a:lnTo>
                    <a:pt x="525399" y="576072"/>
                  </a:lnTo>
                  <a:lnTo>
                    <a:pt x="554593" y="570166"/>
                  </a:lnTo>
                  <a:lnTo>
                    <a:pt x="578453" y="554069"/>
                  </a:lnTo>
                  <a:lnTo>
                    <a:pt x="594550" y="530209"/>
                  </a:lnTo>
                  <a:lnTo>
                    <a:pt x="600456" y="501014"/>
                  </a:lnTo>
                  <a:lnTo>
                    <a:pt x="600456" y="75056"/>
                  </a:lnTo>
                  <a:lnTo>
                    <a:pt x="594550" y="45862"/>
                  </a:lnTo>
                  <a:lnTo>
                    <a:pt x="578453" y="22002"/>
                  </a:lnTo>
                  <a:lnTo>
                    <a:pt x="554593" y="5905"/>
                  </a:lnTo>
                  <a:lnTo>
                    <a:pt x="52539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5568" y="4076700"/>
              <a:ext cx="600710" cy="576580"/>
            </a:xfrm>
            <a:custGeom>
              <a:avLst/>
              <a:gdLst/>
              <a:ahLst/>
              <a:cxnLst/>
              <a:rect l="l" t="t" r="r" b="b"/>
              <a:pathLst>
                <a:path w="600710" h="576579">
                  <a:moveTo>
                    <a:pt x="0" y="75056"/>
                  </a:moveTo>
                  <a:lnTo>
                    <a:pt x="5898" y="45862"/>
                  </a:lnTo>
                  <a:lnTo>
                    <a:pt x="21982" y="22002"/>
                  </a:lnTo>
                  <a:lnTo>
                    <a:pt x="45836" y="5905"/>
                  </a:lnTo>
                  <a:lnTo>
                    <a:pt x="75044" y="0"/>
                  </a:lnTo>
                  <a:lnTo>
                    <a:pt x="525399" y="0"/>
                  </a:lnTo>
                  <a:lnTo>
                    <a:pt x="554593" y="5905"/>
                  </a:lnTo>
                  <a:lnTo>
                    <a:pt x="578453" y="22002"/>
                  </a:lnTo>
                  <a:lnTo>
                    <a:pt x="594550" y="45862"/>
                  </a:lnTo>
                  <a:lnTo>
                    <a:pt x="600456" y="75056"/>
                  </a:lnTo>
                  <a:lnTo>
                    <a:pt x="600456" y="501014"/>
                  </a:lnTo>
                  <a:lnTo>
                    <a:pt x="594550" y="530209"/>
                  </a:lnTo>
                  <a:lnTo>
                    <a:pt x="578453" y="554069"/>
                  </a:lnTo>
                  <a:lnTo>
                    <a:pt x="554593" y="570166"/>
                  </a:lnTo>
                  <a:lnTo>
                    <a:pt x="525399" y="576072"/>
                  </a:lnTo>
                  <a:lnTo>
                    <a:pt x="75044" y="576072"/>
                  </a:lnTo>
                  <a:lnTo>
                    <a:pt x="45836" y="570166"/>
                  </a:lnTo>
                  <a:lnTo>
                    <a:pt x="21982" y="554069"/>
                  </a:lnTo>
                  <a:lnTo>
                    <a:pt x="5898" y="530209"/>
                  </a:lnTo>
                  <a:lnTo>
                    <a:pt x="0" y="501014"/>
                  </a:lnTo>
                  <a:lnTo>
                    <a:pt x="0" y="750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08481" y="4232656"/>
              <a:ext cx="162560" cy="263525"/>
            </a:xfrm>
            <a:custGeom>
              <a:avLst/>
              <a:gdLst/>
              <a:ahLst/>
              <a:cxnLst/>
              <a:rect l="l" t="t" r="r" b="b"/>
              <a:pathLst>
                <a:path w="162559" h="263525">
                  <a:moveTo>
                    <a:pt x="152907" y="0"/>
                  </a:moveTo>
                  <a:lnTo>
                    <a:pt x="24130" y="0"/>
                  </a:lnTo>
                  <a:lnTo>
                    <a:pt x="6984" y="139065"/>
                  </a:lnTo>
                  <a:lnTo>
                    <a:pt x="53212" y="147955"/>
                  </a:lnTo>
                  <a:lnTo>
                    <a:pt x="57531" y="141478"/>
                  </a:lnTo>
                  <a:lnTo>
                    <a:pt x="61594" y="137033"/>
                  </a:lnTo>
                  <a:lnTo>
                    <a:pt x="70103" y="131064"/>
                  </a:lnTo>
                  <a:lnTo>
                    <a:pt x="75184" y="129413"/>
                  </a:lnTo>
                  <a:lnTo>
                    <a:pt x="88646" y="129413"/>
                  </a:lnTo>
                  <a:lnTo>
                    <a:pt x="107221" y="163282"/>
                  </a:lnTo>
                  <a:lnTo>
                    <a:pt x="107696" y="174117"/>
                  </a:lnTo>
                  <a:lnTo>
                    <a:pt x="107223" y="184683"/>
                  </a:lnTo>
                  <a:lnTo>
                    <a:pt x="89153" y="219456"/>
                  </a:lnTo>
                  <a:lnTo>
                    <a:pt x="74803" y="219456"/>
                  </a:lnTo>
                  <a:lnTo>
                    <a:pt x="54863" y="183769"/>
                  </a:lnTo>
                  <a:lnTo>
                    <a:pt x="0" y="191770"/>
                  </a:lnTo>
                  <a:lnTo>
                    <a:pt x="13168" y="228054"/>
                  </a:lnTo>
                  <a:lnTo>
                    <a:pt x="42404" y="255682"/>
                  </a:lnTo>
                  <a:lnTo>
                    <a:pt x="82168" y="263271"/>
                  </a:lnTo>
                  <a:lnTo>
                    <a:pt x="95001" y="262509"/>
                  </a:lnTo>
                  <a:lnTo>
                    <a:pt x="134405" y="244294"/>
                  </a:lnTo>
                  <a:lnTo>
                    <a:pt x="157001" y="204053"/>
                  </a:lnTo>
                  <a:lnTo>
                    <a:pt x="162306" y="167513"/>
                  </a:lnTo>
                  <a:lnTo>
                    <a:pt x="161162" y="150461"/>
                  </a:lnTo>
                  <a:lnTo>
                    <a:pt x="144018" y="108331"/>
                  </a:lnTo>
                  <a:lnTo>
                    <a:pt x="110478" y="86310"/>
                  </a:lnTo>
                  <a:lnTo>
                    <a:pt x="96519" y="84836"/>
                  </a:lnTo>
                  <a:lnTo>
                    <a:pt x="90678" y="84836"/>
                  </a:lnTo>
                  <a:lnTo>
                    <a:pt x="84835" y="85852"/>
                  </a:lnTo>
                  <a:lnTo>
                    <a:pt x="73025" y="89535"/>
                  </a:lnTo>
                  <a:lnTo>
                    <a:pt x="67056" y="92456"/>
                  </a:lnTo>
                  <a:lnTo>
                    <a:pt x="61087" y="96139"/>
                  </a:lnTo>
                  <a:lnTo>
                    <a:pt x="65785" y="57277"/>
                  </a:lnTo>
                  <a:lnTo>
                    <a:pt x="152907" y="57277"/>
                  </a:lnTo>
                  <a:lnTo>
                    <a:pt x="152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000" y="4102608"/>
              <a:ext cx="545592" cy="23774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051304" y="1915667"/>
            <a:ext cx="5328285" cy="46990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超材料概念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及内涵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8048" y="2781300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超材料物理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特性及典型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应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用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51304" y="4005071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5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制备</a:t>
            </a:r>
            <a:r>
              <a:rPr dirty="0" sz="2800" spc="5" b="1">
                <a:solidFill>
                  <a:srgbClr val="0000FF"/>
                </a:solidFill>
                <a:latin typeface="华文新魏"/>
                <a:cs typeface="华文新魏"/>
              </a:rPr>
              <a:t>技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术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05754" y="6532270"/>
            <a:ext cx="9067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492" y="6495290"/>
            <a:ext cx="439686" cy="36270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226568" y="6537147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1848E"/>
                </a:solidFill>
                <a:latin typeface="Arial"/>
                <a:cs typeface="Arial"/>
              </a:rPr>
              <a:t>92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82433" y="4864417"/>
            <a:ext cx="514350" cy="514350"/>
            <a:chOff x="1182433" y="4864417"/>
            <a:chExt cx="514350" cy="514350"/>
          </a:xfrm>
        </p:grpSpPr>
        <p:sp>
          <p:nvSpPr>
            <p:cNvPr id="25" name="object 25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438784" y="0"/>
                  </a:moveTo>
                  <a:lnTo>
                    <a:pt x="65722" y="0"/>
                  </a:lnTo>
                  <a:lnTo>
                    <a:pt x="40140" y="5169"/>
                  </a:lnTo>
                  <a:lnTo>
                    <a:pt x="19250" y="19256"/>
                  </a:lnTo>
                  <a:lnTo>
                    <a:pt x="5164" y="40130"/>
                  </a:lnTo>
                  <a:lnTo>
                    <a:pt x="0" y="65659"/>
                  </a:lnTo>
                  <a:lnTo>
                    <a:pt x="0" y="438785"/>
                  </a:lnTo>
                  <a:lnTo>
                    <a:pt x="5164" y="464313"/>
                  </a:lnTo>
                  <a:lnTo>
                    <a:pt x="19250" y="485187"/>
                  </a:lnTo>
                  <a:lnTo>
                    <a:pt x="40140" y="499274"/>
                  </a:lnTo>
                  <a:lnTo>
                    <a:pt x="65722" y="504444"/>
                  </a:lnTo>
                  <a:lnTo>
                    <a:pt x="438784" y="504444"/>
                  </a:lnTo>
                  <a:lnTo>
                    <a:pt x="464313" y="499274"/>
                  </a:lnTo>
                  <a:lnTo>
                    <a:pt x="485187" y="485187"/>
                  </a:lnTo>
                  <a:lnTo>
                    <a:pt x="499274" y="464313"/>
                  </a:lnTo>
                  <a:lnTo>
                    <a:pt x="504443" y="438785"/>
                  </a:lnTo>
                  <a:lnTo>
                    <a:pt x="504443" y="65659"/>
                  </a:lnTo>
                  <a:lnTo>
                    <a:pt x="499274" y="40130"/>
                  </a:lnTo>
                  <a:lnTo>
                    <a:pt x="485187" y="19256"/>
                  </a:lnTo>
                  <a:lnTo>
                    <a:pt x="464313" y="5169"/>
                  </a:lnTo>
                  <a:lnTo>
                    <a:pt x="4387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87196" y="4869179"/>
              <a:ext cx="504825" cy="504825"/>
            </a:xfrm>
            <a:custGeom>
              <a:avLst/>
              <a:gdLst/>
              <a:ahLst/>
              <a:cxnLst/>
              <a:rect l="l" t="t" r="r" b="b"/>
              <a:pathLst>
                <a:path w="504825" h="504825">
                  <a:moveTo>
                    <a:pt x="0" y="65659"/>
                  </a:moveTo>
                  <a:lnTo>
                    <a:pt x="5164" y="40130"/>
                  </a:lnTo>
                  <a:lnTo>
                    <a:pt x="19250" y="19256"/>
                  </a:lnTo>
                  <a:lnTo>
                    <a:pt x="40140" y="5169"/>
                  </a:lnTo>
                  <a:lnTo>
                    <a:pt x="65722" y="0"/>
                  </a:lnTo>
                  <a:lnTo>
                    <a:pt x="438784" y="0"/>
                  </a:lnTo>
                  <a:lnTo>
                    <a:pt x="464313" y="5169"/>
                  </a:lnTo>
                  <a:lnTo>
                    <a:pt x="485187" y="19256"/>
                  </a:lnTo>
                  <a:lnTo>
                    <a:pt x="499274" y="40130"/>
                  </a:lnTo>
                  <a:lnTo>
                    <a:pt x="504443" y="65659"/>
                  </a:lnTo>
                  <a:lnTo>
                    <a:pt x="504443" y="438785"/>
                  </a:lnTo>
                  <a:lnTo>
                    <a:pt x="499274" y="464313"/>
                  </a:lnTo>
                  <a:lnTo>
                    <a:pt x="485187" y="485187"/>
                  </a:lnTo>
                  <a:lnTo>
                    <a:pt x="464313" y="499274"/>
                  </a:lnTo>
                  <a:lnTo>
                    <a:pt x="438784" y="504444"/>
                  </a:lnTo>
                  <a:lnTo>
                    <a:pt x="65722" y="504444"/>
                  </a:lnTo>
                  <a:lnTo>
                    <a:pt x="40140" y="499274"/>
                  </a:lnTo>
                  <a:lnTo>
                    <a:pt x="19250" y="485187"/>
                  </a:lnTo>
                  <a:lnTo>
                    <a:pt x="5164" y="464313"/>
                  </a:lnTo>
                  <a:lnTo>
                    <a:pt x="0" y="438785"/>
                  </a:lnTo>
                  <a:lnTo>
                    <a:pt x="0" y="6565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63725" y="496646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580" y="4893564"/>
            <a:ext cx="458724" cy="20574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979676" y="4797552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超材料应用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前景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51304" y="5516879"/>
            <a:ext cx="5323840" cy="46799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310"/>
              </a:lnSpc>
            </a:pPr>
            <a:r>
              <a:rPr dirty="0" sz="2800" spc="5" b="1">
                <a:solidFill>
                  <a:srgbClr val="800000"/>
                </a:solidFill>
                <a:latin typeface="华文新魏"/>
                <a:cs typeface="华文新魏"/>
              </a:rPr>
              <a:t>结束语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82624" y="5585459"/>
            <a:ext cx="464820" cy="411480"/>
            <a:chOff x="1182624" y="5585459"/>
            <a:chExt cx="464820" cy="411480"/>
          </a:xfrm>
        </p:grpSpPr>
        <p:sp>
          <p:nvSpPr>
            <p:cNvPr id="32" name="object 32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403225" y="0"/>
                  </a:moveTo>
                  <a:lnTo>
                    <a:pt x="52412" y="0"/>
                  </a:lnTo>
                  <a:lnTo>
                    <a:pt x="32012" y="4119"/>
                  </a:lnTo>
                  <a:lnTo>
                    <a:pt x="15352" y="15352"/>
                  </a:lnTo>
                  <a:lnTo>
                    <a:pt x="4119" y="32012"/>
                  </a:lnTo>
                  <a:lnTo>
                    <a:pt x="0" y="52412"/>
                  </a:lnTo>
                  <a:lnTo>
                    <a:pt x="0" y="349923"/>
                  </a:lnTo>
                  <a:lnTo>
                    <a:pt x="4119" y="370323"/>
                  </a:lnTo>
                  <a:lnTo>
                    <a:pt x="15352" y="386983"/>
                  </a:lnTo>
                  <a:lnTo>
                    <a:pt x="32012" y="398216"/>
                  </a:lnTo>
                  <a:lnTo>
                    <a:pt x="52412" y="402336"/>
                  </a:lnTo>
                  <a:lnTo>
                    <a:pt x="403225" y="402336"/>
                  </a:lnTo>
                  <a:lnTo>
                    <a:pt x="423636" y="398216"/>
                  </a:lnTo>
                  <a:lnTo>
                    <a:pt x="440309" y="386983"/>
                  </a:lnTo>
                  <a:lnTo>
                    <a:pt x="451552" y="370323"/>
                  </a:lnTo>
                  <a:lnTo>
                    <a:pt x="455676" y="349923"/>
                  </a:lnTo>
                  <a:lnTo>
                    <a:pt x="455676" y="52412"/>
                  </a:lnTo>
                  <a:lnTo>
                    <a:pt x="451552" y="32012"/>
                  </a:lnTo>
                  <a:lnTo>
                    <a:pt x="440309" y="15352"/>
                  </a:lnTo>
                  <a:lnTo>
                    <a:pt x="423636" y="4119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87196" y="5590031"/>
              <a:ext cx="455930" cy="402590"/>
            </a:xfrm>
            <a:custGeom>
              <a:avLst/>
              <a:gdLst/>
              <a:ahLst/>
              <a:cxnLst/>
              <a:rect l="l" t="t" r="r" b="b"/>
              <a:pathLst>
                <a:path w="455930" h="402589">
                  <a:moveTo>
                    <a:pt x="0" y="52412"/>
                  </a:moveTo>
                  <a:lnTo>
                    <a:pt x="4119" y="32012"/>
                  </a:lnTo>
                  <a:lnTo>
                    <a:pt x="15352" y="15352"/>
                  </a:lnTo>
                  <a:lnTo>
                    <a:pt x="32012" y="4119"/>
                  </a:lnTo>
                  <a:lnTo>
                    <a:pt x="52412" y="0"/>
                  </a:lnTo>
                  <a:lnTo>
                    <a:pt x="403225" y="0"/>
                  </a:lnTo>
                  <a:lnTo>
                    <a:pt x="423636" y="4119"/>
                  </a:lnTo>
                  <a:lnTo>
                    <a:pt x="440309" y="15352"/>
                  </a:lnTo>
                  <a:lnTo>
                    <a:pt x="451552" y="32012"/>
                  </a:lnTo>
                  <a:lnTo>
                    <a:pt x="455676" y="52412"/>
                  </a:lnTo>
                  <a:lnTo>
                    <a:pt x="455676" y="349923"/>
                  </a:lnTo>
                  <a:lnTo>
                    <a:pt x="451552" y="370323"/>
                  </a:lnTo>
                  <a:lnTo>
                    <a:pt x="440309" y="386983"/>
                  </a:lnTo>
                  <a:lnTo>
                    <a:pt x="423636" y="398216"/>
                  </a:lnTo>
                  <a:lnTo>
                    <a:pt x="403225" y="402336"/>
                  </a:lnTo>
                  <a:lnTo>
                    <a:pt x="52412" y="402336"/>
                  </a:lnTo>
                  <a:lnTo>
                    <a:pt x="32012" y="398216"/>
                  </a:lnTo>
                  <a:lnTo>
                    <a:pt x="15352" y="386983"/>
                  </a:lnTo>
                  <a:lnTo>
                    <a:pt x="4119" y="370323"/>
                  </a:lnTo>
                  <a:lnTo>
                    <a:pt x="0" y="349923"/>
                  </a:lnTo>
                  <a:lnTo>
                    <a:pt x="0" y="524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0" y="5698680"/>
              <a:ext cx="123316" cy="18423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8532" y="5608319"/>
              <a:ext cx="414528" cy="166116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979676" y="1196339"/>
            <a:ext cx="5328285" cy="469900"/>
          </a:xfrm>
          <a:prstGeom prst="rect"/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3310"/>
              </a:lnSpc>
            </a:pPr>
            <a:r>
              <a:rPr dirty="0" sz="2800">
                <a:solidFill>
                  <a:srgbClr val="0000FF"/>
                </a:solidFill>
              </a:rPr>
              <a:t>物理学推动</a:t>
            </a:r>
            <a:r>
              <a:rPr dirty="0" sz="2800" spc="-5">
                <a:solidFill>
                  <a:srgbClr val="0000FF"/>
                </a:solidFill>
              </a:rPr>
              <a:t>工业革命</a:t>
            </a:r>
            <a:endParaRPr sz="2800"/>
          </a:p>
        </p:txBody>
      </p:sp>
      <p:grpSp>
        <p:nvGrpSpPr>
          <p:cNvPr id="37" name="object 37"/>
          <p:cNvGrpSpPr/>
          <p:nvPr/>
        </p:nvGrpSpPr>
        <p:grpSpPr>
          <a:xfrm>
            <a:off x="1182624" y="1263396"/>
            <a:ext cx="464820" cy="441959"/>
            <a:chOff x="1182624" y="1263396"/>
            <a:chExt cx="464820" cy="441959"/>
          </a:xfrm>
        </p:grpSpPr>
        <p:sp>
          <p:nvSpPr>
            <p:cNvPr id="38" name="object 38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399288" y="0"/>
                  </a:moveTo>
                  <a:lnTo>
                    <a:pt x="56387" y="0"/>
                  </a:lnTo>
                  <a:lnTo>
                    <a:pt x="34440" y="4435"/>
                  </a:lnTo>
                  <a:lnTo>
                    <a:pt x="16516" y="16525"/>
                  </a:lnTo>
                  <a:lnTo>
                    <a:pt x="4431" y="34450"/>
                  </a:lnTo>
                  <a:lnTo>
                    <a:pt x="0" y="56387"/>
                  </a:lnTo>
                  <a:lnTo>
                    <a:pt x="0" y="376428"/>
                  </a:lnTo>
                  <a:lnTo>
                    <a:pt x="4431" y="398365"/>
                  </a:lnTo>
                  <a:lnTo>
                    <a:pt x="16516" y="416290"/>
                  </a:lnTo>
                  <a:lnTo>
                    <a:pt x="34440" y="428380"/>
                  </a:lnTo>
                  <a:lnTo>
                    <a:pt x="56387" y="432816"/>
                  </a:lnTo>
                  <a:lnTo>
                    <a:pt x="399288" y="432816"/>
                  </a:lnTo>
                  <a:lnTo>
                    <a:pt x="421225" y="428380"/>
                  </a:lnTo>
                  <a:lnTo>
                    <a:pt x="439150" y="416290"/>
                  </a:lnTo>
                  <a:lnTo>
                    <a:pt x="451240" y="398365"/>
                  </a:lnTo>
                  <a:lnTo>
                    <a:pt x="455676" y="376428"/>
                  </a:lnTo>
                  <a:lnTo>
                    <a:pt x="455676" y="56387"/>
                  </a:lnTo>
                  <a:lnTo>
                    <a:pt x="451240" y="34450"/>
                  </a:lnTo>
                  <a:lnTo>
                    <a:pt x="439150" y="16525"/>
                  </a:lnTo>
                  <a:lnTo>
                    <a:pt x="421225" y="4435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187196" y="1267968"/>
              <a:ext cx="455930" cy="433070"/>
            </a:xfrm>
            <a:custGeom>
              <a:avLst/>
              <a:gdLst/>
              <a:ahLst/>
              <a:cxnLst/>
              <a:rect l="l" t="t" r="r" b="b"/>
              <a:pathLst>
                <a:path w="455930" h="433069">
                  <a:moveTo>
                    <a:pt x="0" y="56387"/>
                  </a:moveTo>
                  <a:lnTo>
                    <a:pt x="4431" y="34450"/>
                  </a:lnTo>
                  <a:lnTo>
                    <a:pt x="16516" y="16525"/>
                  </a:lnTo>
                  <a:lnTo>
                    <a:pt x="34440" y="4435"/>
                  </a:lnTo>
                  <a:lnTo>
                    <a:pt x="56387" y="0"/>
                  </a:lnTo>
                  <a:lnTo>
                    <a:pt x="399288" y="0"/>
                  </a:lnTo>
                  <a:lnTo>
                    <a:pt x="421225" y="4435"/>
                  </a:lnTo>
                  <a:lnTo>
                    <a:pt x="439150" y="16525"/>
                  </a:lnTo>
                  <a:lnTo>
                    <a:pt x="451240" y="34450"/>
                  </a:lnTo>
                  <a:lnTo>
                    <a:pt x="455676" y="56387"/>
                  </a:lnTo>
                  <a:lnTo>
                    <a:pt x="455676" y="376428"/>
                  </a:lnTo>
                  <a:lnTo>
                    <a:pt x="451240" y="398365"/>
                  </a:lnTo>
                  <a:lnTo>
                    <a:pt x="439150" y="416290"/>
                  </a:lnTo>
                  <a:lnTo>
                    <a:pt x="421225" y="428380"/>
                  </a:lnTo>
                  <a:lnTo>
                    <a:pt x="399288" y="432816"/>
                  </a:lnTo>
                  <a:lnTo>
                    <a:pt x="56387" y="432816"/>
                  </a:lnTo>
                  <a:lnTo>
                    <a:pt x="34440" y="428380"/>
                  </a:lnTo>
                  <a:lnTo>
                    <a:pt x="16516" y="416290"/>
                  </a:lnTo>
                  <a:lnTo>
                    <a:pt x="4431" y="398365"/>
                  </a:lnTo>
                  <a:lnTo>
                    <a:pt x="0" y="376428"/>
                  </a:lnTo>
                  <a:lnTo>
                    <a:pt x="0" y="563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1339341" y="132867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182624" y="3352800"/>
            <a:ext cx="504825" cy="440690"/>
            <a:chOff x="1182624" y="3352800"/>
            <a:chExt cx="504825" cy="440690"/>
          </a:xfrm>
        </p:grpSpPr>
        <p:sp>
          <p:nvSpPr>
            <p:cNvPr id="42" name="object 42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439166" y="0"/>
                  </a:moveTo>
                  <a:lnTo>
                    <a:pt x="56184" y="0"/>
                  </a:lnTo>
                  <a:lnTo>
                    <a:pt x="34316" y="4413"/>
                  </a:lnTo>
                  <a:lnTo>
                    <a:pt x="16457" y="16446"/>
                  </a:lnTo>
                  <a:lnTo>
                    <a:pt x="4415" y="34289"/>
                  </a:lnTo>
                  <a:lnTo>
                    <a:pt x="0" y="56133"/>
                  </a:lnTo>
                  <a:lnTo>
                    <a:pt x="0" y="375157"/>
                  </a:lnTo>
                  <a:lnTo>
                    <a:pt x="4415" y="397001"/>
                  </a:lnTo>
                  <a:lnTo>
                    <a:pt x="16457" y="414845"/>
                  </a:lnTo>
                  <a:lnTo>
                    <a:pt x="34316" y="426878"/>
                  </a:lnTo>
                  <a:lnTo>
                    <a:pt x="56184" y="431291"/>
                  </a:lnTo>
                  <a:lnTo>
                    <a:pt x="439166" y="431291"/>
                  </a:lnTo>
                  <a:lnTo>
                    <a:pt x="461009" y="426878"/>
                  </a:lnTo>
                  <a:lnTo>
                    <a:pt x="478853" y="414845"/>
                  </a:lnTo>
                  <a:lnTo>
                    <a:pt x="490886" y="397001"/>
                  </a:lnTo>
                  <a:lnTo>
                    <a:pt x="495299" y="375157"/>
                  </a:lnTo>
                  <a:lnTo>
                    <a:pt x="495299" y="56133"/>
                  </a:lnTo>
                  <a:lnTo>
                    <a:pt x="490886" y="34289"/>
                  </a:lnTo>
                  <a:lnTo>
                    <a:pt x="478853" y="16446"/>
                  </a:lnTo>
                  <a:lnTo>
                    <a:pt x="461009" y="4413"/>
                  </a:lnTo>
                  <a:lnTo>
                    <a:pt x="43916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87196" y="3357372"/>
              <a:ext cx="495300" cy="431800"/>
            </a:xfrm>
            <a:custGeom>
              <a:avLst/>
              <a:gdLst/>
              <a:ahLst/>
              <a:cxnLst/>
              <a:rect l="l" t="t" r="r" b="b"/>
              <a:pathLst>
                <a:path w="495300" h="431800">
                  <a:moveTo>
                    <a:pt x="0" y="56133"/>
                  </a:moveTo>
                  <a:lnTo>
                    <a:pt x="4415" y="34289"/>
                  </a:lnTo>
                  <a:lnTo>
                    <a:pt x="16457" y="16446"/>
                  </a:lnTo>
                  <a:lnTo>
                    <a:pt x="34316" y="4413"/>
                  </a:lnTo>
                  <a:lnTo>
                    <a:pt x="56184" y="0"/>
                  </a:lnTo>
                  <a:lnTo>
                    <a:pt x="439166" y="0"/>
                  </a:lnTo>
                  <a:lnTo>
                    <a:pt x="461009" y="4413"/>
                  </a:lnTo>
                  <a:lnTo>
                    <a:pt x="478853" y="16446"/>
                  </a:lnTo>
                  <a:lnTo>
                    <a:pt x="490886" y="34289"/>
                  </a:lnTo>
                  <a:lnTo>
                    <a:pt x="495299" y="56133"/>
                  </a:lnTo>
                  <a:lnTo>
                    <a:pt x="495299" y="375157"/>
                  </a:lnTo>
                  <a:lnTo>
                    <a:pt x="490886" y="397001"/>
                  </a:lnTo>
                  <a:lnTo>
                    <a:pt x="478853" y="414845"/>
                  </a:lnTo>
                  <a:lnTo>
                    <a:pt x="461009" y="426878"/>
                  </a:lnTo>
                  <a:lnTo>
                    <a:pt x="439166" y="431291"/>
                  </a:lnTo>
                  <a:lnTo>
                    <a:pt x="56184" y="431291"/>
                  </a:lnTo>
                  <a:lnTo>
                    <a:pt x="34316" y="426878"/>
                  </a:lnTo>
                  <a:lnTo>
                    <a:pt x="16457" y="414845"/>
                  </a:lnTo>
                  <a:lnTo>
                    <a:pt x="4415" y="397001"/>
                  </a:lnTo>
                  <a:lnTo>
                    <a:pt x="0" y="375157"/>
                  </a:lnTo>
                  <a:lnTo>
                    <a:pt x="0" y="561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327" y="3474338"/>
              <a:ext cx="133984" cy="19735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532" y="3378707"/>
              <a:ext cx="451104" cy="17678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203195" y="3363544"/>
            <a:ext cx="32277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超材料主要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设计方法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9676" y="6504228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Arial"/>
                <a:cs typeface="Arial"/>
              </a:rPr>
              <a:t>93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4736" y="1318196"/>
            <a:ext cx="2222500" cy="2303145"/>
            <a:chOff x="304736" y="1318196"/>
            <a:chExt cx="2222500" cy="2303145"/>
          </a:xfrm>
        </p:grpSpPr>
        <p:sp>
          <p:nvSpPr>
            <p:cNvPr id="4" name="object 4"/>
            <p:cNvSpPr/>
            <p:nvPr/>
          </p:nvSpPr>
          <p:spPr>
            <a:xfrm>
              <a:off x="317754" y="1331213"/>
              <a:ext cx="2196465" cy="2277110"/>
            </a:xfrm>
            <a:custGeom>
              <a:avLst/>
              <a:gdLst/>
              <a:ahLst/>
              <a:cxnLst/>
              <a:rect l="l" t="t" r="r" b="b"/>
              <a:pathLst>
                <a:path w="2196465" h="2277110">
                  <a:moveTo>
                    <a:pt x="1830070" y="0"/>
                  </a:moveTo>
                  <a:lnTo>
                    <a:pt x="366014" y="0"/>
                  </a:lnTo>
                  <a:lnTo>
                    <a:pt x="320101" y="2851"/>
                  </a:lnTo>
                  <a:lnTo>
                    <a:pt x="275891" y="11175"/>
                  </a:lnTo>
                  <a:lnTo>
                    <a:pt x="233725" y="24631"/>
                  </a:lnTo>
                  <a:lnTo>
                    <a:pt x="193948" y="42876"/>
                  </a:lnTo>
                  <a:lnTo>
                    <a:pt x="156901" y="65566"/>
                  </a:lnTo>
                  <a:lnTo>
                    <a:pt x="122928" y="92359"/>
                  </a:lnTo>
                  <a:lnTo>
                    <a:pt x="92372" y="122913"/>
                  </a:lnTo>
                  <a:lnTo>
                    <a:pt x="65576" y="156884"/>
                  </a:lnTo>
                  <a:lnTo>
                    <a:pt x="42883" y="193931"/>
                  </a:lnTo>
                  <a:lnTo>
                    <a:pt x="24636" y="233710"/>
                  </a:lnTo>
                  <a:lnTo>
                    <a:pt x="11178" y="275878"/>
                  </a:lnTo>
                  <a:lnTo>
                    <a:pt x="2851" y="320094"/>
                  </a:lnTo>
                  <a:lnTo>
                    <a:pt x="0" y="366013"/>
                  </a:lnTo>
                  <a:lnTo>
                    <a:pt x="0" y="1910841"/>
                  </a:lnTo>
                  <a:lnTo>
                    <a:pt x="2851" y="1956761"/>
                  </a:lnTo>
                  <a:lnTo>
                    <a:pt x="11178" y="2000977"/>
                  </a:lnTo>
                  <a:lnTo>
                    <a:pt x="24636" y="2043145"/>
                  </a:lnTo>
                  <a:lnTo>
                    <a:pt x="42883" y="2082924"/>
                  </a:lnTo>
                  <a:lnTo>
                    <a:pt x="65576" y="2119971"/>
                  </a:lnTo>
                  <a:lnTo>
                    <a:pt x="92372" y="2153942"/>
                  </a:lnTo>
                  <a:lnTo>
                    <a:pt x="122928" y="2184496"/>
                  </a:lnTo>
                  <a:lnTo>
                    <a:pt x="156901" y="2211289"/>
                  </a:lnTo>
                  <a:lnTo>
                    <a:pt x="193948" y="2233979"/>
                  </a:lnTo>
                  <a:lnTo>
                    <a:pt x="233725" y="2252224"/>
                  </a:lnTo>
                  <a:lnTo>
                    <a:pt x="275891" y="2265680"/>
                  </a:lnTo>
                  <a:lnTo>
                    <a:pt x="320101" y="2274004"/>
                  </a:lnTo>
                  <a:lnTo>
                    <a:pt x="366014" y="2276856"/>
                  </a:lnTo>
                  <a:lnTo>
                    <a:pt x="1830070" y="2276856"/>
                  </a:lnTo>
                  <a:lnTo>
                    <a:pt x="1875989" y="2274004"/>
                  </a:lnTo>
                  <a:lnTo>
                    <a:pt x="1920205" y="2265680"/>
                  </a:lnTo>
                  <a:lnTo>
                    <a:pt x="1962373" y="2252224"/>
                  </a:lnTo>
                  <a:lnTo>
                    <a:pt x="2002152" y="2233979"/>
                  </a:lnTo>
                  <a:lnTo>
                    <a:pt x="2039199" y="2211289"/>
                  </a:lnTo>
                  <a:lnTo>
                    <a:pt x="2073170" y="2184496"/>
                  </a:lnTo>
                  <a:lnTo>
                    <a:pt x="2103724" y="2153942"/>
                  </a:lnTo>
                  <a:lnTo>
                    <a:pt x="2130517" y="2119971"/>
                  </a:lnTo>
                  <a:lnTo>
                    <a:pt x="2153207" y="2082924"/>
                  </a:lnTo>
                  <a:lnTo>
                    <a:pt x="2171452" y="2043145"/>
                  </a:lnTo>
                  <a:lnTo>
                    <a:pt x="2184908" y="2000977"/>
                  </a:lnTo>
                  <a:lnTo>
                    <a:pt x="2193232" y="1956761"/>
                  </a:lnTo>
                  <a:lnTo>
                    <a:pt x="2196084" y="1910841"/>
                  </a:lnTo>
                  <a:lnTo>
                    <a:pt x="2196084" y="366013"/>
                  </a:lnTo>
                  <a:lnTo>
                    <a:pt x="2193232" y="320094"/>
                  </a:lnTo>
                  <a:lnTo>
                    <a:pt x="2184907" y="275878"/>
                  </a:lnTo>
                  <a:lnTo>
                    <a:pt x="2171452" y="233710"/>
                  </a:lnTo>
                  <a:lnTo>
                    <a:pt x="2153207" y="193931"/>
                  </a:lnTo>
                  <a:lnTo>
                    <a:pt x="2130517" y="156884"/>
                  </a:lnTo>
                  <a:lnTo>
                    <a:pt x="2103724" y="122913"/>
                  </a:lnTo>
                  <a:lnTo>
                    <a:pt x="2073170" y="92359"/>
                  </a:lnTo>
                  <a:lnTo>
                    <a:pt x="2039199" y="65566"/>
                  </a:lnTo>
                  <a:lnTo>
                    <a:pt x="2002152" y="42876"/>
                  </a:lnTo>
                  <a:lnTo>
                    <a:pt x="1962373" y="24631"/>
                  </a:lnTo>
                  <a:lnTo>
                    <a:pt x="1920205" y="11175"/>
                  </a:lnTo>
                  <a:lnTo>
                    <a:pt x="1875989" y="2851"/>
                  </a:lnTo>
                  <a:lnTo>
                    <a:pt x="183007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17754" y="1331213"/>
              <a:ext cx="2196465" cy="2277110"/>
            </a:xfrm>
            <a:custGeom>
              <a:avLst/>
              <a:gdLst/>
              <a:ahLst/>
              <a:cxnLst/>
              <a:rect l="l" t="t" r="r" b="b"/>
              <a:pathLst>
                <a:path w="2196465" h="2277110">
                  <a:moveTo>
                    <a:pt x="0" y="366013"/>
                  </a:moveTo>
                  <a:lnTo>
                    <a:pt x="2851" y="320094"/>
                  </a:lnTo>
                  <a:lnTo>
                    <a:pt x="11178" y="275878"/>
                  </a:lnTo>
                  <a:lnTo>
                    <a:pt x="24636" y="233710"/>
                  </a:lnTo>
                  <a:lnTo>
                    <a:pt x="42883" y="193931"/>
                  </a:lnTo>
                  <a:lnTo>
                    <a:pt x="65576" y="156884"/>
                  </a:lnTo>
                  <a:lnTo>
                    <a:pt x="92372" y="122913"/>
                  </a:lnTo>
                  <a:lnTo>
                    <a:pt x="122928" y="92359"/>
                  </a:lnTo>
                  <a:lnTo>
                    <a:pt x="156901" y="65566"/>
                  </a:lnTo>
                  <a:lnTo>
                    <a:pt x="193948" y="42876"/>
                  </a:lnTo>
                  <a:lnTo>
                    <a:pt x="233725" y="24631"/>
                  </a:lnTo>
                  <a:lnTo>
                    <a:pt x="275891" y="11175"/>
                  </a:lnTo>
                  <a:lnTo>
                    <a:pt x="320101" y="2851"/>
                  </a:lnTo>
                  <a:lnTo>
                    <a:pt x="366014" y="0"/>
                  </a:lnTo>
                  <a:lnTo>
                    <a:pt x="1830070" y="0"/>
                  </a:lnTo>
                  <a:lnTo>
                    <a:pt x="1875989" y="2851"/>
                  </a:lnTo>
                  <a:lnTo>
                    <a:pt x="1920205" y="11175"/>
                  </a:lnTo>
                  <a:lnTo>
                    <a:pt x="1962373" y="24631"/>
                  </a:lnTo>
                  <a:lnTo>
                    <a:pt x="2002152" y="42876"/>
                  </a:lnTo>
                  <a:lnTo>
                    <a:pt x="2039199" y="65566"/>
                  </a:lnTo>
                  <a:lnTo>
                    <a:pt x="2073170" y="92359"/>
                  </a:lnTo>
                  <a:lnTo>
                    <a:pt x="2103724" y="122913"/>
                  </a:lnTo>
                  <a:lnTo>
                    <a:pt x="2130517" y="156884"/>
                  </a:lnTo>
                  <a:lnTo>
                    <a:pt x="2153207" y="193931"/>
                  </a:lnTo>
                  <a:lnTo>
                    <a:pt x="2171452" y="233710"/>
                  </a:lnTo>
                  <a:lnTo>
                    <a:pt x="2184907" y="275878"/>
                  </a:lnTo>
                  <a:lnTo>
                    <a:pt x="2193232" y="320094"/>
                  </a:lnTo>
                  <a:lnTo>
                    <a:pt x="2196084" y="366013"/>
                  </a:lnTo>
                  <a:lnTo>
                    <a:pt x="2196084" y="1910841"/>
                  </a:lnTo>
                  <a:lnTo>
                    <a:pt x="2193232" y="1956761"/>
                  </a:lnTo>
                  <a:lnTo>
                    <a:pt x="2184908" y="2000977"/>
                  </a:lnTo>
                  <a:lnTo>
                    <a:pt x="2171452" y="2043145"/>
                  </a:lnTo>
                  <a:lnTo>
                    <a:pt x="2153207" y="2082924"/>
                  </a:lnTo>
                  <a:lnTo>
                    <a:pt x="2130517" y="2119971"/>
                  </a:lnTo>
                  <a:lnTo>
                    <a:pt x="2103724" y="2153942"/>
                  </a:lnTo>
                  <a:lnTo>
                    <a:pt x="2073170" y="2184496"/>
                  </a:lnTo>
                  <a:lnTo>
                    <a:pt x="2039199" y="2211289"/>
                  </a:lnTo>
                  <a:lnTo>
                    <a:pt x="2002152" y="2233979"/>
                  </a:lnTo>
                  <a:lnTo>
                    <a:pt x="1962373" y="2252224"/>
                  </a:lnTo>
                  <a:lnTo>
                    <a:pt x="1920205" y="2265680"/>
                  </a:lnTo>
                  <a:lnTo>
                    <a:pt x="1875989" y="2274004"/>
                  </a:lnTo>
                  <a:lnTo>
                    <a:pt x="1830070" y="2276856"/>
                  </a:lnTo>
                  <a:lnTo>
                    <a:pt x="366014" y="2276856"/>
                  </a:lnTo>
                  <a:lnTo>
                    <a:pt x="320101" y="2274004"/>
                  </a:lnTo>
                  <a:lnTo>
                    <a:pt x="275891" y="2265680"/>
                  </a:lnTo>
                  <a:lnTo>
                    <a:pt x="233725" y="2252224"/>
                  </a:lnTo>
                  <a:lnTo>
                    <a:pt x="193948" y="2233979"/>
                  </a:lnTo>
                  <a:lnTo>
                    <a:pt x="156901" y="2211289"/>
                  </a:lnTo>
                  <a:lnTo>
                    <a:pt x="122928" y="2184496"/>
                  </a:lnTo>
                  <a:lnTo>
                    <a:pt x="92372" y="2153942"/>
                  </a:lnTo>
                  <a:lnTo>
                    <a:pt x="65576" y="2119971"/>
                  </a:lnTo>
                  <a:lnTo>
                    <a:pt x="42883" y="2082924"/>
                  </a:lnTo>
                  <a:lnTo>
                    <a:pt x="24636" y="2043145"/>
                  </a:lnTo>
                  <a:lnTo>
                    <a:pt x="11178" y="2000977"/>
                  </a:lnTo>
                  <a:lnTo>
                    <a:pt x="2851" y="1956761"/>
                  </a:lnTo>
                  <a:lnTo>
                    <a:pt x="0" y="1910841"/>
                  </a:lnTo>
                  <a:lnTo>
                    <a:pt x="0" y="366013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65200" y="1763979"/>
            <a:ext cx="1699260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FFFFFF"/>
                </a:solidFill>
                <a:latin typeface="华文新魏"/>
                <a:cs typeface="华文新魏"/>
              </a:rPr>
              <a:t>“双负”介质 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奇异特性的理 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论预</a:t>
            </a:r>
            <a:r>
              <a:rPr dirty="0" sz="2200" spc="-10">
                <a:solidFill>
                  <a:srgbClr val="FFFFFF"/>
                </a:solidFill>
                <a:latin typeface="华文新魏"/>
                <a:cs typeface="华文新魏"/>
              </a:rPr>
              <a:t>测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(1968  Veselago)</a:t>
            </a:r>
            <a:endParaRPr sz="2200">
              <a:latin typeface="华文新魏"/>
              <a:cs typeface="华文新魏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91784" y="4280915"/>
            <a:ext cx="2689860" cy="2269490"/>
            <a:chOff x="5891784" y="4280915"/>
            <a:chExt cx="2689860" cy="2269490"/>
          </a:xfrm>
        </p:grpSpPr>
        <p:sp>
          <p:nvSpPr>
            <p:cNvPr id="8" name="object 8"/>
            <p:cNvSpPr/>
            <p:nvPr/>
          </p:nvSpPr>
          <p:spPr>
            <a:xfrm>
              <a:off x="5904738" y="4293869"/>
              <a:ext cx="2664460" cy="2243455"/>
            </a:xfrm>
            <a:custGeom>
              <a:avLst/>
              <a:gdLst/>
              <a:ahLst/>
              <a:cxnLst/>
              <a:rect l="l" t="t" r="r" b="b"/>
              <a:pathLst>
                <a:path w="2664459" h="2243454">
                  <a:moveTo>
                    <a:pt x="2290064" y="0"/>
                  </a:moveTo>
                  <a:lnTo>
                    <a:pt x="373888" y="0"/>
                  </a:lnTo>
                  <a:lnTo>
                    <a:pt x="326986" y="2912"/>
                  </a:lnTo>
                  <a:lnTo>
                    <a:pt x="281823" y="11418"/>
                  </a:lnTo>
                  <a:lnTo>
                    <a:pt x="238750" y="25165"/>
                  </a:lnTo>
                  <a:lnTo>
                    <a:pt x="198117" y="43804"/>
                  </a:lnTo>
                  <a:lnTo>
                    <a:pt x="160273" y="66985"/>
                  </a:lnTo>
                  <a:lnTo>
                    <a:pt x="125570" y="94357"/>
                  </a:lnTo>
                  <a:lnTo>
                    <a:pt x="94357" y="125570"/>
                  </a:lnTo>
                  <a:lnTo>
                    <a:pt x="66985" y="160273"/>
                  </a:lnTo>
                  <a:lnTo>
                    <a:pt x="43804" y="198117"/>
                  </a:lnTo>
                  <a:lnTo>
                    <a:pt x="25165" y="238750"/>
                  </a:lnTo>
                  <a:lnTo>
                    <a:pt x="11418" y="281823"/>
                  </a:lnTo>
                  <a:lnTo>
                    <a:pt x="2912" y="326986"/>
                  </a:lnTo>
                  <a:lnTo>
                    <a:pt x="0" y="373887"/>
                  </a:lnTo>
                  <a:lnTo>
                    <a:pt x="0" y="1869427"/>
                  </a:lnTo>
                  <a:lnTo>
                    <a:pt x="2912" y="1916329"/>
                  </a:lnTo>
                  <a:lnTo>
                    <a:pt x="11418" y="1961492"/>
                  </a:lnTo>
                  <a:lnTo>
                    <a:pt x="25165" y="2004566"/>
                  </a:lnTo>
                  <a:lnTo>
                    <a:pt x="43804" y="2045200"/>
                  </a:lnTo>
                  <a:lnTo>
                    <a:pt x="66985" y="2083045"/>
                  </a:lnTo>
                  <a:lnTo>
                    <a:pt x="94357" y="2117750"/>
                  </a:lnTo>
                  <a:lnTo>
                    <a:pt x="125570" y="2148964"/>
                  </a:lnTo>
                  <a:lnTo>
                    <a:pt x="160273" y="2176338"/>
                  </a:lnTo>
                  <a:lnTo>
                    <a:pt x="198117" y="2199520"/>
                  </a:lnTo>
                  <a:lnTo>
                    <a:pt x="238750" y="2218160"/>
                  </a:lnTo>
                  <a:lnTo>
                    <a:pt x="281823" y="2231908"/>
                  </a:lnTo>
                  <a:lnTo>
                    <a:pt x="326986" y="2240414"/>
                  </a:lnTo>
                  <a:lnTo>
                    <a:pt x="373888" y="2243328"/>
                  </a:lnTo>
                  <a:lnTo>
                    <a:pt x="2290064" y="2243328"/>
                  </a:lnTo>
                  <a:lnTo>
                    <a:pt x="2336965" y="2240414"/>
                  </a:lnTo>
                  <a:lnTo>
                    <a:pt x="2382128" y="2231908"/>
                  </a:lnTo>
                  <a:lnTo>
                    <a:pt x="2425201" y="2218160"/>
                  </a:lnTo>
                  <a:lnTo>
                    <a:pt x="2465834" y="2199520"/>
                  </a:lnTo>
                  <a:lnTo>
                    <a:pt x="2503678" y="2176338"/>
                  </a:lnTo>
                  <a:lnTo>
                    <a:pt x="2538381" y="2148964"/>
                  </a:lnTo>
                  <a:lnTo>
                    <a:pt x="2569594" y="2117750"/>
                  </a:lnTo>
                  <a:lnTo>
                    <a:pt x="2596966" y="2083045"/>
                  </a:lnTo>
                  <a:lnTo>
                    <a:pt x="2620147" y="2045200"/>
                  </a:lnTo>
                  <a:lnTo>
                    <a:pt x="2638786" y="2004566"/>
                  </a:lnTo>
                  <a:lnTo>
                    <a:pt x="2652533" y="1961492"/>
                  </a:lnTo>
                  <a:lnTo>
                    <a:pt x="2661039" y="1916329"/>
                  </a:lnTo>
                  <a:lnTo>
                    <a:pt x="2663952" y="1869427"/>
                  </a:lnTo>
                  <a:lnTo>
                    <a:pt x="2663952" y="373887"/>
                  </a:lnTo>
                  <a:lnTo>
                    <a:pt x="2661039" y="326986"/>
                  </a:lnTo>
                  <a:lnTo>
                    <a:pt x="2652533" y="281823"/>
                  </a:lnTo>
                  <a:lnTo>
                    <a:pt x="2638786" y="238750"/>
                  </a:lnTo>
                  <a:lnTo>
                    <a:pt x="2620147" y="198117"/>
                  </a:lnTo>
                  <a:lnTo>
                    <a:pt x="2596966" y="160273"/>
                  </a:lnTo>
                  <a:lnTo>
                    <a:pt x="2569594" y="125570"/>
                  </a:lnTo>
                  <a:lnTo>
                    <a:pt x="2538381" y="94357"/>
                  </a:lnTo>
                  <a:lnTo>
                    <a:pt x="2503678" y="66985"/>
                  </a:lnTo>
                  <a:lnTo>
                    <a:pt x="2465834" y="43804"/>
                  </a:lnTo>
                  <a:lnTo>
                    <a:pt x="2425201" y="25165"/>
                  </a:lnTo>
                  <a:lnTo>
                    <a:pt x="2382128" y="11418"/>
                  </a:lnTo>
                  <a:lnTo>
                    <a:pt x="2336965" y="2912"/>
                  </a:lnTo>
                  <a:lnTo>
                    <a:pt x="229006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904738" y="4293869"/>
              <a:ext cx="2664460" cy="2243455"/>
            </a:xfrm>
            <a:custGeom>
              <a:avLst/>
              <a:gdLst/>
              <a:ahLst/>
              <a:cxnLst/>
              <a:rect l="l" t="t" r="r" b="b"/>
              <a:pathLst>
                <a:path w="2664459" h="2243454">
                  <a:moveTo>
                    <a:pt x="0" y="373887"/>
                  </a:moveTo>
                  <a:lnTo>
                    <a:pt x="2912" y="326986"/>
                  </a:lnTo>
                  <a:lnTo>
                    <a:pt x="11418" y="281823"/>
                  </a:lnTo>
                  <a:lnTo>
                    <a:pt x="25165" y="238750"/>
                  </a:lnTo>
                  <a:lnTo>
                    <a:pt x="43804" y="198117"/>
                  </a:lnTo>
                  <a:lnTo>
                    <a:pt x="66985" y="160273"/>
                  </a:lnTo>
                  <a:lnTo>
                    <a:pt x="94357" y="125570"/>
                  </a:lnTo>
                  <a:lnTo>
                    <a:pt x="125570" y="94357"/>
                  </a:lnTo>
                  <a:lnTo>
                    <a:pt x="160273" y="66985"/>
                  </a:lnTo>
                  <a:lnTo>
                    <a:pt x="198117" y="43804"/>
                  </a:lnTo>
                  <a:lnTo>
                    <a:pt x="238750" y="25165"/>
                  </a:lnTo>
                  <a:lnTo>
                    <a:pt x="281823" y="11418"/>
                  </a:lnTo>
                  <a:lnTo>
                    <a:pt x="326986" y="2912"/>
                  </a:lnTo>
                  <a:lnTo>
                    <a:pt x="373888" y="0"/>
                  </a:lnTo>
                  <a:lnTo>
                    <a:pt x="2290064" y="0"/>
                  </a:lnTo>
                  <a:lnTo>
                    <a:pt x="2336965" y="2912"/>
                  </a:lnTo>
                  <a:lnTo>
                    <a:pt x="2382128" y="11418"/>
                  </a:lnTo>
                  <a:lnTo>
                    <a:pt x="2425201" y="25165"/>
                  </a:lnTo>
                  <a:lnTo>
                    <a:pt x="2465834" y="43804"/>
                  </a:lnTo>
                  <a:lnTo>
                    <a:pt x="2503678" y="66985"/>
                  </a:lnTo>
                  <a:lnTo>
                    <a:pt x="2538381" y="94357"/>
                  </a:lnTo>
                  <a:lnTo>
                    <a:pt x="2569594" y="125570"/>
                  </a:lnTo>
                  <a:lnTo>
                    <a:pt x="2596966" y="160273"/>
                  </a:lnTo>
                  <a:lnTo>
                    <a:pt x="2620147" y="198117"/>
                  </a:lnTo>
                  <a:lnTo>
                    <a:pt x="2638786" y="238750"/>
                  </a:lnTo>
                  <a:lnTo>
                    <a:pt x="2652533" y="281823"/>
                  </a:lnTo>
                  <a:lnTo>
                    <a:pt x="2661039" y="326986"/>
                  </a:lnTo>
                  <a:lnTo>
                    <a:pt x="2663952" y="373887"/>
                  </a:lnTo>
                  <a:lnTo>
                    <a:pt x="2663952" y="1869427"/>
                  </a:lnTo>
                  <a:lnTo>
                    <a:pt x="2661039" y="1916329"/>
                  </a:lnTo>
                  <a:lnTo>
                    <a:pt x="2652533" y="1961492"/>
                  </a:lnTo>
                  <a:lnTo>
                    <a:pt x="2638786" y="2004566"/>
                  </a:lnTo>
                  <a:lnTo>
                    <a:pt x="2620147" y="2045200"/>
                  </a:lnTo>
                  <a:lnTo>
                    <a:pt x="2596966" y="2083045"/>
                  </a:lnTo>
                  <a:lnTo>
                    <a:pt x="2569594" y="2117750"/>
                  </a:lnTo>
                  <a:lnTo>
                    <a:pt x="2538381" y="2148964"/>
                  </a:lnTo>
                  <a:lnTo>
                    <a:pt x="2503678" y="2176338"/>
                  </a:lnTo>
                  <a:lnTo>
                    <a:pt x="2465834" y="2199520"/>
                  </a:lnTo>
                  <a:lnTo>
                    <a:pt x="2425201" y="2218160"/>
                  </a:lnTo>
                  <a:lnTo>
                    <a:pt x="2382128" y="2231908"/>
                  </a:lnTo>
                  <a:lnTo>
                    <a:pt x="2336965" y="2240414"/>
                  </a:lnTo>
                  <a:lnTo>
                    <a:pt x="2290064" y="2243328"/>
                  </a:lnTo>
                  <a:lnTo>
                    <a:pt x="373888" y="2243328"/>
                  </a:lnTo>
                  <a:lnTo>
                    <a:pt x="326986" y="2240414"/>
                  </a:lnTo>
                  <a:lnTo>
                    <a:pt x="281823" y="2231908"/>
                  </a:lnTo>
                  <a:lnTo>
                    <a:pt x="238750" y="2218160"/>
                  </a:lnTo>
                  <a:lnTo>
                    <a:pt x="198117" y="2199520"/>
                  </a:lnTo>
                  <a:lnTo>
                    <a:pt x="160273" y="2176338"/>
                  </a:lnTo>
                  <a:lnTo>
                    <a:pt x="125570" y="2148964"/>
                  </a:lnTo>
                  <a:lnTo>
                    <a:pt x="94357" y="2117750"/>
                  </a:lnTo>
                  <a:lnTo>
                    <a:pt x="66985" y="2083045"/>
                  </a:lnTo>
                  <a:lnTo>
                    <a:pt x="43804" y="2045200"/>
                  </a:lnTo>
                  <a:lnTo>
                    <a:pt x="25165" y="2004566"/>
                  </a:lnTo>
                  <a:lnTo>
                    <a:pt x="11418" y="1961492"/>
                  </a:lnTo>
                  <a:lnTo>
                    <a:pt x="2912" y="1916329"/>
                  </a:lnTo>
                  <a:lnTo>
                    <a:pt x="0" y="1869427"/>
                  </a:lnTo>
                  <a:lnTo>
                    <a:pt x="0" y="373887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182359" y="4542485"/>
            <a:ext cx="2109470" cy="1702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65405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FFFFFF"/>
                </a:solidFill>
                <a:latin typeface="华文新魏"/>
                <a:cs typeface="华文新魏"/>
              </a:rPr>
              <a:t>微波频段左手材 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料研究的迅猛发 展：金属结构、 传输线、介质结 </a:t>
            </a:r>
            <a:r>
              <a:rPr dirty="0" sz="2200" spc="-10">
                <a:solidFill>
                  <a:srgbClr val="FFFFFF"/>
                </a:solidFill>
                <a:latin typeface="华文新魏"/>
                <a:cs typeface="华文新魏"/>
              </a:rPr>
              <a:t>构等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(</a:t>
            </a:r>
            <a:r>
              <a:rPr dirty="0" sz="2200" spc="-15">
                <a:solidFill>
                  <a:srgbClr val="FFFFFF"/>
                </a:solidFill>
                <a:latin typeface="华文新魏"/>
                <a:cs typeface="华文新魏"/>
              </a:rPr>
              <a:t>2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001</a:t>
            </a:r>
            <a:r>
              <a:rPr dirty="0" sz="2200" spc="-15">
                <a:solidFill>
                  <a:srgbClr val="FFFFFF"/>
                </a:solidFill>
                <a:latin typeface="华文新魏"/>
                <a:cs typeface="华文新魏"/>
              </a:rPr>
              <a:t>-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2006)</a:t>
            </a:r>
            <a:endParaRPr sz="2200">
              <a:latin typeface="华文新魏"/>
              <a:cs typeface="华文新魏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45079" y="1318260"/>
            <a:ext cx="3708400" cy="2303145"/>
            <a:chOff x="2545079" y="1318260"/>
            <a:chExt cx="3708400" cy="2303145"/>
          </a:xfrm>
        </p:grpSpPr>
        <p:sp>
          <p:nvSpPr>
            <p:cNvPr id="12" name="object 12"/>
            <p:cNvSpPr/>
            <p:nvPr/>
          </p:nvSpPr>
          <p:spPr>
            <a:xfrm>
              <a:off x="3039617" y="1331214"/>
              <a:ext cx="3200400" cy="2277110"/>
            </a:xfrm>
            <a:custGeom>
              <a:avLst/>
              <a:gdLst/>
              <a:ahLst/>
              <a:cxnLst/>
              <a:rect l="l" t="t" r="r" b="b"/>
              <a:pathLst>
                <a:path w="3200400" h="2277110">
                  <a:moveTo>
                    <a:pt x="2820923" y="0"/>
                  </a:moveTo>
                  <a:lnTo>
                    <a:pt x="379476" y="0"/>
                  </a:lnTo>
                  <a:lnTo>
                    <a:pt x="331881" y="2957"/>
                  </a:lnTo>
                  <a:lnTo>
                    <a:pt x="286048" y="11591"/>
                  </a:lnTo>
                  <a:lnTo>
                    <a:pt x="242334" y="25546"/>
                  </a:lnTo>
                  <a:lnTo>
                    <a:pt x="201095" y="44467"/>
                  </a:lnTo>
                  <a:lnTo>
                    <a:pt x="162685" y="67997"/>
                  </a:lnTo>
                  <a:lnTo>
                    <a:pt x="127462" y="95781"/>
                  </a:lnTo>
                  <a:lnTo>
                    <a:pt x="95781" y="127462"/>
                  </a:lnTo>
                  <a:lnTo>
                    <a:pt x="67997" y="162685"/>
                  </a:lnTo>
                  <a:lnTo>
                    <a:pt x="44467" y="201095"/>
                  </a:lnTo>
                  <a:lnTo>
                    <a:pt x="25546" y="242334"/>
                  </a:lnTo>
                  <a:lnTo>
                    <a:pt x="11591" y="286048"/>
                  </a:lnTo>
                  <a:lnTo>
                    <a:pt x="2957" y="331881"/>
                  </a:lnTo>
                  <a:lnTo>
                    <a:pt x="0" y="379475"/>
                  </a:lnTo>
                  <a:lnTo>
                    <a:pt x="0" y="1897380"/>
                  </a:lnTo>
                  <a:lnTo>
                    <a:pt x="2957" y="1944974"/>
                  </a:lnTo>
                  <a:lnTo>
                    <a:pt x="11591" y="1990807"/>
                  </a:lnTo>
                  <a:lnTo>
                    <a:pt x="25546" y="2034521"/>
                  </a:lnTo>
                  <a:lnTo>
                    <a:pt x="44467" y="2075760"/>
                  </a:lnTo>
                  <a:lnTo>
                    <a:pt x="67997" y="2114170"/>
                  </a:lnTo>
                  <a:lnTo>
                    <a:pt x="95781" y="2149393"/>
                  </a:lnTo>
                  <a:lnTo>
                    <a:pt x="127462" y="2181074"/>
                  </a:lnTo>
                  <a:lnTo>
                    <a:pt x="162685" y="2208858"/>
                  </a:lnTo>
                  <a:lnTo>
                    <a:pt x="201095" y="2232388"/>
                  </a:lnTo>
                  <a:lnTo>
                    <a:pt x="242334" y="2251309"/>
                  </a:lnTo>
                  <a:lnTo>
                    <a:pt x="286048" y="2265264"/>
                  </a:lnTo>
                  <a:lnTo>
                    <a:pt x="331881" y="2273898"/>
                  </a:lnTo>
                  <a:lnTo>
                    <a:pt x="379476" y="2276856"/>
                  </a:lnTo>
                  <a:lnTo>
                    <a:pt x="2820923" y="2276856"/>
                  </a:lnTo>
                  <a:lnTo>
                    <a:pt x="2868518" y="2273898"/>
                  </a:lnTo>
                  <a:lnTo>
                    <a:pt x="2914351" y="2265264"/>
                  </a:lnTo>
                  <a:lnTo>
                    <a:pt x="2958065" y="2251309"/>
                  </a:lnTo>
                  <a:lnTo>
                    <a:pt x="2999304" y="2232388"/>
                  </a:lnTo>
                  <a:lnTo>
                    <a:pt x="3037714" y="2208858"/>
                  </a:lnTo>
                  <a:lnTo>
                    <a:pt x="3072937" y="2181074"/>
                  </a:lnTo>
                  <a:lnTo>
                    <a:pt x="3104618" y="2149393"/>
                  </a:lnTo>
                  <a:lnTo>
                    <a:pt x="3132402" y="2114170"/>
                  </a:lnTo>
                  <a:lnTo>
                    <a:pt x="3155932" y="2075760"/>
                  </a:lnTo>
                  <a:lnTo>
                    <a:pt x="3174853" y="2034521"/>
                  </a:lnTo>
                  <a:lnTo>
                    <a:pt x="3188808" y="1990807"/>
                  </a:lnTo>
                  <a:lnTo>
                    <a:pt x="3197442" y="1944974"/>
                  </a:lnTo>
                  <a:lnTo>
                    <a:pt x="3200399" y="1897380"/>
                  </a:lnTo>
                  <a:lnTo>
                    <a:pt x="3200399" y="379475"/>
                  </a:lnTo>
                  <a:lnTo>
                    <a:pt x="3197442" y="331881"/>
                  </a:lnTo>
                  <a:lnTo>
                    <a:pt x="3188808" y="286048"/>
                  </a:lnTo>
                  <a:lnTo>
                    <a:pt x="3174853" y="242334"/>
                  </a:lnTo>
                  <a:lnTo>
                    <a:pt x="3155932" y="201095"/>
                  </a:lnTo>
                  <a:lnTo>
                    <a:pt x="3132402" y="162685"/>
                  </a:lnTo>
                  <a:lnTo>
                    <a:pt x="3104618" y="127462"/>
                  </a:lnTo>
                  <a:lnTo>
                    <a:pt x="3072937" y="95781"/>
                  </a:lnTo>
                  <a:lnTo>
                    <a:pt x="3037714" y="67997"/>
                  </a:lnTo>
                  <a:lnTo>
                    <a:pt x="2999304" y="44467"/>
                  </a:lnTo>
                  <a:lnTo>
                    <a:pt x="2958065" y="25546"/>
                  </a:lnTo>
                  <a:lnTo>
                    <a:pt x="2914351" y="11591"/>
                  </a:lnTo>
                  <a:lnTo>
                    <a:pt x="2868518" y="2957"/>
                  </a:lnTo>
                  <a:lnTo>
                    <a:pt x="282092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39617" y="1331214"/>
              <a:ext cx="3200400" cy="2277110"/>
            </a:xfrm>
            <a:custGeom>
              <a:avLst/>
              <a:gdLst/>
              <a:ahLst/>
              <a:cxnLst/>
              <a:rect l="l" t="t" r="r" b="b"/>
              <a:pathLst>
                <a:path w="3200400" h="2277110">
                  <a:moveTo>
                    <a:pt x="0" y="379475"/>
                  </a:moveTo>
                  <a:lnTo>
                    <a:pt x="2957" y="331881"/>
                  </a:lnTo>
                  <a:lnTo>
                    <a:pt x="11591" y="286048"/>
                  </a:lnTo>
                  <a:lnTo>
                    <a:pt x="25546" y="242334"/>
                  </a:lnTo>
                  <a:lnTo>
                    <a:pt x="44467" y="201095"/>
                  </a:lnTo>
                  <a:lnTo>
                    <a:pt x="67997" y="162685"/>
                  </a:lnTo>
                  <a:lnTo>
                    <a:pt x="95781" y="127462"/>
                  </a:lnTo>
                  <a:lnTo>
                    <a:pt x="127462" y="95781"/>
                  </a:lnTo>
                  <a:lnTo>
                    <a:pt x="162685" y="67997"/>
                  </a:lnTo>
                  <a:lnTo>
                    <a:pt x="201095" y="44467"/>
                  </a:lnTo>
                  <a:lnTo>
                    <a:pt x="242334" y="25546"/>
                  </a:lnTo>
                  <a:lnTo>
                    <a:pt x="286048" y="11591"/>
                  </a:lnTo>
                  <a:lnTo>
                    <a:pt x="331881" y="2957"/>
                  </a:lnTo>
                  <a:lnTo>
                    <a:pt x="379476" y="0"/>
                  </a:lnTo>
                  <a:lnTo>
                    <a:pt x="2820923" y="0"/>
                  </a:lnTo>
                  <a:lnTo>
                    <a:pt x="2868518" y="2957"/>
                  </a:lnTo>
                  <a:lnTo>
                    <a:pt x="2914351" y="11591"/>
                  </a:lnTo>
                  <a:lnTo>
                    <a:pt x="2958065" y="25546"/>
                  </a:lnTo>
                  <a:lnTo>
                    <a:pt x="2999304" y="44467"/>
                  </a:lnTo>
                  <a:lnTo>
                    <a:pt x="3037714" y="67997"/>
                  </a:lnTo>
                  <a:lnTo>
                    <a:pt x="3072937" y="95781"/>
                  </a:lnTo>
                  <a:lnTo>
                    <a:pt x="3104618" y="127462"/>
                  </a:lnTo>
                  <a:lnTo>
                    <a:pt x="3132402" y="162685"/>
                  </a:lnTo>
                  <a:lnTo>
                    <a:pt x="3155932" y="201095"/>
                  </a:lnTo>
                  <a:lnTo>
                    <a:pt x="3174853" y="242334"/>
                  </a:lnTo>
                  <a:lnTo>
                    <a:pt x="3188808" y="286048"/>
                  </a:lnTo>
                  <a:lnTo>
                    <a:pt x="3197442" y="331881"/>
                  </a:lnTo>
                  <a:lnTo>
                    <a:pt x="3200399" y="379475"/>
                  </a:lnTo>
                  <a:lnTo>
                    <a:pt x="3200399" y="1897380"/>
                  </a:lnTo>
                  <a:lnTo>
                    <a:pt x="3197442" y="1944974"/>
                  </a:lnTo>
                  <a:lnTo>
                    <a:pt x="3188808" y="1990807"/>
                  </a:lnTo>
                  <a:lnTo>
                    <a:pt x="3174853" y="2034521"/>
                  </a:lnTo>
                  <a:lnTo>
                    <a:pt x="3155932" y="2075760"/>
                  </a:lnTo>
                  <a:lnTo>
                    <a:pt x="3132402" y="2114170"/>
                  </a:lnTo>
                  <a:lnTo>
                    <a:pt x="3104618" y="2149393"/>
                  </a:lnTo>
                  <a:lnTo>
                    <a:pt x="3072937" y="2181074"/>
                  </a:lnTo>
                  <a:lnTo>
                    <a:pt x="3037714" y="2208858"/>
                  </a:lnTo>
                  <a:lnTo>
                    <a:pt x="2999304" y="2232388"/>
                  </a:lnTo>
                  <a:lnTo>
                    <a:pt x="2958065" y="2251309"/>
                  </a:lnTo>
                  <a:lnTo>
                    <a:pt x="2914351" y="2265264"/>
                  </a:lnTo>
                  <a:lnTo>
                    <a:pt x="2868518" y="2273898"/>
                  </a:lnTo>
                  <a:lnTo>
                    <a:pt x="2820923" y="2276856"/>
                  </a:lnTo>
                  <a:lnTo>
                    <a:pt x="379476" y="2276856"/>
                  </a:lnTo>
                  <a:lnTo>
                    <a:pt x="331881" y="2273898"/>
                  </a:lnTo>
                  <a:lnTo>
                    <a:pt x="286048" y="2265264"/>
                  </a:lnTo>
                  <a:lnTo>
                    <a:pt x="242334" y="2251309"/>
                  </a:lnTo>
                  <a:lnTo>
                    <a:pt x="201095" y="2232388"/>
                  </a:lnTo>
                  <a:lnTo>
                    <a:pt x="162685" y="2208858"/>
                  </a:lnTo>
                  <a:lnTo>
                    <a:pt x="127462" y="2181074"/>
                  </a:lnTo>
                  <a:lnTo>
                    <a:pt x="95781" y="2149393"/>
                  </a:lnTo>
                  <a:lnTo>
                    <a:pt x="67997" y="2114170"/>
                  </a:lnTo>
                  <a:lnTo>
                    <a:pt x="44467" y="2075760"/>
                  </a:lnTo>
                  <a:lnTo>
                    <a:pt x="25546" y="2034521"/>
                  </a:lnTo>
                  <a:lnTo>
                    <a:pt x="11591" y="1990807"/>
                  </a:lnTo>
                  <a:lnTo>
                    <a:pt x="2957" y="1944974"/>
                  </a:lnTo>
                  <a:lnTo>
                    <a:pt x="0" y="1897380"/>
                  </a:lnTo>
                  <a:lnTo>
                    <a:pt x="0" y="37947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45079" y="2310384"/>
              <a:ext cx="494030" cy="315595"/>
            </a:xfrm>
            <a:custGeom>
              <a:avLst/>
              <a:gdLst/>
              <a:ahLst/>
              <a:cxnLst/>
              <a:rect l="l" t="t" r="r" b="b"/>
              <a:pathLst>
                <a:path w="494030" h="315594">
                  <a:moveTo>
                    <a:pt x="336042" y="0"/>
                  </a:moveTo>
                  <a:lnTo>
                    <a:pt x="336042" y="78866"/>
                  </a:lnTo>
                  <a:lnTo>
                    <a:pt x="0" y="78866"/>
                  </a:lnTo>
                  <a:lnTo>
                    <a:pt x="0" y="236600"/>
                  </a:lnTo>
                  <a:lnTo>
                    <a:pt x="336042" y="236600"/>
                  </a:lnTo>
                  <a:lnTo>
                    <a:pt x="336042" y="315467"/>
                  </a:lnTo>
                  <a:lnTo>
                    <a:pt x="493775" y="157733"/>
                  </a:lnTo>
                  <a:lnTo>
                    <a:pt x="336042" y="0"/>
                  </a:lnTo>
                  <a:close/>
                </a:path>
              </a:pathLst>
            </a:custGeom>
            <a:solidFill>
              <a:srgbClr val="001B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221735" y="1429004"/>
            <a:ext cx="2653030" cy="2037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0" marR="30480" indent="-342900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381000" algn="l"/>
              </a:tabLst>
            </a:pP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长金属</a:t>
            </a:r>
            <a:r>
              <a:rPr dirty="0" sz="2200">
                <a:solidFill>
                  <a:srgbClr val="FFFFFF"/>
                </a:solidFill>
                <a:latin typeface="华文新魏"/>
                <a:cs typeface="华文新魏"/>
              </a:rPr>
              <a:t>线微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波频段 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实行</a:t>
            </a:r>
            <a:r>
              <a:rPr dirty="0" sz="2200" spc="-15">
                <a:solidFill>
                  <a:srgbClr val="FFFFFF"/>
                </a:solidFill>
                <a:latin typeface="华文新魏"/>
                <a:cs typeface="华文新魏"/>
              </a:rPr>
              <a:t>负</a:t>
            </a:r>
            <a:r>
              <a:rPr dirty="0" sz="2200">
                <a:solidFill>
                  <a:srgbClr val="FFFFFF"/>
                </a:solidFill>
                <a:latin typeface="华文新魏"/>
                <a:cs typeface="华文新魏"/>
              </a:rPr>
              <a:t>介电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常数 (Pendry</a:t>
            </a:r>
            <a:r>
              <a:rPr dirty="0" sz="2200" spc="10">
                <a:solidFill>
                  <a:srgbClr val="FFFFFF"/>
                </a:solidFill>
                <a:latin typeface="华文新魏"/>
                <a:cs typeface="华文新魏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1996)</a:t>
            </a:r>
            <a:endParaRPr sz="2200">
              <a:latin typeface="华文新魏"/>
              <a:cs typeface="华文新魏"/>
            </a:endParaRPr>
          </a:p>
          <a:p>
            <a:pPr algn="just" marL="381000" marR="30480" indent="-342900">
              <a:lnSpc>
                <a:spcPct val="100000"/>
              </a:lnSpc>
              <a:buFont typeface="Wingdings"/>
              <a:buChar char=""/>
              <a:tabLst>
                <a:tab pos="381000" algn="l"/>
              </a:tabLst>
            </a:pP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开口谐</a:t>
            </a:r>
            <a:r>
              <a:rPr dirty="0" sz="2200">
                <a:solidFill>
                  <a:srgbClr val="FFFFFF"/>
                </a:solidFill>
                <a:latin typeface="华文新魏"/>
                <a:cs typeface="华文新魏"/>
              </a:rPr>
              <a:t>振环SRR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微 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波频段</a:t>
            </a:r>
            <a:r>
              <a:rPr dirty="0" sz="2200">
                <a:solidFill>
                  <a:srgbClr val="FFFFFF"/>
                </a:solidFill>
                <a:latin typeface="华文新魏"/>
                <a:cs typeface="华文新魏"/>
              </a:rPr>
              <a:t>实现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负磁导 </a:t>
            </a:r>
            <a:r>
              <a:rPr dirty="0" sz="2200" spc="-10">
                <a:solidFill>
                  <a:srgbClr val="FFFFFF"/>
                </a:solidFill>
                <a:latin typeface="华文新魏"/>
                <a:cs typeface="华文新魏"/>
              </a:rPr>
              <a:t>率</a:t>
            </a:r>
            <a:r>
              <a:rPr dirty="0" sz="2200" spc="-180">
                <a:solidFill>
                  <a:srgbClr val="FFFFFF"/>
                </a:solidFill>
                <a:latin typeface="华文新魏"/>
                <a:cs typeface="华文新魏"/>
              </a:rPr>
              <a:t>(Pend</a:t>
            </a:r>
            <a:r>
              <a:rPr dirty="0" baseline="-24691" sz="2700" spc="-1395" b="1">
                <a:solidFill>
                  <a:srgbClr val="FFFFFF"/>
                </a:solidFill>
                <a:latin typeface="华文新魏"/>
                <a:cs typeface="华文新魏"/>
              </a:rPr>
              <a:t>五</a:t>
            </a:r>
            <a:r>
              <a:rPr dirty="0" sz="2200" spc="-300">
                <a:solidFill>
                  <a:srgbClr val="FFFFFF"/>
                </a:solidFill>
                <a:latin typeface="华文新魏"/>
                <a:cs typeface="华文新魏"/>
              </a:rPr>
              <a:t>ry</a:t>
            </a:r>
            <a:r>
              <a:rPr dirty="0" baseline="-24691" sz="2700" spc="-1005" b="1">
                <a:solidFill>
                  <a:srgbClr val="FFFFFF"/>
                </a:solidFill>
                <a:latin typeface="华文新魏"/>
                <a:cs typeface="华文新魏"/>
              </a:rPr>
              <a:t>结</a:t>
            </a:r>
            <a:r>
              <a:rPr dirty="0" sz="2200" spc="-204">
                <a:solidFill>
                  <a:srgbClr val="FFFFFF"/>
                </a:solidFill>
                <a:latin typeface="华文新魏"/>
                <a:cs typeface="华文新魏"/>
              </a:rPr>
              <a:t>1</a:t>
            </a:r>
            <a:r>
              <a:rPr dirty="0" baseline="-24691" sz="2700" spc="-2407" b="1">
                <a:solidFill>
                  <a:srgbClr val="FFFFFF"/>
                </a:solidFill>
                <a:latin typeface="华文新魏"/>
                <a:cs typeface="华文新魏"/>
              </a:rPr>
              <a:t>束</a:t>
            </a:r>
            <a:r>
              <a:rPr dirty="0" sz="2200" spc="-450">
                <a:solidFill>
                  <a:srgbClr val="FFFFFF"/>
                </a:solidFill>
                <a:latin typeface="华文新魏"/>
                <a:cs typeface="华文新魏"/>
              </a:rPr>
              <a:t>99</a:t>
            </a:r>
            <a:r>
              <a:rPr dirty="0" baseline="-24691" sz="2700" spc="-1372" b="1">
                <a:solidFill>
                  <a:srgbClr val="FFFFFF"/>
                </a:solidFill>
                <a:latin typeface="华文新魏"/>
                <a:cs typeface="华文新魏"/>
              </a:rPr>
              <a:t>语</a:t>
            </a:r>
            <a:r>
              <a:rPr dirty="0" sz="2200" spc="-10">
                <a:solidFill>
                  <a:srgbClr val="FFFFFF"/>
                </a:solidFill>
                <a:latin typeface="华文新魏"/>
                <a:cs typeface="华文新魏"/>
              </a:rPr>
              <a:t>9)</a:t>
            </a:r>
            <a:endParaRPr sz="2200">
              <a:latin typeface="华文新魏"/>
              <a:cs typeface="华文新魏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15264" y="1318196"/>
            <a:ext cx="1892935" cy="2312035"/>
            <a:chOff x="6815264" y="1318196"/>
            <a:chExt cx="1892935" cy="2312035"/>
          </a:xfrm>
        </p:grpSpPr>
        <p:sp>
          <p:nvSpPr>
            <p:cNvPr id="17" name="object 17"/>
            <p:cNvSpPr/>
            <p:nvPr/>
          </p:nvSpPr>
          <p:spPr>
            <a:xfrm>
              <a:off x="6828282" y="1331213"/>
              <a:ext cx="1866900" cy="2286000"/>
            </a:xfrm>
            <a:custGeom>
              <a:avLst/>
              <a:gdLst/>
              <a:ahLst/>
              <a:cxnLst/>
              <a:rect l="l" t="t" r="r" b="b"/>
              <a:pathLst>
                <a:path w="1866900" h="2286000">
                  <a:moveTo>
                    <a:pt x="1555750" y="0"/>
                  </a:moveTo>
                  <a:lnTo>
                    <a:pt x="311150" y="0"/>
                  </a:lnTo>
                  <a:lnTo>
                    <a:pt x="265173" y="3373"/>
                  </a:lnTo>
                  <a:lnTo>
                    <a:pt x="221290" y="13174"/>
                  </a:lnTo>
                  <a:lnTo>
                    <a:pt x="179982" y="28921"/>
                  </a:lnTo>
                  <a:lnTo>
                    <a:pt x="141731" y="50131"/>
                  </a:lnTo>
                  <a:lnTo>
                    <a:pt x="107017" y="76324"/>
                  </a:lnTo>
                  <a:lnTo>
                    <a:pt x="76324" y="107017"/>
                  </a:lnTo>
                  <a:lnTo>
                    <a:pt x="50131" y="141731"/>
                  </a:lnTo>
                  <a:lnTo>
                    <a:pt x="28921" y="179982"/>
                  </a:lnTo>
                  <a:lnTo>
                    <a:pt x="13174" y="221290"/>
                  </a:lnTo>
                  <a:lnTo>
                    <a:pt x="3373" y="265173"/>
                  </a:lnTo>
                  <a:lnTo>
                    <a:pt x="0" y="311150"/>
                  </a:lnTo>
                  <a:lnTo>
                    <a:pt x="0" y="1974850"/>
                  </a:lnTo>
                  <a:lnTo>
                    <a:pt x="3373" y="2020826"/>
                  </a:lnTo>
                  <a:lnTo>
                    <a:pt x="13174" y="2064709"/>
                  </a:lnTo>
                  <a:lnTo>
                    <a:pt x="28921" y="2106017"/>
                  </a:lnTo>
                  <a:lnTo>
                    <a:pt x="50131" y="2144268"/>
                  </a:lnTo>
                  <a:lnTo>
                    <a:pt x="76324" y="2178982"/>
                  </a:lnTo>
                  <a:lnTo>
                    <a:pt x="107017" y="2209675"/>
                  </a:lnTo>
                  <a:lnTo>
                    <a:pt x="141731" y="2235868"/>
                  </a:lnTo>
                  <a:lnTo>
                    <a:pt x="179982" y="2257078"/>
                  </a:lnTo>
                  <a:lnTo>
                    <a:pt x="221290" y="2272825"/>
                  </a:lnTo>
                  <a:lnTo>
                    <a:pt x="265173" y="2282626"/>
                  </a:lnTo>
                  <a:lnTo>
                    <a:pt x="311150" y="2286000"/>
                  </a:lnTo>
                  <a:lnTo>
                    <a:pt x="1555750" y="2286000"/>
                  </a:lnTo>
                  <a:lnTo>
                    <a:pt x="1601726" y="2282626"/>
                  </a:lnTo>
                  <a:lnTo>
                    <a:pt x="1645609" y="2272825"/>
                  </a:lnTo>
                  <a:lnTo>
                    <a:pt x="1686917" y="2257078"/>
                  </a:lnTo>
                  <a:lnTo>
                    <a:pt x="1725168" y="2235868"/>
                  </a:lnTo>
                  <a:lnTo>
                    <a:pt x="1759882" y="2209675"/>
                  </a:lnTo>
                  <a:lnTo>
                    <a:pt x="1790575" y="2178982"/>
                  </a:lnTo>
                  <a:lnTo>
                    <a:pt x="1816768" y="2144268"/>
                  </a:lnTo>
                  <a:lnTo>
                    <a:pt x="1837978" y="2106017"/>
                  </a:lnTo>
                  <a:lnTo>
                    <a:pt x="1853725" y="2064709"/>
                  </a:lnTo>
                  <a:lnTo>
                    <a:pt x="1863526" y="2020826"/>
                  </a:lnTo>
                  <a:lnTo>
                    <a:pt x="1866900" y="1974850"/>
                  </a:lnTo>
                  <a:lnTo>
                    <a:pt x="1866900" y="311150"/>
                  </a:lnTo>
                  <a:lnTo>
                    <a:pt x="1863526" y="265173"/>
                  </a:lnTo>
                  <a:lnTo>
                    <a:pt x="1853725" y="221290"/>
                  </a:lnTo>
                  <a:lnTo>
                    <a:pt x="1837978" y="179982"/>
                  </a:lnTo>
                  <a:lnTo>
                    <a:pt x="1816768" y="141731"/>
                  </a:lnTo>
                  <a:lnTo>
                    <a:pt x="1790575" y="107017"/>
                  </a:lnTo>
                  <a:lnTo>
                    <a:pt x="1759882" y="76324"/>
                  </a:lnTo>
                  <a:lnTo>
                    <a:pt x="1725168" y="50131"/>
                  </a:lnTo>
                  <a:lnTo>
                    <a:pt x="1686917" y="28921"/>
                  </a:lnTo>
                  <a:lnTo>
                    <a:pt x="1645609" y="13174"/>
                  </a:lnTo>
                  <a:lnTo>
                    <a:pt x="1601726" y="3373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5184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28282" y="1331213"/>
              <a:ext cx="1866900" cy="2286000"/>
            </a:xfrm>
            <a:custGeom>
              <a:avLst/>
              <a:gdLst/>
              <a:ahLst/>
              <a:cxnLst/>
              <a:rect l="l" t="t" r="r" b="b"/>
              <a:pathLst>
                <a:path w="1866900" h="2286000">
                  <a:moveTo>
                    <a:pt x="0" y="311150"/>
                  </a:moveTo>
                  <a:lnTo>
                    <a:pt x="3373" y="265173"/>
                  </a:lnTo>
                  <a:lnTo>
                    <a:pt x="13174" y="221290"/>
                  </a:lnTo>
                  <a:lnTo>
                    <a:pt x="28921" y="179982"/>
                  </a:lnTo>
                  <a:lnTo>
                    <a:pt x="50131" y="141731"/>
                  </a:lnTo>
                  <a:lnTo>
                    <a:pt x="76324" y="107017"/>
                  </a:lnTo>
                  <a:lnTo>
                    <a:pt x="107017" y="76324"/>
                  </a:lnTo>
                  <a:lnTo>
                    <a:pt x="141731" y="50131"/>
                  </a:lnTo>
                  <a:lnTo>
                    <a:pt x="179982" y="28921"/>
                  </a:lnTo>
                  <a:lnTo>
                    <a:pt x="221290" y="13174"/>
                  </a:lnTo>
                  <a:lnTo>
                    <a:pt x="265173" y="3373"/>
                  </a:lnTo>
                  <a:lnTo>
                    <a:pt x="311150" y="0"/>
                  </a:lnTo>
                  <a:lnTo>
                    <a:pt x="1555750" y="0"/>
                  </a:lnTo>
                  <a:lnTo>
                    <a:pt x="1601726" y="3373"/>
                  </a:lnTo>
                  <a:lnTo>
                    <a:pt x="1645609" y="13174"/>
                  </a:lnTo>
                  <a:lnTo>
                    <a:pt x="1686917" y="28921"/>
                  </a:lnTo>
                  <a:lnTo>
                    <a:pt x="1725168" y="50131"/>
                  </a:lnTo>
                  <a:lnTo>
                    <a:pt x="1759882" y="76324"/>
                  </a:lnTo>
                  <a:lnTo>
                    <a:pt x="1790575" y="107017"/>
                  </a:lnTo>
                  <a:lnTo>
                    <a:pt x="1816768" y="141731"/>
                  </a:lnTo>
                  <a:lnTo>
                    <a:pt x="1837978" y="179982"/>
                  </a:lnTo>
                  <a:lnTo>
                    <a:pt x="1853725" y="221290"/>
                  </a:lnTo>
                  <a:lnTo>
                    <a:pt x="1863526" y="265173"/>
                  </a:lnTo>
                  <a:lnTo>
                    <a:pt x="1866900" y="311150"/>
                  </a:lnTo>
                  <a:lnTo>
                    <a:pt x="1866900" y="1974850"/>
                  </a:lnTo>
                  <a:lnTo>
                    <a:pt x="1863526" y="2020826"/>
                  </a:lnTo>
                  <a:lnTo>
                    <a:pt x="1853725" y="2064709"/>
                  </a:lnTo>
                  <a:lnTo>
                    <a:pt x="1837978" y="2106017"/>
                  </a:lnTo>
                  <a:lnTo>
                    <a:pt x="1816768" y="2144268"/>
                  </a:lnTo>
                  <a:lnTo>
                    <a:pt x="1790575" y="2178982"/>
                  </a:lnTo>
                  <a:lnTo>
                    <a:pt x="1759882" y="2209675"/>
                  </a:lnTo>
                  <a:lnTo>
                    <a:pt x="1725168" y="2235868"/>
                  </a:lnTo>
                  <a:lnTo>
                    <a:pt x="1686917" y="2257078"/>
                  </a:lnTo>
                  <a:lnTo>
                    <a:pt x="1645609" y="2272825"/>
                  </a:lnTo>
                  <a:lnTo>
                    <a:pt x="1601726" y="2282626"/>
                  </a:lnTo>
                  <a:lnTo>
                    <a:pt x="1555750" y="2286000"/>
                  </a:lnTo>
                  <a:lnTo>
                    <a:pt x="311150" y="2286000"/>
                  </a:lnTo>
                  <a:lnTo>
                    <a:pt x="265173" y="2282626"/>
                  </a:lnTo>
                  <a:lnTo>
                    <a:pt x="221290" y="2272825"/>
                  </a:lnTo>
                  <a:lnTo>
                    <a:pt x="179982" y="2257078"/>
                  </a:lnTo>
                  <a:lnTo>
                    <a:pt x="141731" y="2235868"/>
                  </a:lnTo>
                  <a:lnTo>
                    <a:pt x="107017" y="2209675"/>
                  </a:lnTo>
                  <a:lnTo>
                    <a:pt x="76324" y="2178982"/>
                  </a:lnTo>
                  <a:lnTo>
                    <a:pt x="50131" y="2144268"/>
                  </a:lnTo>
                  <a:lnTo>
                    <a:pt x="28921" y="2106017"/>
                  </a:lnTo>
                  <a:lnTo>
                    <a:pt x="13174" y="2064709"/>
                  </a:lnTo>
                  <a:lnTo>
                    <a:pt x="3373" y="2020826"/>
                  </a:lnTo>
                  <a:lnTo>
                    <a:pt x="0" y="1974850"/>
                  </a:lnTo>
                  <a:lnTo>
                    <a:pt x="0" y="31115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051293" y="1601469"/>
            <a:ext cx="1419860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微波频段左 手材料的劈 </a:t>
            </a:r>
            <a:r>
              <a:rPr dirty="0" sz="2200" spc="-5">
                <a:solidFill>
                  <a:srgbClr val="FFFFFF"/>
                </a:solidFill>
                <a:latin typeface="华文新魏"/>
                <a:cs typeface="华文新魏"/>
              </a:rPr>
              <a:t>尖实验 (Smith  2001)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00215" y="2311907"/>
            <a:ext cx="495300" cy="315595"/>
          </a:xfrm>
          <a:custGeom>
            <a:avLst/>
            <a:gdLst/>
            <a:ahLst/>
            <a:cxnLst/>
            <a:rect l="l" t="t" r="r" b="b"/>
            <a:pathLst>
              <a:path w="495300" h="315594">
                <a:moveTo>
                  <a:pt x="337565" y="0"/>
                </a:moveTo>
                <a:lnTo>
                  <a:pt x="337565" y="78866"/>
                </a:lnTo>
                <a:lnTo>
                  <a:pt x="0" y="78866"/>
                </a:lnTo>
                <a:lnTo>
                  <a:pt x="0" y="236600"/>
                </a:lnTo>
                <a:lnTo>
                  <a:pt x="337565" y="236600"/>
                </a:lnTo>
                <a:lnTo>
                  <a:pt x="337565" y="315467"/>
                </a:lnTo>
                <a:lnTo>
                  <a:pt x="495300" y="157733"/>
                </a:lnTo>
                <a:lnTo>
                  <a:pt x="337565" y="0"/>
                </a:lnTo>
                <a:close/>
              </a:path>
            </a:pathLst>
          </a:custGeom>
          <a:solidFill>
            <a:srgbClr val="001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28559" y="3736847"/>
            <a:ext cx="315595" cy="494030"/>
          </a:xfrm>
          <a:custGeom>
            <a:avLst/>
            <a:gdLst/>
            <a:ahLst/>
            <a:cxnLst/>
            <a:rect l="l" t="t" r="r" b="b"/>
            <a:pathLst>
              <a:path w="315595" h="494029">
                <a:moveTo>
                  <a:pt x="236600" y="0"/>
                </a:moveTo>
                <a:lnTo>
                  <a:pt x="78867" y="0"/>
                </a:lnTo>
                <a:lnTo>
                  <a:pt x="78867" y="336041"/>
                </a:lnTo>
                <a:lnTo>
                  <a:pt x="0" y="336041"/>
                </a:lnTo>
                <a:lnTo>
                  <a:pt x="157734" y="493775"/>
                </a:lnTo>
                <a:lnTo>
                  <a:pt x="315468" y="336041"/>
                </a:lnTo>
                <a:lnTo>
                  <a:pt x="236600" y="336041"/>
                </a:lnTo>
                <a:lnTo>
                  <a:pt x="236600" y="0"/>
                </a:lnTo>
                <a:close/>
              </a:path>
            </a:pathLst>
          </a:custGeom>
          <a:solidFill>
            <a:srgbClr val="001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86755" y="5370576"/>
            <a:ext cx="495300" cy="314325"/>
          </a:xfrm>
          <a:custGeom>
            <a:avLst/>
            <a:gdLst/>
            <a:ahLst/>
            <a:cxnLst/>
            <a:rect l="l" t="t" r="r" b="b"/>
            <a:pathLst>
              <a:path w="495300" h="314325">
                <a:moveTo>
                  <a:pt x="156972" y="0"/>
                </a:moveTo>
                <a:lnTo>
                  <a:pt x="0" y="156972"/>
                </a:lnTo>
                <a:lnTo>
                  <a:pt x="156972" y="313944"/>
                </a:lnTo>
                <a:lnTo>
                  <a:pt x="156972" y="235458"/>
                </a:lnTo>
                <a:lnTo>
                  <a:pt x="495300" y="235458"/>
                </a:lnTo>
                <a:lnTo>
                  <a:pt x="495300" y="78486"/>
                </a:lnTo>
                <a:lnTo>
                  <a:pt x="156972" y="78486"/>
                </a:lnTo>
                <a:lnTo>
                  <a:pt x="156972" y="0"/>
                </a:lnTo>
                <a:close/>
              </a:path>
            </a:pathLst>
          </a:custGeom>
          <a:solidFill>
            <a:srgbClr val="001B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1493519" y="4203191"/>
            <a:ext cx="3686810" cy="2315210"/>
            <a:chOff x="1493519" y="4203191"/>
            <a:chExt cx="3686810" cy="2315210"/>
          </a:xfrm>
        </p:grpSpPr>
        <p:sp>
          <p:nvSpPr>
            <p:cNvPr id="24" name="object 24"/>
            <p:cNvSpPr/>
            <p:nvPr/>
          </p:nvSpPr>
          <p:spPr>
            <a:xfrm>
              <a:off x="1512569" y="4222241"/>
              <a:ext cx="3648710" cy="2277110"/>
            </a:xfrm>
            <a:custGeom>
              <a:avLst/>
              <a:gdLst/>
              <a:ahLst/>
              <a:cxnLst/>
              <a:rect l="l" t="t" r="r" b="b"/>
              <a:pathLst>
                <a:path w="3648710" h="2277110">
                  <a:moveTo>
                    <a:pt x="3268979" y="0"/>
                  </a:moveTo>
                  <a:lnTo>
                    <a:pt x="379475" y="0"/>
                  </a:lnTo>
                  <a:lnTo>
                    <a:pt x="331881" y="2957"/>
                  </a:lnTo>
                  <a:lnTo>
                    <a:pt x="286048" y="11591"/>
                  </a:lnTo>
                  <a:lnTo>
                    <a:pt x="242334" y="25546"/>
                  </a:lnTo>
                  <a:lnTo>
                    <a:pt x="201095" y="44467"/>
                  </a:lnTo>
                  <a:lnTo>
                    <a:pt x="162685" y="67997"/>
                  </a:lnTo>
                  <a:lnTo>
                    <a:pt x="127462" y="95781"/>
                  </a:lnTo>
                  <a:lnTo>
                    <a:pt x="95781" y="127462"/>
                  </a:lnTo>
                  <a:lnTo>
                    <a:pt x="67997" y="162685"/>
                  </a:lnTo>
                  <a:lnTo>
                    <a:pt x="44467" y="201095"/>
                  </a:lnTo>
                  <a:lnTo>
                    <a:pt x="25546" y="242334"/>
                  </a:lnTo>
                  <a:lnTo>
                    <a:pt x="11591" y="286048"/>
                  </a:lnTo>
                  <a:lnTo>
                    <a:pt x="2957" y="331881"/>
                  </a:lnTo>
                  <a:lnTo>
                    <a:pt x="0" y="379475"/>
                  </a:lnTo>
                  <a:lnTo>
                    <a:pt x="0" y="1897367"/>
                  </a:lnTo>
                  <a:lnTo>
                    <a:pt x="2957" y="1944970"/>
                  </a:lnTo>
                  <a:lnTo>
                    <a:pt x="11591" y="1990808"/>
                  </a:lnTo>
                  <a:lnTo>
                    <a:pt x="25546" y="2034525"/>
                  </a:lnTo>
                  <a:lnTo>
                    <a:pt x="44467" y="2075767"/>
                  </a:lnTo>
                  <a:lnTo>
                    <a:pt x="67997" y="2114178"/>
                  </a:lnTo>
                  <a:lnTo>
                    <a:pt x="95781" y="2149401"/>
                  </a:lnTo>
                  <a:lnTo>
                    <a:pt x="127462" y="2181082"/>
                  </a:lnTo>
                  <a:lnTo>
                    <a:pt x="162685" y="2208864"/>
                  </a:lnTo>
                  <a:lnTo>
                    <a:pt x="201095" y="2232393"/>
                  </a:lnTo>
                  <a:lnTo>
                    <a:pt x="242334" y="2251312"/>
                  </a:lnTo>
                  <a:lnTo>
                    <a:pt x="286048" y="2265266"/>
                  </a:lnTo>
                  <a:lnTo>
                    <a:pt x="331881" y="2273899"/>
                  </a:lnTo>
                  <a:lnTo>
                    <a:pt x="379475" y="2276855"/>
                  </a:lnTo>
                  <a:lnTo>
                    <a:pt x="3268979" y="2276855"/>
                  </a:lnTo>
                  <a:lnTo>
                    <a:pt x="3316574" y="2273899"/>
                  </a:lnTo>
                  <a:lnTo>
                    <a:pt x="3362407" y="2265266"/>
                  </a:lnTo>
                  <a:lnTo>
                    <a:pt x="3406121" y="2251312"/>
                  </a:lnTo>
                  <a:lnTo>
                    <a:pt x="3447360" y="2232393"/>
                  </a:lnTo>
                  <a:lnTo>
                    <a:pt x="3485770" y="2208864"/>
                  </a:lnTo>
                  <a:lnTo>
                    <a:pt x="3520993" y="2181082"/>
                  </a:lnTo>
                  <a:lnTo>
                    <a:pt x="3552674" y="2149401"/>
                  </a:lnTo>
                  <a:lnTo>
                    <a:pt x="3580458" y="2114178"/>
                  </a:lnTo>
                  <a:lnTo>
                    <a:pt x="3603988" y="2075767"/>
                  </a:lnTo>
                  <a:lnTo>
                    <a:pt x="3622909" y="2034525"/>
                  </a:lnTo>
                  <a:lnTo>
                    <a:pt x="3636864" y="1990808"/>
                  </a:lnTo>
                  <a:lnTo>
                    <a:pt x="3645498" y="1944970"/>
                  </a:lnTo>
                  <a:lnTo>
                    <a:pt x="3648455" y="1897367"/>
                  </a:lnTo>
                  <a:lnTo>
                    <a:pt x="3648455" y="379475"/>
                  </a:lnTo>
                  <a:lnTo>
                    <a:pt x="3645498" y="331881"/>
                  </a:lnTo>
                  <a:lnTo>
                    <a:pt x="3636864" y="286048"/>
                  </a:lnTo>
                  <a:lnTo>
                    <a:pt x="3622909" y="242334"/>
                  </a:lnTo>
                  <a:lnTo>
                    <a:pt x="3603988" y="201095"/>
                  </a:lnTo>
                  <a:lnTo>
                    <a:pt x="3580458" y="162685"/>
                  </a:lnTo>
                  <a:lnTo>
                    <a:pt x="3552674" y="127462"/>
                  </a:lnTo>
                  <a:lnTo>
                    <a:pt x="3520993" y="95781"/>
                  </a:lnTo>
                  <a:lnTo>
                    <a:pt x="3485770" y="67997"/>
                  </a:lnTo>
                  <a:lnTo>
                    <a:pt x="3447360" y="44467"/>
                  </a:lnTo>
                  <a:lnTo>
                    <a:pt x="3406121" y="25546"/>
                  </a:lnTo>
                  <a:lnTo>
                    <a:pt x="3362407" y="11591"/>
                  </a:lnTo>
                  <a:lnTo>
                    <a:pt x="3316574" y="2957"/>
                  </a:lnTo>
                  <a:lnTo>
                    <a:pt x="3268979" y="0"/>
                  </a:lnTo>
                  <a:close/>
                </a:path>
              </a:pathLst>
            </a:custGeom>
            <a:solidFill>
              <a:srgbClr val="8A8D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12569" y="4222241"/>
              <a:ext cx="3648710" cy="2277110"/>
            </a:xfrm>
            <a:custGeom>
              <a:avLst/>
              <a:gdLst/>
              <a:ahLst/>
              <a:cxnLst/>
              <a:rect l="l" t="t" r="r" b="b"/>
              <a:pathLst>
                <a:path w="3648710" h="2277110">
                  <a:moveTo>
                    <a:pt x="0" y="379475"/>
                  </a:moveTo>
                  <a:lnTo>
                    <a:pt x="2957" y="331881"/>
                  </a:lnTo>
                  <a:lnTo>
                    <a:pt x="11591" y="286048"/>
                  </a:lnTo>
                  <a:lnTo>
                    <a:pt x="25546" y="242334"/>
                  </a:lnTo>
                  <a:lnTo>
                    <a:pt x="44467" y="201095"/>
                  </a:lnTo>
                  <a:lnTo>
                    <a:pt x="67997" y="162685"/>
                  </a:lnTo>
                  <a:lnTo>
                    <a:pt x="95781" y="127462"/>
                  </a:lnTo>
                  <a:lnTo>
                    <a:pt x="127462" y="95781"/>
                  </a:lnTo>
                  <a:lnTo>
                    <a:pt x="162685" y="67997"/>
                  </a:lnTo>
                  <a:lnTo>
                    <a:pt x="201095" y="44467"/>
                  </a:lnTo>
                  <a:lnTo>
                    <a:pt x="242334" y="25546"/>
                  </a:lnTo>
                  <a:lnTo>
                    <a:pt x="286048" y="11591"/>
                  </a:lnTo>
                  <a:lnTo>
                    <a:pt x="331881" y="2957"/>
                  </a:lnTo>
                  <a:lnTo>
                    <a:pt x="379475" y="0"/>
                  </a:lnTo>
                  <a:lnTo>
                    <a:pt x="3268979" y="0"/>
                  </a:lnTo>
                  <a:lnTo>
                    <a:pt x="3316574" y="2957"/>
                  </a:lnTo>
                  <a:lnTo>
                    <a:pt x="3362407" y="11591"/>
                  </a:lnTo>
                  <a:lnTo>
                    <a:pt x="3406121" y="25546"/>
                  </a:lnTo>
                  <a:lnTo>
                    <a:pt x="3447360" y="44467"/>
                  </a:lnTo>
                  <a:lnTo>
                    <a:pt x="3485770" y="67997"/>
                  </a:lnTo>
                  <a:lnTo>
                    <a:pt x="3520993" y="95781"/>
                  </a:lnTo>
                  <a:lnTo>
                    <a:pt x="3552674" y="127462"/>
                  </a:lnTo>
                  <a:lnTo>
                    <a:pt x="3580458" y="162685"/>
                  </a:lnTo>
                  <a:lnTo>
                    <a:pt x="3603988" y="201095"/>
                  </a:lnTo>
                  <a:lnTo>
                    <a:pt x="3622909" y="242334"/>
                  </a:lnTo>
                  <a:lnTo>
                    <a:pt x="3636864" y="286048"/>
                  </a:lnTo>
                  <a:lnTo>
                    <a:pt x="3645498" y="331881"/>
                  </a:lnTo>
                  <a:lnTo>
                    <a:pt x="3648455" y="379475"/>
                  </a:lnTo>
                  <a:lnTo>
                    <a:pt x="3648455" y="1897367"/>
                  </a:lnTo>
                  <a:lnTo>
                    <a:pt x="3645498" y="1944970"/>
                  </a:lnTo>
                  <a:lnTo>
                    <a:pt x="3636864" y="1990808"/>
                  </a:lnTo>
                  <a:lnTo>
                    <a:pt x="3622909" y="2034525"/>
                  </a:lnTo>
                  <a:lnTo>
                    <a:pt x="3603988" y="2075767"/>
                  </a:lnTo>
                  <a:lnTo>
                    <a:pt x="3580458" y="2114178"/>
                  </a:lnTo>
                  <a:lnTo>
                    <a:pt x="3552674" y="2149401"/>
                  </a:lnTo>
                  <a:lnTo>
                    <a:pt x="3520993" y="2181082"/>
                  </a:lnTo>
                  <a:lnTo>
                    <a:pt x="3485770" y="2208864"/>
                  </a:lnTo>
                  <a:lnTo>
                    <a:pt x="3447360" y="2232393"/>
                  </a:lnTo>
                  <a:lnTo>
                    <a:pt x="3406121" y="2251312"/>
                  </a:lnTo>
                  <a:lnTo>
                    <a:pt x="3362407" y="2265266"/>
                  </a:lnTo>
                  <a:lnTo>
                    <a:pt x="3316574" y="2273899"/>
                  </a:lnTo>
                  <a:lnTo>
                    <a:pt x="3268979" y="2276855"/>
                  </a:lnTo>
                  <a:lnTo>
                    <a:pt x="379475" y="2276855"/>
                  </a:lnTo>
                  <a:lnTo>
                    <a:pt x="331881" y="2273899"/>
                  </a:lnTo>
                  <a:lnTo>
                    <a:pt x="286048" y="2265266"/>
                  </a:lnTo>
                  <a:lnTo>
                    <a:pt x="242334" y="2251312"/>
                  </a:lnTo>
                  <a:lnTo>
                    <a:pt x="201095" y="2232393"/>
                  </a:lnTo>
                  <a:lnTo>
                    <a:pt x="162685" y="2208864"/>
                  </a:lnTo>
                  <a:lnTo>
                    <a:pt x="127462" y="2181082"/>
                  </a:lnTo>
                  <a:lnTo>
                    <a:pt x="95781" y="2149401"/>
                  </a:lnTo>
                  <a:lnTo>
                    <a:pt x="67997" y="2114178"/>
                  </a:lnTo>
                  <a:lnTo>
                    <a:pt x="44467" y="2075767"/>
                  </a:lnTo>
                  <a:lnTo>
                    <a:pt x="25546" y="2034525"/>
                  </a:lnTo>
                  <a:lnTo>
                    <a:pt x="11591" y="1990808"/>
                  </a:lnTo>
                  <a:lnTo>
                    <a:pt x="2957" y="1944970"/>
                  </a:lnTo>
                  <a:lnTo>
                    <a:pt x="0" y="1897367"/>
                  </a:lnTo>
                  <a:lnTo>
                    <a:pt x="0" y="37947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719833" y="4488307"/>
            <a:ext cx="3232150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solidFill>
                  <a:srgbClr val="0000FF"/>
                </a:solidFill>
                <a:latin typeface="华文新魏"/>
                <a:cs typeface="华文新魏"/>
              </a:rPr>
              <a:t>微</a:t>
            </a:r>
            <a:r>
              <a:rPr dirty="0" sz="2200" spc="-10" b="1">
                <a:solidFill>
                  <a:srgbClr val="0000FF"/>
                </a:solidFill>
                <a:latin typeface="华文新魏"/>
                <a:cs typeface="华文新魏"/>
              </a:rPr>
              <a:t>波超</a:t>
            </a:r>
            <a:r>
              <a:rPr dirty="0" sz="2200" spc="-5" b="1">
                <a:solidFill>
                  <a:srgbClr val="0000FF"/>
                </a:solidFill>
                <a:latin typeface="华文新魏"/>
                <a:cs typeface="华文新魏"/>
              </a:rPr>
              <a:t>材料</a:t>
            </a:r>
            <a:r>
              <a:rPr dirty="0" sz="2200" b="1">
                <a:solidFill>
                  <a:srgbClr val="0000FF"/>
                </a:solidFill>
                <a:latin typeface="华文新魏"/>
                <a:cs typeface="华文新魏"/>
              </a:rPr>
              <a:t>Cloak</a:t>
            </a:r>
            <a:r>
              <a:rPr dirty="0" sz="2200" spc="-10" b="1">
                <a:solidFill>
                  <a:srgbClr val="0000FF"/>
                </a:solidFill>
                <a:latin typeface="华文新魏"/>
                <a:cs typeface="华文新魏"/>
              </a:rPr>
              <a:t>实验 </a:t>
            </a:r>
            <a:r>
              <a:rPr dirty="0" sz="2200" spc="-5" b="1">
                <a:solidFill>
                  <a:srgbClr val="0000FF"/>
                </a:solidFill>
                <a:latin typeface="华文新魏"/>
                <a:cs typeface="华文新魏"/>
              </a:rPr>
              <a:t>(Pendry &amp; Smith 2006)：  </a:t>
            </a:r>
            <a:r>
              <a:rPr dirty="0" sz="2200" spc="95" b="1">
                <a:solidFill>
                  <a:srgbClr val="0000FF"/>
                </a:solidFill>
                <a:latin typeface="华文新魏"/>
                <a:cs typeface="华文新魏"/>
              </a:rPr>
              <a:t>由单纯</a:t>
            </a:r>
            <a:r>
              <a:rPr dirty="0" sz="2200" spc="100" b="1">
                <a:solidFill>
                  <a:srgbClr val="0000FF"/>
                </a:solidFill>
                <a:latin typeface="华文新魏"/>
                <a:cs typeface="华文新魏"/>
              </a:rPr>
              <a:t>的</a:t>
            </a:r>
            <a:r>
              <a:rPr dirty="0" sz="2200" spc="95" b="1">
                <a:solidFill>
                  <a:srgbClr val="0000FF"/>
                </a:solidFill>
                <a:latin typeface="华文新魏"/>
                <a:cs typeface="华文新魏"/>
              </a:rPr>
              <a:t>“双负”单负</a:t>
            </a:r>
            <a:r>
              <a:rPr dirty="0" sz="2200" spc="-5" b="1">
                <a:solidFill>
                  <a:srgbClr val="0000FF"/>
                </a:solidFill>
                <a:latin typeface="华文新魏"/>
                <a:cs typeface="华文新魏"/>
              </a:rPr>
              <a:t>、 </a:t>
            </a:r>
            <a:r>
              <a:rPr dirty="0" sz="2200" spc="100" b="1">
                <a:solidFill>
                  <a:srgbClr val="0000FF"/>
                </a:solidFill>
                <a:latin typeface="华文新魏"/>
                <a:cs typeface="华文新魏"/>
              </a:rPr>
              <a:t>大折射率、近零折射</a:t>
            </a:r>
            <a:r>
              <a:rPr dirty="0" sz="2200" spc="95" b="1">
                <a:solidFill>
                  <a:srgbClr val="0000FF"/>
                </a:solidFill>
                <a:latin typeface="华文新魏"/>
                <a:cs typeface="华文新魏"/>
              </a:rPr>
              <a:t>率</a:t>
            </a:r>
            <a:r>
              <a:rPr dirty="0" sz="2200" spc="-5" b="1">
                <a:solidFill>
                  <a:srgbClr val="0000FF"/>
                </a:solidFill>
                <a:latin typeface="华文新魏"/>
                <a:cs typeface="华文新魏"/>
              </a:rPr>
              <a:t>、 </a:t>
            </a:r>
            <a:r>
              <a:rPr dirty="0" sz="2200" b="1">
                <a:solidFill>
                  <a:srgbClr val="0000FF"/>
                </a:solidFill>
                <a:latin typeface="华文新魏"/>
                <a:cs typeface="华文新魏"/>
              </a:rPr>
              <a:t>各向异性等</a:t>
            </a:r>
            <a:endParaRPr sz="2200">
              <a:latin typeface="华文新魏"/>
              <a:cs typeface="华文新魏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54963" y="5458967"/>
            <a:ext cx="637540" cy="619125"/>
          </a:xfrm>
          <a:custGeom>
            <a:avLst/>
            <a:gdLst/>
            <a:ahLst/>
            <a:cxnLst/>
            <a:rect l="l" t="t" r="r" b="b"/>
            <a:pathLst>
              <a:path w="637540" h="619125">
                <a:moveTo>
                  <a:pt x="637032" y="0"/>
                </a:moveTo>
                <a:lnTo>
                  <a:pt x="77343" y="0"/>
                </a:lnTo>
                <a:lnTo>
                  <a:pt x="77343" y="464057"/>
                </a:lnTo>
                <a:lnTo>
                  <a:pt x="0" y="464057"/>
                </a:lnTo>
                <a:lnTo>
                  <a:pt x="154686" y="618743"/>
                </a:lnTo>
                <a:lnTo>
                  <a:pt x="309372" y="464057"/>
                </a:lnTo>
                <a:lnTo>
                  <a:pt x="232029" y="464057"/>
                </a:lnTo>
                <a:lnTo>
                  <a:pt x="232029" y="154685"/>
                </a:lnTo>
                <a:lnTo>
                  <a:pt x="637032" y="154685"/>
                </a:lnTo>
                <a:lnTo>
                  <a:pt x="637032" y="0"/>
                </a:lnTo>
                <a:close/>
              </a:path>
            </a:pathLst>
          </a:custGeom>
          <a:solidFill>
            <a:srgbClr val="001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58267" y="535635"/>
            <a:ext cx="1800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0">
                <a:latin typeface="华文新魏"/>
                <a:cs typeface="华文新魏"/>
              </a:rPr>
              <a:t>七、结束语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5987" y="1394460"/>
            <a:ext cx="3637915" cy="4589145"/>
            <a:chOff x="665987" y="1394460"/>
            <a:chExt cx="3637915" cy="4589145"/>
          </a:xfrm>
        </p:grpSpPr>
        <p:sp>
          <p:nvSpPr>
            <p:cNvPr id="3" name="object 3"/>
            <p:cNvSpPr/>
            <p:nvPr/>
          </p:nvSpPr>
          <p:spPr>
            <a:xfrm>
              <a:off x="685037" y="1413510"/>
              <a:ext cx="3599815" cy="4551045"/>
            </a:xfrm>
            <a:custGeom>
              <a:avLst/>
              <a:gdLst/>
              <a:ahLst/>
              <a:cxnLst/>
              <a:rect l="l" t="t" r="r" b="b"/>
              <a:pathLst>
                <a:path w="3599815" h="4551045">
                  <a:moveTo>
                    <a:pt x="3060319" y="0"/>
                  </a:moveTo>
                  <a:lnTo>
                    <a:pt x="539381" y="0"/>
                  </a:lnTo>
                  <a:lnTo>
                    <a:pt x="490287" y="2203"/>
                  </a:lnTo>
                  <a:lnTo>
                    <a:pt x="442427" y="8688"/>
                  </a:lnTo>
                  <a:lnTo>
                    <a:pt x="395993" y="19262"/>
                  </a:lnTo>
                  <a:lnTo>
                    <a:pt x="351174" y="33737"/>
                  </a:lnTo>
                  <a:lnTo>
                    <a:pt x="308161" y="51922"/>
                  </a:lnTo>
                  <a:lnTo>
                    <a:pt x="267145" y="73627"/>
                  </a:lnTo>
                  <a:lnTo>
                    <a:pt x="228316" y="98661"/>
                  </a:lnTo>
                  <a:lnTo>
                    <a:pt x="191865" y="126834"/>
                  </a:lnTo>
                  <a:lnTo>
                    <a:pt x="157981" y="157956"/>
                  </a:lnTo>
                  <a:lnTo>
                    <a:pt x="126856" y="191837"/>
                  </a:lnTo>
                  <a:lnTo>
                    <a:pt x="98679" y="228286"/>
                  </a:lnTo>
                  <a:lnTo>
                    <a:pt x="73641" y="267113"/>
                  </a:lnTo>
                  <a:lnTo>
                    <a:pt x="51933" y="308129"/>
                  </a:lnTo>
                  <a:lnTo>
                    <a:pt x="33745" y="351142"/>
                  </a:lnTo>
                  <a:lnTo>
                    <a:pt x="19267" y="395963"/>
                  </a:lnTo>
                  <a:lnTo>
                    <a:pt x="8690" y="442401"/>
                  </a:lnTo>
                  <a:lnTo>
                    <a:pt x="2204" y="490266"/>
                  </a:lnTo>
                  <a:lnTo>
                    <a:pt x="0" y="539368"/>
                  </a:lnTo>
                  <a:lnTo>
                    <a:pt x="0" y="4011295"/>
                  </a:lnTo>
                  <a:lnTo>
                    <a:pt x="2204" y="4060387"/>
                  </a:lnTo>
                  <a:lnTo>
                    <a:pt x="8690" y="4108245"/>
                  </a:lnTo>
                  <a:lnTo>
                    <a:pt x="19267" y="4154678"/>
                  </a:lnTo>
                  <a:lnTo>
                    <a:pt x="33745" y="4199495"/>
                  </a:lnTo>
                  <a:lnTo>
                    <a:pt x="51933" y="4242506"/>
                  </a:lnTo>
                  <a:lnTo>
                    <a:pt x="73641" y="4283521"/>
                  </a:lnTo>
                  <a:lnTo>
                    <a:pt x="98679" y="4322349"/>
                  </a:lnTo>
                  <a:lnTo>
                    <a:pt x="126856" y="4358800"/>
                  </a:lnTo>
                  <a:lnTo>
                    <a:pt x="157981" y="4392683"/>
                  </a:lnTo>
                  <a:lnTo>
                    <a:pt x="191865" y="4423808"/>
                  </a:lnTo>
                  <a:lnTo>
                    <a:pt x="228316" y="4451985"/>
                  </a:lnTo>
                  <a:lnTo>
                    <a:pt x="267145" y="4477022"/>
                  </a:lnTo>
                  <a:lnTo>
                    <a:pt x="308161" y="4498730"/>
                  </a:lnTo>
                  <a:lnTo>
                    <a:pt x="351174" y="4516918"/>
                  </a:lnTo>
                  <a:lnTo>
                    <a:pt x="395993" y="4531396"/>
                  </a:lnTo>
                  <a:lnTo>
                    <a:pt x="442427" y="4541973"/>
                  </a:lnTo>
                  <a:lnTo>
                    <a:pt x="490287" y="4548459"/>
                  </a:lnTo>
                  <a:lnTo>
                    <a:pt x="539381" y="4550664"/>
                  </a:lnTo>
                  <a:lnTo>
                    <a:pt x="3060319" y="4550664"/>
                  </a:lnTo>
                  <a:lnTo>
                    <a:pt x="3109421" y="4548459"/>
                  </a:lnTo>
                  <a:lnTo>
                    <a:pt x="3157286" y="4541973"/>
                  </a:lnTo>
                  <a:lnTo>
                    <a:pt x="3203724" y="4531396"/>
                  </a:lnTo>
                  <a:lnTo>
                    <a:pt x="3248545" y="4516918"/>
                  </a:lnTo>
                  <a:lnTo>
                    <a:pt x="3291558" y="4498730"/>
                  </a:lnTo>
                  <a:lnTo>
                    <a:pt x="3332574" y="4477022"/>
                  </a:lnTo>
                  <a:lnTo>
                    <a:pt x="3371401" y="4451985"/>
                  </a:lnTo>
                  <a:lnTo>
                    <a:pt x="3407850" y="4423808"/>
                  </a:lnTo>
                  <a:lnTo>
                    <a:pt x="3441731" y="4392683"/>
                  </a:lnTo>
                  <a:lnTo>
                    <a:pt x="3472853" y="4358800"/>
                  </a:lnTo>
                  <a:lnTo>
                    <a:pt x="3501026" y="4322349"/>
                  </a:lnTo>
                  <a:lnTo>
                    <a:pt x="3526060" y="4283521"/>
                  </a:lnTo>
                  <a:lnTo>
                    <a:pt x="3547765" y="4242506"/>
                  </a:lnTo>
                  <a:lnTo>
                    <a:pt x="3565950" y="4199495"/>
                  </a:lnTo>
                  <a:lnTo>
                    <a:pt x="3580425" y="4154678"/>
                  </a:lnTo>
                  <a:lnTo>
                    <a:pt x="3590999" y="4108245"/>
                  </a:lnTo>
                  <a:lnTo>
                    <a:pt x="3597484" y="4060387"/>
                  </a:lnTo>
                  <a:lnTo>
                    <a:pt x="3599688" y="4011295"/>
                  </a:lnTo>
                  <a:lnTo>
                    <a:pt x="3599688" y="539368"/>
                  </a:lnTo>
                  <a:lnTo>
                    <a:pt x="3597484" y="490266"/>
                  </a:lnTo>
                  <a:lnTo>
                    <a:pt x="3590999" y="442401"/>
                  </a:lnTo>
                  <a:lnTo>
                    <a:pt x="3580425" y="395963"/>
                  </a:lnTo>
                  <a:lnTo>
                    <a:pt x="3565950" y="351142"/>
                  </a:lnTo>
                  <a:lnTo>
                    <a:pt x="3547765" y="308129"/>
                  </a:lnTo>
                  <a:lnTo>
                    <a:pt x="3526060" y="267113"/>
                  </a:lnTo>
                  <a:lnTo>
                    <a:pt x="3501026" y="228286"/>
                  </a:lnTo>
                  <a:lnTo>
                    <a:pt x="3472853" y="191837"/>
                  </a:lnTo>
                  <a:lnTo>
                    <a:pt x="3441731" y="157956"/>
                  </a:lnTo>
                  <a:lnTo>
                    <a:pt x="3407850" y="126834"/>
                  </a:lnTo>
                  <a:lnTo>
                    <a:pt x="3371401" y="98661"/>
                  </a:lnTo>
                  <a:lnTo>
                    <a:pt x="3332574" y="73627"/>
                  </a:lnTo>
                  <a:lnTo>
                    <a:pt x="3291558" y="51922"/>
                  </a:lnTo>
                  <a:lnTo>
                    <a:pt x="3248545" y="33737"/>
                  </a:lnTo>
                  <a:lnTo>
                    <a:pt x="3203724" y="19262"/>
                  </a:lnTo>
                  <a:lnTo>
                    <a:pt x="3157286" y="8688"/>
                  </a:lnTo>
                  <a:lnTo>
                    <a:pt x="3109421" y="2203"/>
                  </a:lnTo>
                  <a:lnTo>
                    <a:pt x="306031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85037" y="1413510"/>
              <a:ext cx="3599815" cy="4551045"/>
            </a:xfrm>
            <a:custGeom>
              <a:avLst/>
              <a:gdLst/>
              <a:ahLst/>
              <a:cxnLst/>
              <a:rect l="l" t="t" r="r" b="b"/>
              <a:pathLst>
                <a:path w="3599815" h="4551045">
                  <a:moveTo>
                    <a:pt x="0" y="539368"/>
                  </a:moveTo>
                  <a:lnTo>
                    <a:pt x="2204" y="490266"/>
                  </a:lnTo>
                  <a:lnTo>
                    <a:pt x="8690" y="442401"/>
                  </a:lnTo>
                  <a:lnTo>
                    <a:pt x="19267" y="395963"/>
                  </a:lnTo>
                  <a:lnTo>
                    <a:pt x="33745" y="351142"/>
                  </a:lnTo>
                  <a:lnTo>
                    <a:pt x="51933" y="308129"/>
                  </a:lnTo>
                  <a:lnTo>
                    <a:pt x="73641" y="267113"/>
                  </a:lnTo>
                  <a:lnTo>
                    <a:pt x="98679" y="228286"/>
                  </a:lnTo>
                  <a:lnTo>
                    <a:pt x="126856" y="191837"/>
                  </a:lnTo>
                  <a:lnTo>
                    <a:pt x="157981" y="157956"/>
                  </a:lnTo>
                  <a:lnTo>
                    <a:pt x="191865" y="126834"/>
                  </a:lnTo>
                  <a:lnTo>
                    <a:pt x="228316" y="98661"/>
                  </a:lnTo>
                  <a:lnTo>
                    <a:pt x="267145" y="73627"/>
                  </a:lnTo>
                  <a:lnTo>
                    <a:pt x="308161" y="51922"/>
                  </a:lnTo>
                  <a:lnTo>
                    <a:pt x="351174" y="33737"/>
                  </a:lnTo>
                  <a:lnTo>
                    <a:pt x="395993" y="19262"/>
                  </a:lnTo>
                  <a:lnTo>
                    <a:pt x="442427" y="8688"/>
                  </a:lnTo>
                  <a:lnTo>
                    <a:pt x="490287" y="2203"/>
                  </a:lnTo>
                  <a:lnTo>
                    <a:pt x="539381" y="0"/>
                  </a:lnTo>
                  <a:lnTo>
                    <a:pt x="3060319" y="0"/>
                  </a:lnTo>
                  <a:lnTo>
                    <a:pt x="3109421" y="2203"/>
                  </a:lnTo>
                  <a:lnTo>
                    <a:pt x="3157286" y="8688"/>
                  </a:lnTo>
                  <a:lnTo>
                    <a:pt x="3203724" y="19262"/>
                  </a:lnTo>
                  <a:lnTo>
                    <a:pt x="3248545" y="33737"/>
                  </a:lnTo>
                  <a:lnTo>
                    <a:pt x="3291558" y="51922"/>
                  </a:lnTo>
                  <a:lnTo>
                    <a:pt x="3332574" y="73627"/>
                  </a:lnTo>
                  <a:lnTo>
                    <a:pt x="3371401" y="98661"/>
                  </a:lnTo>
                  <a:lnTo>
                    <a:pt x="3407850" y="126834"/>
                  </a:lnTo>
                  <a:lnTo>
                    <a:pt x="3441731" y="157956"/>
                  </a:lnTo>
                  <a:lnTo>
                    <a:pt x="3472853" y="191837"/>
                  </a:lnTo>
                  <a:lnTo>
                    <a:pt x="3501026" y="228286"/>
                  </a:lnTo>
                  <a:lnTo>
                    <a:pt x="3526060" y="267113"/>
                  </a:lnTo>
                  <a:lnTo>
                    <a:pt x="3547765" y="308129"/>
                  </a:lnTo>
                  <a:lnTo>
                    <a:pt x="3565950" y="351142"/>
                  </a:lnTo>
                  <a:lnTo>
                    <a:pt x="3580425" y="395963"/>
                  </a:lnTo>
                  <a:lnTo>
                    <a:pt x="3590999" y="442401"/>
                  </a:lnTo>
                  <a:lnTo>
                    <a:pt x="3597484" y="490266"/>
                  </a:lnTo>
                  <a:lnTo>
                    <a:pt x="3599688" y="539368"/>
                  </a:lnTo>
                  <a:lnTo>
                    <a:pt x="3599688" y="4011295"/>
                  </a:lnTo>
                  <a:lnTo>
                    <a:pt x="3597484" y="4060387"/>
                  </a:lnTo>
                  <a:lnTo>
                    <a:pt x="3590999" y="4108245"/>
                  </a:lnTo>
                  <a:lnTo>
                    <a:pt x="3580425" y="4154678"/>
                  </a:lnTo>
                  <a:lnTo>
                    <a:pt x="3565950" y="4199495"/>
                  </a:lnTo>
                  <a:lnTo>
                    <a:pt x="3547765" y="4242506"/>
                  </a:lnTo>
                  <a:lnTo>
                    <a:pt x="3526060" y="4283521"/>
                  </a:lnTo>
                  <a:lnTo>
                    <a:pt x="3501026" y="4322349"/>
                  </a:lnTo>
                  <a:lnTo>
                    <a:pt x="3472853" y="4358800"/>
                  </a:lnTo>
                  <a:lnTo>
                    <a:pt x="3441731" y="4392683"/>
                  </a:lnTo>
                  <a:lnTo>
                    <a:pt x="3407850" y="4423808"/>
                  </a:lnTo>
                  <a:lnTo>
                    <a:pt x="3371401" y="4451985"/>
                  </a:lnTo>
                  <a:lnTo>
                    <a:pt x="3332574" y="4477022"/>
                  </a:lnTo>
                  <a:lnTo>
                    <a:pt x="3291558" y="4498730"/>
                  </a:lnTo>
                  <a:lnTo>
                    <a:pt x="3248545" y="4516918"/>
                  </a:lnTo>
                  <a:lnTo>
                    <a:pt x="3203724" y="4531396"/>
                  </a:lnTo>
                  <a:lnTo>
                    <a:pt x="3157286" y="4541973"/>
                  </a:lnTo>
                  <a:lnTo>
                    <a:pt x="3109421" y="4548459"/>
                  </a:lnTo>
                  <a:lnTo>
                    <a:pt x="3060319" y="4550664"/>
                  </a:lnTo>
                  <a:lnTo>
                    <a:pt x="539381" y="4550664"/>
                  </a:lnTo>
                  <a:lnTo>
                    <a:pt x="490287" y="4548459"/>
                  </a:lnTo>
                  <a:lnTo>
                    <a:pt x="442427" y="4541973"/>
                  </a:lnTo>
                  <a:lnTo>
                    <a:pt x="395993" y="4531396"/>
                  </a:lnTo>
                  <a:lnTo>
                    <a:pt x="351174" y="4516918"/>
                  </a:lnTo>
                  <a:lnTo>
                    <a:pt x="308161" y="4498730"/>
                  </a:lnTo>
                  <a:lnTo>
                    <a:pt x="267145" y="4477022"/>
                  </a:lnTo>
                  <a:lnTo>
                    <a:pt x="228316" y="4451985"/>
                  </a:lnTo>
                  <a:lnTo>
                    <a:pt x="191865" y="4423808"/>
                  </a:lnTo>
                  <a:lnTo>
                    <a:pt x="157981" y="4392683"/>
                  </a:lnTo>
                  <a:lnTo>
                    <a:pt x="126856" y="4358800"/>
                  </a:lnTo>
                  <a:lnTo>
                    <a:pt x="98679" y="4322349"/>
                  </a:lnTo>
                  <a:lnTo>
                    <a:pt x="73641" y="4283521"/>
                  </a:lnTo>
                  <a:lnTo>
                    <a:pt x="51933" y="4242506"/>
                  </a:lnTo>
                  <a:lnTo>
                    <a:pt x="33745" y="4199495"/>
                  </a:lnTo>
                  <a:lnTo>
                    <a:pt x="19267" y="4154678"/>
                  </a:lnTo>
                  <a:lnTo>
                    <a:pt x="8690" y="4108245"/>
                  </a:lnTo>
                  <a:lnTo>
                    <a:pt x="2204" y="4060387"/>
                  </a:lnTo>
                  <a:lnTo>
                    <a:pt x="0" y="4011295"/>
                  </a:lnTo>
                  <a:lnTo>
                    <a:pt x="0" y="53936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355600" marR="160655" indent="-343535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356235" algn="l"/>
              </a:tabLst>
            </a:pPr>
            <a:r>
              <a:rPr dirty="0" spc="-10"/>
              <a:t>微波超材料在微波器 </a:t>
            </a:r>
            <a:r>
              <a:rPr dirty="0" spc="-5"/>
              <a:t>件、天线、传感技术 </a:t>
            </a:r>
            <a:r>
              <a:rPr dirty="0" spc="-5"/>
              <a:t>的应用探索；</a:t>
            </a:r>
          </a:p>
          <a:p>
            <a:pPr algn="just" marL="355600" indent="-34353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6235" algn="l"/>
              </a:tabLst>
            </a:pPr>
            <a:r>
              <a:rPr dirty="0" spc="-5"/>
              <a:t>超材料完美吸波体</a:t>
            </a:r>
          </a:p>
          <a:p>
            <a:pPr algn="ctr" marR="729615">
              <a:lnSpc>
                <a:spcPct val="100000"/>
              </a:lnSpc>
            </a:pPr>
            <a:r>
              <a:rPr dirty="0" spc="-5"/>
              <a:t>(Smith 2008)</a:t>
            </a:r>
          </a:p>
          <a:p>
            <a:pPr marL="355600" marR="706120" indent="-356235">
              <a:lnSpc>
                <a:spcPct val="100000"/>
              </a:lnSpc>
              <a:buFont typeface="Wingdings"/>
              <a:buChar char=""/>
              <a:tabLst>
                <a:tab pos="356235" algn="l"/>
              </a:tabLst>
            </a:pPr>
            <a:r>
              <a:rPr dirty="0" spc="-5"/>
              <a:t>光频段左手材料</a:t>
            </a:r>
          </a:p>
          <a:p>
            <a:pPr algn="ctr" marR="311785">
              <a:lnSpc>
                <a:spcPct val="100000"/>
              </a:lnSpc>
            </a:pPr>
            <a:r>
              <a:rPr dirty="0" spc="-5"/>
              <a:t>(Soukoulis</a:t>
            </a:r>
            <a:r>
              <a:rPr dirty="0" spc="10"/>
              <a:t> </a:t>
            </a:r>
            <a:r>
              <a:rPr dirty="0" spc="-5"/>
              <a:t>2010)</a:t>
            </a:r>
          </a:p>
          <a:p>
            <a:pPr marL="355600" indent="-343535">
              <a:lnSpc>
                <a:spcPct val="100000"/>
              </a:lnSpc>
              <a:buFont typeface="Wingdings"/>
              <a:buChar char=""/>
              <a:tabLst>
                <a:tab pos="356235" algn="l"/>
              </a:tabLst>
            </a:pPr>
            <a:r>
              <a:rPr dirty="0" spc="-5"/>
              <a:t>超表面(Harvard</a:t>
            </a:r>
            <a:r>
              <a:rPr dirty="0" spc="5"/>
              <a:t> </a:t>
            </a:r>
            <a:r>
              <a:rPr dirty="0" spc="-5"/>
              <a:t>2011)</a:t>
            </a:r>
          </a:p>
          <a:p>
            <a:pPr marL="355600" indent="-343535">
              <a:lnSpc>
                <a:spcPct val="100000"/>
              </a:lnSpc>
              <a:buFont typeface="Wingdings"/>
              <a:buChar char=""/>
              <a:tabLst>
                <a:tab pos="356235" algn="l"/>
              </a:tabLst>
            </a:pPr>
            <a:r>
              <a:rPr dirty="0" spc="-10"/>
              <a:t>量子超材料</a:t>
            </a: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6235" algn="l"/>
              </a:tabLst>
            </a:pPr>
            <a:r>
              <a:rPr dirty="0" spc="-5"/>
              <a:t>非线性超材料</a:t>
            </a:r>
          </a:p>
          <a:p>
            <a:pPr marL="1264920">
              <a:lnSpc>
                <a:spcPct val="100000"/>
              </a:lnSpc>
            </a:pPr>
            <a:r>
              <a:rPr dirty="0" spc="-5">
                <a:solidFill>
                  <a:srgbClr val="CCFFCC"/>
                </a:solidFill>
              </a:rPr>
              <a:t>……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841747" y="1394460"/>
            <a:ext cx="3872865" cy="4732020"/>
            <a:chOff x="4841747" y="1394460"/>
            <a:chExt cx="3872865" cy="4732020"/>
          </a:xfrm>
        </p:grpSpPr>
        <p:sp>
          <p:nvSpPr>
            <p:cNvPr id="7" name="object 7"/>
            <p:cNvSpPr/>
            <p:nvPr/>
          </p:nvSpPr>
          <p:spPr>
            <a:xfrm>
              <a:off x="4860797" y="1413510"/>
              <a:ext cx="3834765" cy="4693920"/>
            </a:xfrm>
            <a:custGeom>
              <a:avLst/>
              <a:gdLst/>
              <a:ahLst/>
              <a:cxnLst/>
              <a:rect l="l" t="t" r="r" b="b"/>
              <a:pathLst>
                <a:path w="3834765" h="4693920">
                  <a:moveTo>
                    <a:pt x="3195320" y="0"/>
                  </a:moveTo>
                  <a:lnTo>
                    <a:pt x="639063" y="0"/>
                  </a:lnTo>
                  <a:lnTo>
                    <a:pt x="591371" y="1752"/>
                  </a:lnTo>
                  <a:lnTo>
                    <a:pt x="544630" y="6929"/>
                  </a:lnTo>
                  <a:lnTo>
                    <a:pt x="498965" y="15405"/>
                  </a:lnTo>
                  <a:lnTo>
                    <a:pt x="454498" y="27058"/>
                  </a:lnTo>
                  <a:lnTo>
                    <a:pt x="411354" y="41763"/>
                  </a:lnTo>
                  <a:lnTo>
                    <a:pt x="369656" y="59398"/>
                  </a:lnTo>
                  <a:lnTo>
                    <a:pt x="329527" y="79838"/>
                  </a:lnTo>
                  <a:lnTo>
                    <a:pt x="291092" y="102960"/>
                  </a:lnTo>
                  <a:lnTo>
                    <a:pt x="254474" y="128640"/>
                  </a:lnTo>
                  <a:lnTo>
                    <a:pt x="219796" y="156755"/>
                  </a:lnTo>
                  <a:lnTo>
                    <a:pt x="187182" y="187182"/>
                  </a:lnTo>
                  <a:lnTo>
                    <a:pt x="156755" y="219796"/>
                  </a:lnTo>
                  <a:lnTo>
                    <a:pt x="128640" y="254474"/>
                  </a:lnTo>
                  <a:lnTo>
                    <a:pt x="102960" y="291092"/>
                  </a:lnTo>
                  <a:lnTo>
                    <a:pt x="79838" y="329527"/>
                  </a:lnTo>
                  <a:lnTo>
                    <a:pt x="59398" y="369656"/>
                  </a:lnTo>
                  <a:lnTo>
                    <a:pt x="41763" y="411354"/>
                  </a:lnTo>
                  <a:lnTo>
                    <a:pt x="27058" y="454498"/>
                  </a:lnTo>
                  <a:lnTo>
                    <a:pt x="15405" y="498965"/>
                  </a:lnTo>
                  <a:lnTo>
                    <a:pt x="6929" y="544630"/>
                  </a:lnTo>
                  <a:lnTo>
                    <a:pt x="1752" y="591371"/>
                  </a:lnTo>
                  <a:lnTo>
                    <a:pt x="0" y="639063"/>
                  </a:lnTo>
                  <a:lnTo>
                    <a:pt x="0" y="4054855"/>
                  </a:lnTo>
                  <a:lnTo>
                    <a:pt x="1752" y="4102550"/>
                  </a:lnTo>
                  <a:lnTo>
                    <a:pt x="6929" y="4149292"/>
                  </a:lnTo>
                  <a:lnTo>
                    <a:pt x="15405" y="4194958"/>
                  </a:lnTo>
                  <a:lnTo>
                    <a:pt x="27058" y="4239426"/>
                  </a:lnTo>
                  <a:lnTo>
                    <a:pt x="41763" y="4282570"/>
                  </a:lnTo>
                  <a:lnTo>
                    <a:pt x="59398" y="4324269"/>
                  </a:lnTo>
                  <a:lnTo>
                    <a:pt x="79838" y="4364398"/>
                  </a:lnTo>
                  <a:lnTo>
                    <a:pt x="102960" y="4402833"/>
                  </a:lnTo>
                  <a:lnTo>
                    <a:pt x="128640" y="4439451"/>
                  </a:lnTo>
                  <a:lnTo>
                    <a:pt x="156755" y="4474129"/>
                  </a:lnTo>
                  <a:lnTo>
                    <a:pt x="187182" y="4506742"/>
                  </a:lnTo>
                  <a:lnTo>
                    <a:pt x="219796" y="4537168"/>
                  </a:lnTo>
                  <a:lnTo>
                    <a:pt x="254474" y="4565283"/>
                  </a:lnTo>
                  <a:lnTo>
                    <a:pt x="291092" y="4590962"/>
                  </a:lnTo>
                  <a:lnTo>
                    <a:pt x="329527" y="4614084"/>
                  </a:lnTo>
                  <a:lnTo>
                    <a:pt x="369656" y="4634523"/>
                  </a:lnTo>
                  <a:lnTo>
                    <a:pt x="411354" y="4652157"/>
                  </a:lnTo>
                  <a:lnTo>
                    <a:pt x="454498" y="4666862"/>
                  </a:lnTo>
                  <a:lnTo>
                    <a:pt x="498965" y="4678514"/>
                  </a:lnTo>
                  <a:lnTo>
                    <a:pt x="544630" y="4686990"/>
                  </a:lnTo>
                  <a:lnTo>
                    <a:pt x="591371" y="4692167"/>
                  </a:lnTo>
                  <a:lnTo>
                    <a:pt x="639063" y="4693920"/>
                  </a:lnTo>
                  <a:lnTo>
                    <a:pt x="3195320" y="4693920"/>
                  </a:lnTo>
                  <a:lnTo>
                    <a:pt x="3243012" y="4692167"/>
                  </a:lnTo>
                  <a:lnTo>
                    <a:pt x="3289753" y="4686990"/>
                  </a:lnTo>
                  <a:lnTo>
                    <a:pt x="3335418" y="4678514"/>
                  </a:lnTo>
                  <a:lnTo>
                    <a:pt x="3379885" y="4666862"/>
                  </a:lnTo>
                  <a:lnTo>
                    <a:pt x="3423029" y="4652157"/>
                  </a:lnTo>
                  <a:lnTo>
                    <a:pt x="3464727" y="4634523"/>
                  </a:lnTo>
                  <a:lnTo>
                    <a:pt x="3504856" y="4614084"/>
                  </a:lnTo>
                  <a:lnTo>
                    <a:pt x="3543291" y="4590962"/>
                  </a:lnTo>
                  <a:lnTo>
                    <a:pt x="3579909" y="4565283"/>
                  </a:lnTo>
                  <a:lnTo>
                    <a:pt x="3614587" y="4537168"/>
                  </a:lnTo>
                  <a:lnTo>
                    <a:pt x="3647201" y="4506742"/>
                  </a:lnTo>
                  <a:lnTo>
                    <a:pt x="3677628" y="4474129"/>
                  </a:lnTo>
                  <a:lnTo>
                    <a:pt x="3705743" y="4439451"/>
                  </a:lnTo>
                  <a:lnTo>
                    <a:pt x="3731423" y="4402833"/>
                  </a:lnTo>
                  <a:lnTo>
                    <a:pt x="3754545" y="4364398"/>
                  </a:lnTo>
                  <a:lnTo>
                    <a:pt x="3774985" y="4324269"/>
                  </a:lnTo>
                  <a:lnTo>
                    <a:pt x="3792620" y="4282570"/>
                  </a:lnTo>
                  <a:lnTo>
                    <a:pt x="3807325" y="4239426"/>
                  </a:lnTo>
                  <a:lnTo>
                    <a:pt x="3818978" y="4194958"/>
                  </a:lnTo>
                  <a:lnTo>
                    <a:pt x="3827454" y="4149292"/>
                  </a:lnTo>
                  <a:lnTo>
                    <a:pt x="3832631" y="4102550"/>
                  </a:lnTo>
                  <a:lnTo>
                    <a:pt x="3834383" y="4054855"/>
                  </a:lnTo>
                  <a:lnTo>
                    <a:pt x="3834383" y="639063"/>
                  </a:lnTo>
                  <a:lnTo>
                    <a:pt x="3832631" y="591371"/>
                  </a:lnTo>
                  <a:lnTo>
                    <a:pt x="3827454" y="544630"/>
                  </a:lnTo>
                  <a:lnTo>
                    <a:pt x="3818978" y="498965"/>
                  </a:lnTo>
                  <a:lnTo>
                    <a:pt x="3807325" y="454498"/>
                  </a:lnTo>
                  <a:lnTo>
                    <a:pt x="3792620" y="411354"/>
                  </a:lnTo>
                  <a:lnTo>
                    <a:pt x="3774985" y="369656"/>
                  </a:lnTo>
                  <a:lnTo>
                    <a:pt x="3754545" y="329527"/>
                  </a:lnTo>
                  <a:lnTo>
                    <a:pt x="3731423" y="291092"/>
                  </a:lnTo>
                  <a:lnTo>
                    <a:pt x="3705743" y="254474"/>
                  </a:lnTo>
                  <a:lnTo>
                    <a:pt x="3677628" y="219796"/>
                  </a:lnTo>
                  <a:lnTo>
                    <a:pt x="3647201" y="187182"/>
                  </a:lnTo>
                  <a:lnTo>
                    <a:pt x="3614587" y="156755"/>
                  </a:lnTo>
                  <a:lnTo>
                    <a:pt x="3579909" y="128640"/>
                  </a:lnTo>
                  <a:lnTo>
                    <a:pt x="3543291" y="102960"/>
                  </a:lnTo>
                  <a:lnTo>
                    <a:pt x="3504856" y="79838"/>
                  </a:lnTo>
                  <a:lnTo>
                    <a:pt x="3464727" y="59398"/>
                  </a:lnTo>
                  <a:lnTo>
                    <a:pt x="3423029" y="41763"/>
                  </a:lnTo>
                  <a:lnTo>
                    <a:pt x="3379885" y="27058"/>
                  </a:lnTo>
                  <a:lnTo>
                    <a:pt x="3335418" y="15405"/>
                  </a:lnTo>
                  <a:lnTo>
                    <a:pt x="3289753" y="6929"/>
                  </a:lnTo>
                  <a:lnTo>
                    <a:pt x="3243012" y="1752"/>
                  </a:lnTo>
                  <a:lnTo>
                    <a:pt x="319532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60797" y="1413510"/>
              <a:ext cx="3834765" cy="4693920"/>
            </a:xfrm>
            <a:custGeom>
              <a:avLst/>
              <a:gdLst/>
              <a:ahLst/>
              <a:cxnLst/>
              <a:rect l="l" t="t" r="r" b="b"/>
              <a:pathLst>
                <a:path w="3834765" h="4693920">
                  <a:moveTo>
                    <a:pt x="0" y="639063"/>
                  </a:moveTo>
                  <a:lnTo>
                    <a:pt x="1752" y="591371"/>
                  </a:lnTo>
                  <a:lnTo>
                    <a:pt x="6929" y="544630"/>
                  </a:lnTo>
                  <a:lnTo>
                    <a:pt x="15405" y="498965"/>
                  </a:lnTo>
                  <a:lnTo>
                    <a:pt x="27058" y="454498"/>
                  </a:lnTo>
                  <a:lnTo>
                    <a:pt x="41763" y="411354"/>
                  </a:lnTo>
                  <a:lnTo>
                    <a:pt x="59398" y="369656"/>
                  </a:lnTo>
                  <a:lnTo>
                    <a:pt x="79838" y="329527"/>
                  </a:lnTo>
                  <a:lnTo>
                    <a:pt x="102960" y="291092"/>
                  </a:lnTo>
                  <a:lnTo>
                    <a:pt x="128640" y="254474"/>
                  </a:lnTo>
                  <a:lnTo>
                    <a:pt x="156755" y="219796"/>
                  </a:lnTo>
                  <a:lnTo>
                    <a:pt x="187182" y="187182"/>
                  </a:lnTo>
                  <a:lnTo>
                    <a:pt x="219796" y="156755"/>
                  </a:lnTo>
                  <a:lnTo>
                    <a:pt x="254474" y="128640"/>
                  </a:lnTo>
                  <a:lnTo>
                    <a:pt x="291092" y="102960"/>
                  </a:lnTo>
                  <a:lnTo>
                    <a:pt x="329527" y="79838"/>
                  </a:lnTo>
                  <a:lnTo>
                    <a:pt x="369656" y="59398"/>
                  </a:lnTo>
                  <a:lnTo>
                    <a:pt x="411354" y="41763"/>
                  </a:lnTo>
                  <a:lnTo>
                    <a:pt x="454498" y="27058"/>
                  </a:lnTo>
                  <a:lnTo>
                    <a:pt x="498965" y="15405"/>
                  </a:lnTo>
                  <a:lnTo>
                    <a:pt x="544630" y="6929"/>
                  </a:lnTo>
                  <a:lnTo>
                    <a:pt x="591371" y="1752"/>
                  </a:lnTo>
                  <a:lnTo>
                    <a:pt x="639063" y="0"/>
                  </a:lnTo>
                  <a:lnTo>
                    <a:pt x="3195320" y="0"/>
                  </a:lnTo>
                  <a:lnTo>
                    <a:pt x="3243012" y="1752"/>
                  </a:lnTo>
                  <a:lnTo>
                    <a:pt x="3289753" y="6929"/>
                  </a:lnTo>
                  <a:lnTo>
                    <a:pt x="3335418" y="15405"/>
                  </a:lnTo>
                  <a:lnTo>
                    <a:pt x="3379885" y="27058"/>
                  </a:lnTo>
                  <a:lnTo>
                    <a:pt x="3423029" y="41763"/>
                  </a:lnTo>
                  <a:lnTo>
                    <a:pt x="3464727" y="59398"/>
                  </a:lnTo>
                  <a:lnTo>
                    <a:pt x="3504856" y="79838"/>
                  </a:lnTo>
                  <a:lnTo>
                    <a:pt x="3543291" y="102960"/>
                  </a:lnTo>
                  <a:lnTo>
                    <a:pt x="3579909" y="128640"/>
                  </a:lnTo>
                  <a:lnTo>
                    <a:pt x="3614587" y="156755"/>
                  </a:lnTo>
                  <a:lnTo>
                    <a:pt x="3647201" y="187182"/>
                  </a:lnTo>
                  <a:lnTo>
                    <a:pt x="3677628" y="219796"/>
                  </a:lnTo>
                  <a:lnTo>
                    <a:pt x="3705743" y="254474"/>
                  </a:lnTo>
                  <a:lnTo>
                    <a:pt x="3731423" y="291092"/>
                  </a:lnTo>
                  <a:lnTo>
                    <a:pt x="3754545" y="329527"/>
                  </a:lnTo>
                  <a:lnTo>
                    <a:pt x="3774985" y="369656"/>
                  </a:lnTo>
                  <a:lnTo>
                    <a:pt x="3792620" y="411354"/>
                  </a:lnTo>
                  <a:lnTo>
                    <a:pt x="3807325" y="454498"/>
                  </a:lnTo>
                  <a:lnTo>
                    <a:pt x="3818978" y="498965"/>
                  </a:lnTo>
                  <a:lnTo>
                    <a:pt x="3827454" y="544630"/>
                  </a:lnTo>
                  <a:lnTo>
                    <a:pt x="3832631" y="591371"/>
                  </a:lnTo>
                  <a:lnTo>
                    <a:pt x="3834383" y="639063"/>
                  </a:lnTo>
                  <a:lnTo>
                    <a:pt x="3834383" y="4054855"/>
                  </a:lnTo>
                  <a:lnTo>
                    <a:pt x="3832631" y="4102550"/>
                  </a:lnTo>
                  <a:lnTo>
                    <a:pt x="3827454" y="4149292"/>
                  </a:lnTo>
                  <a:lnTo>
                    <a:pt x="3818978" y="4194958"/>
                  </a:lnTo>
                  <a:lnTo>
                    <a:pt x="3807325" y="4239426"/>
                  </a:lnTo>
                  <a:lnTo>
                    <a:pt x="3792620" y="4282570"/>
                  </a:lnTo>
                  <a:lnTo>
                    <a:pt x="3774985" y="4324269"/>
                  </a:lnTo>
                  <a:lnTo>
                    <a:pt x="3754545" y="4364398"/>
                  </a:lnTo>
                  <a:lnTo>
                    <a:pt x="3731423" y="4402833"/>
                  </a:lnTo>
                  <a:lnTo>
                    <a:pt x="3705743" y="4439451"/>
                  </a:lnTo>
                  <a:lnTo>
                    <a:pt x="3677628" y="4474129"/>
                  </a:lnTo>
                  <a:lnTo>
                    <a:pt x="3647201" y="4506742"/>
                  </a:lnTo>
                  <a:lnTo>
                    <a:pt x="3614587" y="4537168"/>
                  </a:lnTo>
                  <a:lnTo>
                    <a:pt x="3579909" y="4565283"/>
                  </a:lnTo>
                  <a:lnTo>
                    <a:pt x="3543291" y="4590962"/>
                  </a:lnTo>
                  <a:lnTo>
                    <a:pt x="3504856" y="4614084"/>
                  </a:lnTo>
                  <a:lnTo>
                    <a:pt x="3464727" y="4634523"/>
                  </a:lnTo>
                  <a:lnTo>
                    <a:pt x="3423029" y="4652157"/>
                  </a:lnTo>
                  <a:lnTo>
                    <a:pt x="3379885" y="4666862"/>
                  </a:lnTo>
                  <a:lnTo>
                    <a:pt x="3335418" y="4678514"/>
                  </a:lnTo>
                  <a:lnTo>
                    <a:pt x="3289753" y="4686990"/>
                  </a:lnTo>
                  <a:lnTo>
                    <a:pt x="3243012" y="4692167"/>
                  </a:lnTo>
                  <a:lnTo>
                    <a:pt x="3195320" y="4693920"/>
                  </a:lnTo>
                  <a:lnTo>
                    <a:pt x="639063" y="4693920"/>
                  </a:lnTo>
                  <a:lnTo>
                    <a:pt x="591371" y="4692167"/>
                  </a:lnTo>
                  <a:lnTo>
                    <a:pt x="544630" y="4686990"/>
                  </a:lnTo>
                  <a:lnTo>
                    <a:pt x="498965" y="4678514"/>
                  </a:lnTo>
                  <a:lnTo>
                    <a:pt x="454498" y="4666862"/>
                  </a:lnTo>
                  <a:lnTo>
                    <a:pt x="411354" y="4652157"/>
                  </a:lnTo>
                  <a:lnTo>
                    <a:pt x="369656" y="4634523"/>
                  </a:lnTo>
                  <a:lnTo>
                    <a:pt x="329527" y="4614084"/>
                  </a:lnTo>
                  <a:lnTo>
                    <a:pt x="291092" y="4590962"/>
                  </a:lnTo>
                  <a:lnTo>
                    <a:pt x="254474" y="4565283"/>
                  </a:lnTo>
                  <a:lnTo>
                    <a:pt x="219796" y="4537168"/>
                  </a:lnTo>
                  <a:lnTo>
                    <a:pt x="187182" y="4506742"/>
                  </a:lnTo>
                  <a:lnTo>
                    <a:pt x="156755" y="4474129"/>
                  </a:lnTo>
                  <a:lnTo>
                    <a:pt x="128640" y="4439451"/>
                  </a:lnTo>
                  <a:lnTo>
                    <a:pt x="102960" y="4402833"/>
                  </a:lnTo>
                  <a:lnTo>
                    <a:pt x="79838" y="4364398"/>
                  </a:lnTo>
                  <a:lnTo>
                    <a:pt x="59398" y="4324269"/>
                  </a:lnTo>
                  <a:lnTo>
                    <a:pt x="41763" y="4282570"/>
                  </a:lnTo>
                  <a:lnTo>
                    <a:pt x="27058" y="4239426"/>
                  </a:lnTo>
                  <a:lnTo>
                    <a:pt x="15405" y="4194958"/>
                  </a:lnTo>
                  <a:lnTo>
                    <a:pt x="6929" y="4149292"/>
                  </a:lnTo>
                  <a:lnTo>
                    <a:pt x="1752" y="4102550"/>
                  </a:lnTo>
                  <a:lnTo>
                    <a:pt x="0" y="4054855"/>
                  </a:lnTo>
                  <a:lnTo>
                    <a:pt x="0" y="63906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r" marL="342900" marR="196850" indent="-342900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342900" algn="l"/>
              </a:tabLst>
            </a:pPr>
            <a:r>
              <a:rPr dirty="0" spc="-5"/>
              <a:t>超材料隐身技术：透波</a:t>
            </a:r>
          </a:p>
          <a:p>
            <a:pPr algn="r" marR="196850">
              <a:lnSpc>
                <a:spcPct val="100000"/>
              </a:lnSpc>
            </a:pPr>
            <a:r>
              <a:rPr dirty="0" spc="-5"/>
              <a:t>、吸波、变向、频选；</a:t>
            </a:r>
          </a:p>
          <a:p>
            <a:pPr marL="355600" marR="92710" indent="-342900">
              <a:lnSpc>
                <a:spcPct val="100000"/>
              </a:lnSpc>
              <a:buFont typeface="Wingdings"/>
              <a:buChar char=""/>
              <a:tabLst>
                <a:tab pos="355600" algn="l"/>
              </a:tabLst>
            </a:pPr>
            <a:r>
              <a:rPr dirty="0" spc="-5"/>
              <a:t>超材料天线技术：小型 </a:t>
            </a:r>
            <a:r>
              <a:rPr dirty="0" spc="-5"/>
              <a:t>化、增益/方向图调控、 </a:t>
            </a:r>
            <a:r>
              <a:rPr dirty="0" spc="-5"/>
              <a:t>平板化、共形化等；</a:t>
            </a:r>
          </a:p>
          <a:p>
            <a:pPr marL="355600" indent="-342900">
              <a:lnSpc>
                <a:spcPct val="100000"/>
              </a:lnSpc>
              <a:buFont typeface="Wingdings"/>
              <a:buChar char=""/>
              <a:tabLst>
                <a:tab pos="355600" algn="l"/>
              </a:tabLst>
            </a:pPr>
            <a:r>
              <a:rPr dirty="0" spc="-10"/>
              <a:t>超材料传感技术：非侵</a:t>
            </a: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入式、高灵敏度；</a:t>
            </a:r>
          </a:p>
          <a:p>
            <a:pPr marL="355600" indent="-342900">
              <a:lnSpc>
                <a:spcPts val="2475"/>
              </a:lnSpc>
              <a:buFont typeface="Wingdings"/>
              <a:buChar char=""/>
              <a:tabLst>
                <a:tab pos="355600" algn="l"/>
              </a:tabLst>
            </a:pPr>
            <a:r>
              <a:rPr dirty="0" spc="-5"/>
              <a:t>超表面技术：反射/折射</a:t>
            </a:r>
          </a:p>
          <a:p>
            <a:pPr algn="r" marR="5080">
              <a:lnSpc>
                <a:spcPts val="720"/>
              </a:lnSpc>
            </a:pPr>
            <a:r>
              <a:rPr dirty="0" sz="1200" spc="-5">
                <a:solidFill>
                  <a:srgbClr val="888888"/>
                </a:solidFill>
                <a:latin typeface="Arial"/>
                <a:cs typeface="Arial"/>
              </a:rPr>
              <a:t>94</a:t>
            </a:r>
            <a:endParaRPr sz="1200">
              <a:latin typeface="Arial"/>
              <a:cs typeface="Arial"/>
            </a:endParaRPr>
          </a:p>
          <a:p>
            <a:pPr marL="355600">
              <a:lnSpc>
                <a:spcPts val="2080"/>
              </a:lnSpc>
            </a:pPr>
            <a:r>
              <a:rPr dirty="0" spc="-5"/>
              <a:t>方向调控、平板聚焦等</a:t>
            </a:r>
          </a:p>
          <a:p>
            <a:pPr marL="355600">
              <a:lnSpc>
                <a:spcPct val="100000"/>
              </a:lnSpc>
            </a:pPr>
            <a:r>
              <a:rPr dirty="0" spc="-5"/>
              <a:t>；</a:t>
            </a:r>
          </a:p>
          <a:p>
            <a:pPr marL="355600" indent="-342900">
              <a:lnSpc>
                <a:spcPct val="100000"/>
              </a:lnSpc>
              <a:buFont typeface="Wingdings"/>
              <a:buChar char=""/>
              <a:tabLst>
                <a:tab pos="355600" algn="l"/>
              </a:tabLst>
            </a:pPr>
            <a:r>
              <a:rPr dirty="0" spc="-5"/>
              <a:t>超材料加工工艺：共形</a:t>
            </a:r>
          </a:p>
          <a:p>
            <a:pPr marL="355600">
              <a:lnSpc>
                <a:spcPct val="100000"/>
              </a:lnSpc>
            </a:pPr>
            <a:r>
              <a:rPr dirty="0" spc="-5"/>
              <a:t>、多层、耐高温等；</a:t>
            </a:r>
          </a:p>
          <a:p>
            <a:pPr algn="ctr" marR="75565">
              <a:lnSpc>
                <a:spcPct val="100000"/>
              </a:lnSpc>
              <a:spcBef>
                <a:spcPts val="240"/>
              </a:spcBef>
            </a:pPr>
            <a:r>
              <a:rPr dirty="0" spc="5">
                <a:latin typeface="黑体"/>
                <a:cs typeface="黑体"/>
              </a:rPr>
              <a:t>……</a:t>
            </a:r>
          </a:p>
        </p:txBody>
      </p:sp>
      <p:sp>
        <p:nvSpPr>
          <p:cNvPr id="10" name="object 10"/>
          <p:cNvSpPr/>
          <p:nvPr/>
        </p:nvSpPr>
        <p:spPr>
          <a:xfrm>
            <a:off x="102095" y="1987295"/>
            <a:ext cx="4735195" cy="2466340"/>
          </a:xfrm>
          <a:custGeom>
            <a:avLst/>
            <a:gdLst/>
            <a:ahLst/>
            <a:cxnLst/>
            <a:rect l="l" t="t" r="r" b="b"/>
            <a:pathLst>
              <a:path w="4735195" h="2466340">
                <a:moveTo>
                  <a:pt x="553224" y="2327529"/>
                </a:moveTo>
                <a:lnTo>
                  <a:pt x="414921" y="2189226"/>
                </a:lnTo>
                <a:lnTo>
                  <a:pt x="414921" y="2258314"/>
                </a:lnTo>
                <a:lnTo>
                  <a:pt x="138315" y="2258314"/>
                </a:lnTo>
                <a:lnTo>
                  <a:pt x="138315" y="0"/>
                </a:lnTo>
                <a:lnTo>
                  <a:pt x="0" y="0"/>
                </a:lnTo>
                <a:lnTo>
                  <a:pt x="0" y="2396744"/>
                </a:lnTo>
                <a:lnTo>
                  <a:pt x="414921" y="2396744"/>
                </a:lnTo>
                <a:lnTo>
                  <a:pt x="414921" y="2465832"/>
                </a:lnTo>
                <a:lnTo>
                  <a:pt x="553224" y="2327529"/>
                </a:lnTo>
                <a:close/>
              </a:path>
              <a:path w="4735195" h="2466340">
                <a:moveTo>
                  <a:pt x="4735080" y="2308860"/>
                </a:moveTo>
                <a:lnTo>
                  <a:pt x="4578108" y="2151888"/>
                </a:lnTo>
                <a:lnTo>
                  <a:pt x="4578108" y="2230374"/>
                </a:lnTo>
                <a:lnTo>
                  <a:pt x="4241304" y="2230374"/>
                </a:lnTo>
                <a:lnTo>
                  <a:pt x="4241304" y="2387346"/>
                </a:lnTo>
                <a:lnTo>
                  <a:pt x="4578108" y="2387346"/>
                </a:lnTo>
                <a:lnTo>
                  <a:pt x="4578108" y="2465832"/>
                </a:lnTo>
                <a:lnTo>
                  <a:pt x="4735080" y="2308860"/>
                </a:lnTo>
                <a:close/>
              </a:path>
            </a:pathLst>
          </a:custGeom>
          <a:solidFill>
            <a:srgbClr val="001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8267" y="535635"/>
            <a:ext cx="1800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0">
                <a:latin typeface="华文新魏"/>
                <a:cs typeface="华文新魏"/>
              </a:rPr>
              <a:t>七、结束语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463295"/>
            <a:ext cx="8315325" cy="6111240"/>
            <a:chOff x="304800" y="463295"/>
            <a:chExt cx="8315325" cy="6111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77" y="477773"/>
              <a:ext cx="8285988" cy="60822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9277" y="477773"/>
              <a:ext cx="8286115" cy="6082665"/>
            </a:xfrm>
            <a:custGeom>
              <a:avLst/>
              <a:gdLst/>
              <a:ahLst/>
              <a:cxnLst/>
              <a:rect l="l" t="t" r="r" b="b"/>
              <a:pathLst>
                <a:path w="8286115" h="6082665">
                  <a:moveTo>
                    <a:pt x="0" y="365251"/>
                  </a:moveTo>
                  <a:lnTo>
                    <a:pt x="3334" y="315699"/>
                  </a:lnTo>
                  <a:lnTo>
                    <a:pt x="13046" y="268169"/>
                  </a:lnTo>
                  <a:lnTo>
                    <a:pt x="28702" y="223099"/>
                  </a:lnTo>
                  <a:lnTo>
                    <a:pt x="49866" y="180923"/>
                  </a:lnTo>
                  <a:lnTo>
                    <a:pt x="76102" y="142077"/>
                  </a:lnTo>
                  <a:lnTo>
                    <a:pt x="106976" y="106997"/>
                  </a:lnTo>
                  <a:lnTo>
                    <a:pt x="142053" y="76119"/>
                  </a:lnTo>
                  <a:lnTo>
                    <a:pt x="180896" y="49878"/>
                  </a:lnTo>
                  <a:lnTo>
                    <a:pt x="223072" y="28709"/>
                  </a:lnTo>
                  <a:lnTo>
                    <a:pt x="268144" y="13050"/>
                  </a:lnTo>
                  <a:lnTo>
                    <a:pt x="315678" y="3335"/>
                  </a:lnTo>
                  <a:lnTo>
                    <a:pt x="365239" y="0"/>
                  </a:lnTo>
                  <a:lnTo>
                    <a:pt x="7920736" y="0"/>
                  </a:lnTo>
                  <a:lnTo>
                    <a:pt x="7970288" y="3335"/>
                  </a:lnTo>
                  <a:lnTo>
                    <a:pt x="8017818" y="13050"/>
                  </a:lnTo>
                  <a:lnTo>
                    <a:pt x="8062888" y="28709"/>
                  </a:lnTo>
                  <a:lnTo>
                    <a:pt x="8105064" y="49878"/>
                  </a:lnTo>
                  <a:lnTo>
                    <a:pt x="8143910" y="76119"/>
                  </a:lnTo>
                  <a:lnTo>
                    <a:pt x="8178990" y="106997"/>
                  </a:lnTo>
                  <a:lnTo>
                    <a:pt x="8209868" y="142077"/>
                  </a:lnTo>
                  <a:lnTo>
                    <a:pt x="8236109" y="180923"/>
                  </a:lnTo>
                  <a:lnTo>
                    <a:pt x="8257278" y="223099"/>
                  </a:lnTo>
                  <a:lnTo>
                    <a:pt x="8272937" y="268169"/>
                  </a:lnTo>
                  <a:lnTo>
                    <a:pt x="8282652" y="315699"/>
                  </a:lnTo>
                  <a:lnTo>
                    <a:pt x="8285988" y="365251"/>
                  </a:lnTo>
                  <a:lnTo>
                    <a:pt x="8285988" y="5717044"/>
                  </a:lnTo>
                  <a:lnTo>
                    <a:pt x="8282652" y="5766605"/>
                  </a:lnTo>
                  <a:lnTo>
                    <a:pt x="8272937" y="5814139"/>
                  </a:lnTo>
                  <a:lnTo>
                    <a:pt x="8257278" y="5859211"/>
                  </a:lnTo>
                  <a:lnTo>
                    <a:pt x="8236109" y="5901387"/>
                  </a:lnTo>
                  <a:lnTo>
                    <a:pt x="8209868" y="5940230"/>
                  </a:lnTo>
                  <a:lnTo>
                    <a:pt x="8178990" y="5975307"/>
                  </a:lnTo>
                  <a:lnTo>
                    <a:pt x="8143910" y="6006181"/>
                  </a:lnTo>
                  <a:lnTo>
                    <a:pt x="8105064" y="6032417"/>
                  </a:lnTo>
                  <a:lnTo>
                    <a:pt x="8062888" y="6053581"/>
                  </a:lnTo>
                  <a:lnTo>
                    <a:pt x="8017818" y="6069237"/>
                  </a:lnTo>
                  <a:lnTo>
                    <a:pt x="7970288" y="6078949"/>
                  </a:lnTo>
                  <a:lnTo>
                    <a:pt x="7920736" y="6082284"/>
                  </a:lnTo>
                  <a:lnTo>
                    <a:pt x="365239" y="6082284"/>
                  </a:lnTo>
                  <a:lnTo>
                    <a:pt x="315678" y="6078949"/>
                  </a:lnTo>
                  <a:lnTo>
                    <a:pt x="268144" y="6069237"/>
                  </a:lnTo>
                  <a:lnTo>
                    <a:pt x="223072" y="6053581"/>
                  </a:lnTo>
                  <a:lnTo>
                    <a:pt x="180896" y="6032417"/>
                  </a:lnTo>
                  <a:lnTo>
                    <a:pt x="142053" y="6006181"/>
                  </a:lnTo>
                  <a:lnTo>
                    <a:pt x="106976" y="5975307"/>
                  </a:lnTo>
                  <a:lnTo>
                    <a:pt x="76102" y="5940230"/>
                  </a:lnTo>
                  <a:lnTo>
                    <a:pt x="49866" y="5901387"/>
                  </a:lnTo>
                  <a:lnTo>
                    <a:pt x="28702" y="5859211"/>
                  </a:lnTo>
                  <a:lnTo>
                    <a:pt x="13046" y="5814139"/>
                  </a:lnTo>
                  <a:lnTo>
                    <a:pt x="3334" y="5766605"/>
                  </a:lnTo>
                  <a:lnTo>
                    <a:pt x="0" y="5717044"/>
                  </a:lnTo>
                  <a:lnTo>
                    <a:pt x="0" y="365251"/>
                  </a:lnTo>
                  <a:close/>
                </a:path>
              </a:pathLst>
            </a:custGeom>
            <a:ln w="28956">
              <a:solidFill>
                <a:srgbClr val="008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74065" y="1285113"/>
            <a:ext cx="28079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2400" spc="5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5" b="1">
                <a:solidFill>
                  <a:srgbClr val="FF0000"/>
                </a:solidFill>
                <a:latin typeface="华文新魏"/>
                <a:cs typeface="华文新魏"/>
              </a:rPr>
              <a:t>超材料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设计与</a:t>
            </a: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实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现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4438" y="1335405"/>
            <a:ext cx="48564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" b="1">
                <a:solidFill>
                  <a:srgbClr val="001F5F"/>
                </a:solidFill>
                <a:latin typeface="华文新魏"/>
                <a:cs typeface="华文新魏"/>
              </a:rPr>
              <a:t>进一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步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深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入研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究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并完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善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全介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质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超材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料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的设计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6965" y="1672208"/>
            <a:ext cx="7649845" cy="65087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85"/>
              </a:spcBef>
            </a:pPr>
            <a:r>
              <a:rPr dirty="0" sz="2000" spc="10" b="1">
                <a:solidFill>
                  <a:srgbClr val="001F5F"/>
                </a:solidFill>
                <a:latin typeface="华文新魏"/>
                <a:cs typeface="华文新魏"/>
              </a:rPr>
              <a:t>理论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和制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作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方法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；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借助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纳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米技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术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和微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电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子技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术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研究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超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材料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的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小尺</a:t>
            </a:r>
            <a:r>
              <a:rPr dirty="0" sz="2000" spc="-15" b="1">
                <a:solidFill>
                  <a:srgbClr val="001F5F"/>
                </a:solidFill>
                <a:latin typeface="华文新魏"/>
                <a:cs typeface="华文新魏"/>
              </a:rPr>
              <a:t>度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设 </a:t>
            </a:r>
            <a:r>
              <a:rPr dirty="0" sz="2000" spc="10" b="1">
                <a:solidFill>
                  <a:srgbClr val="001F5F"/>
                </a:solidFill>
                <a:latin typeface="华文新魏"/>
                <a:cs typeface="华文新魏"/>
              </a:rPr>
              <a:t>计问</a:t>
            </a:r>
            <a:r>
              <a:rPr dirty="0" sz="2000" b="1">
                <a:solidFill>
                  <a:srgbClr val="001F5F"/>
                </a:solidFill>
                <a:latin typeface="华文新魏"/>
                <a:cs typeface="华文新魏"/>
              </a:rPr>
              <a:t>题；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3458" y="2542108"/>
            <a:ext cx="51092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latin typeface="华文新魏"/>
                <a:cs typeface="华文新魏"/>
              </a:rPr>
              <a:t>研究</a:t>
            </a:r>
            <a:r>
              <a:rPr dirty="0" sz="2000" b="1">
                <a:latin typeface="华文新魏"/>
                <a:cs typeface="华文新魏"/>
              </a:rPr>
              <a:t>超</a:t>
            </a:r>
            <a:r>
              <a:rPr dirty="0" sz="2000" spc="-20" b="1">
                <a:latin typeface="华文新魏"/>
                <a:cs typeface="华文新魏"/>
              </a:rPr>
              <a:t>材</a:t>
            </a:r>
            <a:r>
              <a:rPr dirty="0" sz="2000" b="1">
                <a:latin typeface="华文新魏"/>
                <a:cs typeface="华文新魏"/>
              </a:rPr>
              <a:t>料的</a:t>
            </a:r>
            <a:r>
              <a:rPr dirty="0" sz="2000" spc="-25" b="1">
                <a:latin typeface="华文新魏"/>
                <a:cs typeface="华文新魏"/>
              </a:rPr>
              <a:t>磁</a:t>
            </a:r>
            <a:r>
              <a:rPr dirty="0" sz="2000" b="1">
                <a:latin typeface="华文新魏"/>
                <a:cs typeface="华文新魏"/>
              </a:rPr>
              <a:t>效应</a:t>
            </a:r>
            <a:r>
              <a:rPr dirty="0" sz="2000" spc="-25" b="1">
                <a:latin typeface="华文新魏"/>
                <a:cs typeface="华文新魏"/>
              </a:rPr>
              <a:t>、</a:t>
            </a:r>
            <a:r>
              <a:rPr dirty="0" sz="2000" b="1">
                <a:latin typeface="华文新魏"/>
                <a:cs typeface="华文新魏"/>
              </a:rPr>
              <a:t>非线</a:t>
            </a:r>
            <a:r>
              <a:rPr dirty="0" sz="2000" spc="-25" b="1">
                <a:latin typeface="华文新魏"/>
                <a:cs typeface="华文新魏"/>
              </a:rPr>
              <a:t>性</a:t>
            </a:r>
            <a:r>
              <a:rPr dirty="0" sz="2000" b="1">
                <a:latin typeface="华文新魏"/>
                <a:cs typeface="华文新魏"/>
              </a:rPr>
              <a:t>效应</a:t>
            </a:r>
            <a:r>
              <a:rPr dirty="0" sz="2000" spc="-25" b="1">
                <a:latin typeface="华文新魏"/>
                <a:cs typeface="华文新魏"/>
              </a:rPr>
              <a:t>、</a:t>
            </a:r>
            <a:r>
              <a:rPr dirty="0" sz="2000" b="1">
                <a:latin typeface="华文新魏"/>
                <a:cs typeface="华文新魏"/>
              </a:rPr>
              <a:t>表面</a:t>
            </a:r>
            <a:r>
              <a:rPr dirty="0" sz="2000" spc="-25" b="1">
                <a:latin typeface="华文新魏"/>
                <a:cs typeface="华文新魏"/>
              </a:rPr>
              <a:t>等</a:t>
            </a:r>
            <a:r>
              <a:rPr dirty="0" sz="2000" b="1">
                <a:latin typeface="华文新魏"/>
                <a:cs typeface="华文新魏"/>
              </a:rPr>
              <a:t>离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065" y="2465855"/>
            <a:ext cx="2587625" cy="74485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  <a:tabLst>
                <a:tab pos="43624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5" b="1">
                <a:solidFill>
                  <a:srgbClr val="FF0000"/>
                </a:solidFill>
                <a:latin typeface="华文新魏"/>
                <a:cs typeface="华文新魏"/>
              </a:rPr>
              <a:t>超材</a:t>
            </a: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料物理效应</a:t>
            </a:r>
            <a:endParaRPr sz="2400">
              <a:latin typeface="华文新魏"/>
              <a:cs typeface="华文新魏"/>
            </a:endParaRPr>
          </a:p>
          <a:p>
            <a:pPr marL="355600">
              <a:lnSpc>
                <a:spcPct val="100000"/>
              </a:lnSpc>
              <a:spcBef>
                <a:spcPts val="175"/>
              </a:spcBef>
            </a:pPr>
            <a:r>
              <a:rPr dirty="0" sz="2000" spc="10" b="1">
                <a:latin typeface="华文新魏"/>
                <a:cs typeface="华文新魏"/>
              </a:rPr>
              <a:t>子激</a:t>
            </a:r>
            <a:r>
              <a:rPr dirty="0" sz="2000" b="1">
                <a:latin typeface="华文新魏"/>
                <a:cs typeface="华文新魏"/>
              </a:rPr>
              <a:t>元等。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4065" y="3379470"/>
            <a:ext cx="25869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624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2400" spc="5" b="1">
                <a:solidFill>
                  <a:srgbClr val="FF0000"/>
                </a:solidFill>
                <a:latin typeface="华文新魏"/>
                <a:cs typeface="华文新魏"/>
              </a:rPr>
              <a:t>超材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料应用</a:t>
            </a: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探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索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9638" y="3429761"/>
            <a:ext cx="5363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" b="1">
                <a:latin typeface="华文新魏"/>
                <a:cs typeface="华文新魏"/>
              </a:rPr>
              <a:t>开发</a:t>
            </a:r>
            <a:r>
              <a:rPr dirty="0" sz="2000" b="1">
                <a:latin typeface="华文新魏"/>
                <a:cs typeface="华文新魏"/>
              </a:rPr>
              <a:t>完</a:t>
            </a:r>
            <a:r>
              <a:rPr dirty="0" sz="2000" spc="-15" b="1">
                <a:latin typeface="华文新魏"/>
                <a:cs typeface="华文新魏"/>
              </a:rPr>
              <a:t>美</a:t>
            </a:r>
            <a:r>
              <a:rPr dirty="0" sz="2000" b="1">
                <a:latin typeface="华文新魏"/>
                <a:cs typeface="华文新魏"/>
              </a:rPr>
              <a:t>隐身</a:t>
            </a:r>
            <a:r>
              <a:rPr dirty="0" sz="2000" spc="-15" b="1">
                <a:latin typeface="华文新魏"/>
                <a:cs typeface="华文新魏"/>
              </a:rPr>
              <a:t>套</a:t>
            </a:r>
            <a:r>
              <a:rPr dirty="0" sz="2000" b="1">
                <a:latin typeface="华文新魏"/>
                <a:cs typeface="华文新魏"/>
              </a:rPr>
              <a:t>技术</a:t>
            </a:r>
            <a:r>
              <a:rPr dirty="0" sz="2000" spc="-15" b="1">
                <a:latin typeface="华文新魏"/>
                <a:cs typeface="华文新魏"/>
              </a:rPr>
              <a:t>、</a:t>
            </a:r>
            <a:r>
              <a:rPr dirty="0" sz="2000" b="1">
                <a:latin typeface="华文新魏"/>
                <a:cs typeface="华文新魏"/>
              </a:rPr>
              <a:t>表面</a:t>
            </a:r>
            <a:r>
              <a:rPr dirty="0" sz="2000" spc="-15" b="1">
                <a:latin typeface="华文新魏"/>
                <a:cs typeface="华文新魏"/>
              </a:rPr>
              <a:t>等</a:t>
            </a:r>
            <a:r>
              <a:rPr dirty="0" sz="2000" b="1">
                <a:latin typeface="华文新魏"/>
                <a:cs typeface="华文新魏"/>
              </a:rPr>
              <a:t>离子</a:t>
            </a:r>
            <a:r>
              <a:rPr dirty="0" sz="2000" spc="-15" b="1">
                <a:latin typeface="华文新魏"/>
                <a:cs typeface="华文新魏"/>
              </a:rPr>
              <a:t>激</a:t>
            </a:r>
            <a:r>
              <a:rPr dirty="0" sz="2000" b="1">
                <a:latin typeface="华文新魏"/>
                <a:cs typeface="华文新魏"/>
              </a:rPr>
              <a:t>元准</a:t>
            </a:r>
            <a:r>
              <a:rPr dirty="0" sz="2000" spc="-15" b="1">
                <a:latin typeface="华文新魏"/>
                <a:cs typeface="华文新魏"/>
              </a:rPr>
              <a:t>完</a:t>
            </a:r>
            <a:r>
              <a:rPr dirty="0" sz="2000" b="1">
                <a:latin typeface="华文新魏"/>
                <a:cs typeface="华文新魏"/>
              </a:rPr>
              <a:t>美隐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6965" y="3766261"/>
            <a:ext cx="7649209" cy="651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latin typeface="华文新魏"/>
                <a:cs typeface="华文新魏"/>
              </a:rPr>
              <a:t>身技</a:t>
            </a:r>
            <a:r>
              <a:rPr dirty="0" sz="2000" b="1">
                <a:latin typeface="华文新魏"/>
                <a:cs typeface="华文新魏"/>
              </a:rPr>
              <a:t>术以</a:t>
            </a:r>
            <a:r>
              <a:rPr dirty="0" sz="2000" spc="-25" b="1">
                <a:latin typeface="华文新魏"/>
                <a:cs typeface="华文新魏"/>
              </a:rPr>
              <a:t>及</a:t>
            </a:r>
            <a:r>
              <a:rPr dirty="0" sz="2000" b="1">
                <a:latin typeface="华文新魏"/>
                <a:cs typeface="华文新魏"/>
              </a:rPr>
              <a:t>左右</a:t>
            </a:r>
            <a:r>
              <a:rPr dirty="0" sz="2000" spc="-25" b="1">
                <a:latin typeface="华文新魏"/>
                <a:cs typeface="华文新魏"/>
              </a:rPr>
              <a:t>手</a:t>
            </a:r>
            <a:r>
              <a:rPr dirty="0" sz="2000" b="1">
                <a:latin typeface="华文新魏"/>
                <a:cs typeface="华文新魏"/>
              </a:rPr>
              <a:t>复合</a:t>
            </a:r>
            <a:r>
              <a:rPr dirty="0" sz="2000" spc="-25" b="1">
                <a:latin typeface="华文新魏"/>
                <a:cs typeface="华文新魏"/>
              </a:rPr>
              <a:t>超</a:t>
            </a:r>
            <a:r>
              <a:rPr dirty="0" sz="2000" b="1">
                <a:latin typeface="华文新魏"/>
                <a:cs typeface="华文新魏"/>
              </a:rPr>
              <a:t>宽频</a:t>
            </a:r>
            <a:r>
              <a:rPr dirty="0" sz="2000" spc="-25" b="1">
                <a:latin typeface="华文新魏"/>
                <a:cs typeface="华文新魏"/>
              </a:rPr>
              <a:t>带</a:t>
            </a:r>
            <a:r>
              <a:rPr dirty="0" sz="2000" b="1">
                <a:latin typeface="华文新魏"/>
                <a:cs typeface="华文新魏"/>
              </a:rPr>
              <a:t>隐身</a:t>
            </a:r>
            <a:r>
              <a:rPr dirty="0" sz="2000" spc="-25" b="1">
                <a:latin typeface="华文新魏"/>
                <a:cs typeface="华文新魏"/>
              </a:rPr>
              <a:t>技</a:t>
            </a:r>
            <a:r>
              <a:rPr dirty="0" sz="2000" b="1">
                <a:latin typeface="华文新魏"/>
                <a:cs typeface="华文新魏"/>
              </a:rPr>
              <a:t>术。</a:t>
            </a:r>
            <a:r>
              <a:rPr dirty="0" sz="2000" spc="-25" b="1">
                <a:latin typeface="华文新魏"/>
                <a:cs typeface="华文新魏"/>
              </a:rPr>
              <a:t>开</a:t>
            </a:r>
            <a:r>
              <a:rPr dirty="0" sz="2000" b="1">
                <a:latin typeface="华文新魏"/>
                <a:cs typeface="华文新魏"/>
              </a:rPr>
              <a:t>发基</a:t>
            </a:r>
            <a:r>
              <a:rPr dirty="0" sz="2000" spc="-25" b="1">
                <a:latin typeface="华文新魏"/>
                <a:cs typeface="华文新魏"/>
              </a:rPr>
              <a:t>于</a:t>
            </a:r>
            <a:r>
              <a:rPr dirty="0" sz="2000" b="1">
                <a:latin typeface="华文新魏"/>
                <a:cs typeface="华文新魏"/>
              </a:rPr>
              <a:t>超材</a:t>
            </a:r>
            <a:r>
              <a:rPr dirty="0" sz="2000" spc="-25" b="1">
                <a:latin typeface="华文新魏"/>
                <a:cs typeface="华文新魏"/>
              </a:rPr>
              <a:t>料</a:t>
            </a:r>
            <a:r>
              <a:rPr dirty="0" sz="2000" b="1">
                <a:latin typeface="华文新魏"/>
                <a:cs typeface="华文新魏"/>
              </a:rPr>
              <a:t>特性</a:t>
            </a:r>
            <a:r>
              <a:rPr dirty="0" sz="2000" spc="-25" b="1">
                <a:latin typeface="华文新魏"/>
                <a:cs typeface="华文新魏"/>
              </a:rPr>
              <a:t>的</a:t>
            </a:r>
            <a:r>
              <a:rPr dirty="0" sz="2000" b="1">
                <a:latin typeface="华文新魏"/>
                <a:cs typeface="华文新魏"/>
              </a:rPr>
              <a:t>天</a:t>
            </a:r>
            <a:endParaRPr sz="20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10" b="1">
                <a:latin typeface="华文新魏"/>
                <a:cs typeface="华文新魏"/>
              </a:rPr>
              <a:t>线、</a:t>
            </a:r>
            <a:r>
              <a:rPr dirty="0" sz="2000" b="1">
                <a:latin typeface="华文新魏"/>
                <a:cs typeface="华文新魏"/>
              </a:rPr>
              <a:t>天线</a:t>
            </a:r>
            <a:r>
              <a:rPr dirty="0" sz="2000" spc="-15" b="1">
                <a:latin typeface="华文新魏"/>
                <a:cs typeface="华文新魏"/>
              </a:rPr>
              <a:t>罩</a:t>
            </a:r>
            <a:r>
              <a:rPr dirty="0" sz="2000" b="1">
                <a:latin typeface="华文新魏"/>
                <a:cs typeface="华文新魏"/>
              </a:rPr>
              <a:t>、滤</a:t>
            </a:r>
            <a:r>
              <a:rPr dirty="0" sz="2000" spc="-15" b="1">
                <a:latin typeface="华文新魏"/>
                <a:cs typeface="华文新魏"/>
              </a:rPr>
              <a:t>波</a:t>
            </a:r>
            <a:r>
              <a:rPr dirty="0" sz="2000" b="1">
                <a:latin typeface="华文新魏"/>
                <a:cs typeface="华文新魏"/>
              </a:rPr>
              <a:t>器、</a:t>
            </a:r>
            <a:r>
              <a:rPr dirty="0" sz="2000" spc="-15" b="1">
                <a:latin typeface="华文新魏"/>
                <a:cs typeface="华文新魏"/>
              </a:rPr>
              <a:t>耦</a:t>
            </a:r>
            <a:r>
              <a:rPr dirty="0" sz="2000" b="1">
                <a:latin typeface="华文新魏"/>
                <a:cs typeface="华文新魏"/>
              </a:rPr>
              <a:t>合器</a:t>
            </a:r>
            <a:r>
              <a:rPr dirty="0" sz="2000" spc="-15" b="1">
                <a:latin typeface="华文新魏"/>
                <a:cs typeface="华文新魏"/>
              </a:rPr>
              <a:t>、</a:t>
            </a:r>
            <a:r>
              <a:rPr dirty="0" sz="2000" b="1">
                <a:latin typeface="华文新魏"/>
                <a:cs typeface="华文新魏"/>
              </a:rPr>
              <a:t>传感</a:t>
            </a:r>
            <a:r>
              <a:rPr dirty="0" sz="2000" spc="-15" b="1">
                <a:latin typeface="华文新魏"/>
                <a:cs typeface="华文新魏"/>
              </a:rPr>
              <a:t>器</a:t>
            </a:r>
            <a:r>
              <a:rPr dirty="0" sz="2000" b="1">
                <a:latin typeface="华文新魏"/>
                <a:cs typeface="华文新魏"/>
              </a:rPr>
              <a:t>、微</a:t>
            </a:r>
            <a:r>
              <a:rPr dirty="0" sz="2000" spc="-15" b="1">
                <a:latin typeface="华文新魏"/>
                <a:cs typeface="华文新魏"/>
              </a:rPr>
              <a:t>波</a:t>
            </a:r>
            <a:r>
              <a:rPr dirty="0" sz="2000" b="1">
                <a:latin typeface="华文新魏"/>
                <a:cs typeface="华文新魏"/>
              </a:rPr>
              <a:t>聚束</a:t>
            </a:r>
            <a:r>
              <a:rPr dirty="0" sz="2000" spc="-15" b="1">
                <a:latin typeface="华文新魏"/>
                <a:cs typeface="华文新魏"/>
              </a:rPr>
              <a:t>器</a:t>
            </a:r>
            <a:r>
              <a:rPr dirty="0" sz="2000" b="1">
                <a:latin typeface="华文新魏"/>
                <a:cs typeface="华文新魏"/>
              </a:rPr>
              <a:t>等器</a:t>
            </a:r>
            <a:r>
              <a:rPr dirty="0" sz="2000" spc="-15" b="1">
                <a:latin typeface="华文新魏"/>
                <a:cs typeface="华文新魏"/>
              </a:rPr>
              <a:t>件</a:t>
            </a:r>
            <a:r>
              <a:rPr dirty="0" sz="2000" b="1">
                <a:latin typeface="华文新魏"/>
                <a:cs typeface="华文新魏"/>
              </a:rPr>
              <a:t>。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065" y="4586732"/>
            <a:ext cx="2501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dirty="0" sz="2400" spc="5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5" b="1">
                <a:solidFill>
                  <a:srgbClr val="FF0000"/>
                </a:solidFill>
                <a:latin typeface="华文新魏"/>
                <a:cs typeface="华文新魏"/>
              </a:rPr>
              <a:t>超材料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工程应用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15817" y="4637023"/>
            <a:ext cx="53638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 b="1">
                <a:latin typeface="华文新魏"/>
                <a:cs typeface="华文新魏"/>
              </a:rPr>
              <a:t>在</a:t>
            </a:r>
            <a:r>
              <a:rPr dirty="0" sz="2000" b="1">
                <a:latin typeface="华文新魏"/>
                <a:cs typeface="华文新魏"/>
              </a:rPr>
              <a:t>工程化应</a:t>
            </a:r>
            <a:r>
              <a:rPr dirty="0" sz="2000" spc="-15" b="1">
                <a:latin typeface="华文新魏"/>
                <a:cs typeface="华文新魏"/>
              </a:rPr>
              <a:t>用</a:t>
            </a:r>
            <a:r>
              <a:rPr dirty="0" sz="2000" b="1">
                <a:latin typeface="华文新魏"/>
                <a:cs typeface="华文新魏"/>
              </a:rPr>
              <a:t>研究</a:t>
            </a:r>
            <a:r>
              <a:rPr dirty="0" sz="2000" spc="-15" b="1">
                <a:latin typeface="华文新魏"/>
                <a:cs typeface="华文新魏"/>
              </a:rPr>
              <a:t>方</a:t>
            </a:r>
            <a:r>
              <a:rPr dirty="0" sz="2000" b="1">
                <a:latin typeface="华文新魏"/>
                <a:cs typeface="华文新魏"/>
              </a:rPr>
              <a:t>面，</a:t>
            </a:r>
            <a:r>
              <a:rPr dirty="0" sz="2000" spc="-15" b="1">
                <a:latin typeface="华文新魏"/>
                <a:cs typeface="华文新魏"/>
              </a:rPr>
              <a:t>针</a:t>
            </a:r>
            <a:r>
              <a:rPr dirty="0" sz="2000" b="1">
                <a:latin typeface="华文新魏"/>
                <a:cs typeface="华文新魏"/>
              </a:rPr>
              <a:t>对实</a:t>
            </a:r>
            <a:r>
              <a:rPr dirty="0" sz="2000" spc="-15" b="1">
                <a:latin typeface="华文新魏"/>
                <a:cs typeface="华文新魏"/>
              </a:rPr>
              <a:t>际</a:t>
            </a:r>
            <a:r>
              <a:rPr dirty="0" sz="2000" b="1">
                <a:latin typeface="华文新魏"/>
                <a:cs typeface="华文新魏"/>
              </a:rPr>
              <a:t>应用</a:t>
            </a:r>
            <a:r>
              <a:rPr dirty="0" sz="2000" spc="-15" b="1">
                <a:latin typeface="华文新魏"/>
                <a:cs typeface="华文新魏"/>
              </a:rPr>
              <a:t>需</a:t>
            </a:r>
            <a:r>
              <a:rPr dirty="0" sz="2000" b="1">
                <a:latin typeface="华文新魏"/>
                <a:cs typeface="华文新魏"/>
              </a:rPr>
              <a:t>求，对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6965" y="4973828"/>
            <a:ext cx="7649845" cy="651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 b="1">
                <a:latin typeface="华文新魏"/>
                <a:cs typeface="华文新魏"/>
              </a:rPr>
              <a:t>相关</a:t>
            </a:r>
            <a:r>
              <a:rPr dirty="0" sz="2000" b="1">
                <a:latin typeface="华文新魏"/>
                <a:cs typeface="华文新魏"/>
              </a:rPr>
              <a:t>样件</a:t>
            </a:r>
            <a:r>
              <a:rPr dirty="0" sz="2000" spc="-15" b="1">
                <a:latin typeface="华文新魏"/>
                <a:cs typeface="华文新魏"/>
              </a:rPr>
              <a:t>进</a:t>
            </a:r>
            <a:r>
              <a:rPr dirty="0" sz="2000" b="1">
                <a:latin typeface="华文新魏"/>
                <a:cs typeface="华文新魏"/>
              </a:rPr>
              <a:t>行环</a:t>
            </a:r>
            <a:r>
              <a:rPr dirty="0" sz="2000" spc="-15" b="1">
                <a:latin typeface="华文新魏"/>
                <a:cs typeface="华文新魏"/>
              </a:rPr>
              <a:t>境</a:t>
            </a:r>
            <a:r>
              <a:rPr dirty="0" sz="2000" b="1">
                <a:latin typeface="华文新魏"/>
                <a:cs typeface="华文新魏"/>
              </a:rPr>
              <a:t>和可</a:t>
            </a:r>
            <a:r>
              <a:rPr dirty="0" sz="2000" spc="-15" b="1">
                <a:latin typeface="华文新魏"/>
                <a:cs typeface="华文新魏"/>
              </a:rPr>
              <a:t>靠</a:t>
            </a:r>
            <a:r>
              <a:rPr dirty="0" sz="2000" b="1">
                <a:latin typeface="华文新魏"/>
                <a:cs typeface="华文新魏"/>
              </a:rPr>
              <a:t>性分</a:t>
            </a:r>
            <a:r>
              <a:rPr dirty="0" sz="2000" spc="-15" b="1">
                <a:latin typeface="华文新魏"/>
                <a:cs typeface="华文新魏"/>
              </a:rPr>
              <a:t>析</a:t>
            </a:r>
            <a:r>
              <a:rPr dirty="0" sz="2000" b="1">
                <a:latin typeface="华文新魏"/>
                <a:cs typeface="华文新魏"/>
              </a:rPr>
              <a:t>试验</a:t>
            </a:r>
            <a:r>
              <a:rPr dirty="0" sz="2000" spc="-15" b="1">
                <a:latin typeface="华文新魏"/>
                <a:cs typeface="华文新魏"/>
              </a:rPr>
              <a:t>，</a:t>
            </a:r>
            <a:r>
              <a:rPr dirty="0" sz="2000" b="1">
                <a:latin typeface="华文新魏"/>
                <a:cs typeface="华文新魏"/>
              </a:rPr>
              <a:t>并进</a:t>
            </a:r>
            <a:r>
              <a:rPr dirty="0" sz="2000" spc="-15" b="1">
                <a:latin typeface="华文新魏"/>
                <a:cs typeface="华文新魏"/>
              </a:rPr>
              <a:t>行</a:t>
            </a:r>
            <a:r>
              <a:rPr dirty="0" sz="2000" b="1">
                <a:latin typeface="华文新魏"/>
                <a:cs typeface="华文新魏"/>
              </a:rPr>
              <a:t>整机</a:t>
            </a:r>
            <a:r>
              <a:rPr dirty="0" sz="2000" spc="-15" b="1">
                <a:latin typeface="华文新魏"/>
                <a:cs typeface="华文新魏"/>
              </a:rPr>
              <a:t>性</a:t>
            </a:r>
            <a:r>
              <a:rPr dirty="0" sz="2000" b="1">
                <a:latin typeface="华文新魏"/>
                <a:cs typeface="华文新魏"/>
              </a:rPr>
              <a:t>能的</a:t>
            </a:r>
            <a:r>
              <a:rPr dirty="0" sz="2000" spc="-15" b="1">
                <a:latin typeface="华文新魏"/>
                <a:cs typeface="华文新魏"/>
              </a:rPr>
              <a:t>测</a:t>
            </a:r>
            <a:r>
              <a:rPr dirty="0" sz="2000" b="1">
                <a:latin typeface="华文新魏"/>
                <a:cs typeface="华文新魏"/>
              </a:rPr>
              <a:t>试，</a:t>
            </a:r>
            <a:r>
              <a:rPr dirty="0" sz="2000" spc="-15" b="1">
                <a:latin typeface="华文新魏"/>
                <a:cs typeface="华文新魏"/>
              </a:rPr>
              <a:t>完</a:t>
            </a:r>
            <a:r>
              <a:rPr dirty="0" sz="2000" b="1">
                <a:latin typeface="华文新魏"/>
                <a:cs typeface="华文新魏"/>
              </a:rPr>
              <a:t>成</a:t>
            </a:r>
            <a:endParaRPr sz="20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 b="1">
                <a:latin typeface="华文新魏"/>
                <a:cs typeface="华文新魏"/>
              </a:rPr>
              <a:t>样件</a:t>
            </a:r>
            <a:r>
              <a:rPr dirty="0" sz="2000" b="1">
                <a:latin typeface="华文新魏"/>
                <a:cs typeface="华文新魏"/>
              </a:rPr>
              <a:t>的工</a:t>
            </a:r>
            <a:r>
              <a:rPr dirty="0" sz="2000" spc="-25" b="1">
                <a:latin typeface="华文新魏"/>
                <a:cs typeface="华文新魏"/>
              </a:rPr>
              <a:t>程</a:t>
            </a:r>
            <a:r>
              <a:rPr dirty="0" sz="2000" b="1">
                <a:latin typeface="华文新魏"/>
                <a:cs typeface="华文新魏"/>
              </a:rPr>
              <a:t>化。</a:t>
            </a:r>
            <a:endParaRPr sz="2000">
              <a:latin typeface="华文新魏"/>
              <a:cs typeface="华文新魏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02742" y="477393"/>
            <a:ext cx="17570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780"/>
              <a:t>七</a:t>
            </a:r>
            <a:r>
              <a:rPr dirty="0" sz="3200" spc="10"/>
              <a:t>结束语</a:t>
            </a:r>
            <a:endParaRPr sz="3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384747"/>
            <a:ext cx="1149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Arial"/>
                <a:cs typeface="Arial"/>
              </a:rPr>
              <a:t>2021/11/18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4350" y="6504228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Arial"/>
                <a:cs typeface="Arial"/>
              </a:rPr>
              <a:t>96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1724914"/>
            <a:ext cx="8258809" cy="3989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2400" spc="5" b="1">
                <a:solidFill>
                  <a:srgbClr val="001F5F"/>
                </a:solidFill>
                <a:latin typeface="华文新魏"/>
                <a:cs typeface="华文新魏"/>
              </a:rPr>
              <a:t>一个被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尘封了</a:t>
            </a:r>
            <a:r>
              <a:rPr dirty="0" sz="2400" b="1">
                <a:solidFill>
                  <a:srgbClr val="800000"/>
                </a:solidFill>
                <a:latin typeface="Times New Roman"/>
                <a:cs typeface="Times New Roman"/>
              </a:rPr>
              <a:t>50</a:t>
            </a:r>
            <a:r>
              <a:rPr dirty="0" sz="2400" spc="-5" b="1">
                <a:solidFill>
                  <a:srgbClr val="800000"/>
                </a:solidFill>
                <a:latin typeface="华文新魏"/>
                <a:cs typeface="华文新魏"/>
              </a:rPr>
              <a:t>多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年</a:t>
            </a:r>
            <a:r>
              <a:rPr dirty="0" sz="2400" b="1">
                <a:solidFill>
                  <a:srgbClr val="001F5F"/>
                </a:solidFill>
                <a:latin typeface="Times New Roman"/>
                <a:cs typeface="Times New Roman"/>
              </a:rPr>
              <a:t>(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始于</a:t>
            </a:r>
            <a:r>
              <a:rPr dirty="0" sz="2400" b="1">
                <a:solidFill>
                  <a:srgbClr val="001F5F"/>
                </a:solidFill>
                <a:latin typeface="Times New Roman"/>
                <a:cs typeface="Times New Roman"/>
              </a:rPr>
              <a:t>1968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年</a:t>
            </a:r>
            <a:r>
              <a:rPr dirty="0" sz="2400" spc="-10" b="1">
                <a:solidFill>
                  <a:srgbClr val="001F5F"/>
                </a:solidFill>
                <a:latin typeface="Times New Roman"/>
                <a:cs typeface="Times New Roman"/>
              </a:rPr>
              <a:t>)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的颇具颠覆性的重大</a:t>
            </a:r>
            <a:endParaRPr sz="24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2400" spc="5" b="1">
                <a:solidFill>
                  <a:srgbClr val="001F5F"/>
                </a:solidFill>
                <a:latin typeface="华文新魏"/>
                <a:cs typeface="华文新魏"/>
              </a:rPr>
              <a:t>科学概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念</a:t>
            </a:r>
            <a:r>
              <a:rPr dirty="0" sz="2400" b="1">
                <a:solidFill>
                  <a:srgbClr val="800000"/>
                </a:solidFill>
                <a:latin typeface="Times New Roman"/>
                <a:cs typeface="Times New Roman"/>
              </a:rPr>
              <a:t>20</a:t>
            </a:r>
            <a:r>
              <a:rPr dirty="0" sz="2400" spc="-5" b="1">
                <a:solidFill>
                  <a:srgbClr val="800000"/>
                </a:solidFill>
                <a:latin typeface="华文新魏"/>
                <a:cs typeface="华文新魏"/>
              </a:rPr>
              <a:t>年来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迅速传播，科学家们激动不已，工程师们跃</a:t>
            </a:r>
            <a:endParaRPr sz="2400">
              <a:latin typeface="华文新魏"/>
              <a:cs typeface="华文新魏"/>
            </a:endParaRPr>
          </a:p>
          <a:p>
            <a:pPr marL="12700" marR="5080">
              <a:lnSpc>
                <a:spcPct val="160000"/>
              </a:lnSpc>
              <a:spcBef>
                <a:spcPts val="5"/>
              </a:spcBef>
            </a:pPr>
            <a:r>
              <a:rPr dirty="0" sz="2400" b="1">
                <a:solidFill>
                  <a:srgbClr val="001F5F"/>
                </a:solidFill>
                <a:latin typeface="华文新魏"/>
                <a:cs typeface="华文新魏"/>
              </a:rPr>
              <a:t>欲试，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社会公众惊奇神秘，人类接受了一次空前的科学洗礼， </a:t>
            </a:r>
            <a:r>
              <a:rPr dirty="0" sz="2400" b="1">
                <a:solidFill>
                  <a:srgbClr val="001F5F"/>
                </a:solidFill>
                <a:latin typeface="华文新魏"/>
                <a:cs typeface="华文新魏"/>
              </a:rPr>
              <a:t>超材料</a:t>
            </a:r>
            <a:r>
              <a:rPr dirty="0" sz="2400" spc="-5" b="1">
                <a:solidFill>
                  <a:srgbClr val="001F5F"/>
                </a:solidFill>
                <a:latin typeface="华文新魏"/>
                <a:cs typeface="华文新魏"/>
              </a:rPr>
              <a:t>业已成为当今学术研究与技术应用的新宠和新贵。</a:t>
            </a:r>
            <a:endParaRPr sz="2400">
              <a:latin typeface="华文新魏"/>
              <a:cs typeface="华文新魏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华文新魏"/>
              <a:cs typeface="华文新魏"/>
            </a:endParaRPr>
          </a:p>
          <a:p>
            <a:pPr marL="2051685" marR="1997710" indent="-683260">
              <a:lnSpc>
                <a:spcPct val="200000"/>
              </a:lnSpc>
            </a:pPr>
            <a:r>
              <a:rPr dirty="0" sz="2400" spc="5" b="1">
                <a:solidFill>
                  <a:srgbClr val="FF0000"/>
                </a:solidFill>
                <a:latin typeface="华文新魏"/>
                <a:cs typeface="华文新魏"/>
              </a:rPr>
              <a:t>赤橙黄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绿青兰</a:t>
            </a: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紫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，谁持</a:t>
            </a: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彩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练当空</a:t>
            </a: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舞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？ </a:t>
            </a:r>
            <a:r>
              <a:rPr dirty="0" sz="2400" b="1">
                <a:solidFill>
                  <a:srgbClr val="FF0000"/>
                </a:solidFill>
                <a:latin typeface="华文新魏"/>
                <a:cs typeface="华文新魏"/>
              </a:rPr>
              <a:t>中国</a:t>
            </a:r>
            <a:r>
              <a:rPr dirty="0" sz="2400" spc="-5" b="1">
                <a:solidFill>
                  <a:srgbClr val="FF0000"/>
                </a:solidFill>
                <a:latin typeface="华文新魏"/>
                <a:cs typeface="华文新魏"/>
              </a:rPr>
              <a:t>应当是超材料精彩的舞者</a:t>
            </a:r>
            <a:endParaRPr sz="2400">
              <a:latin typeface="华文新魏"/>
              <a:cs typeface="华文新魏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8267" y="535635"/>
            <a:ext cx="1800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0">
                <a:latin typeface="华文新魏"/>
                <a:cs typeface="华文新魏"/>
              </a:rPr>
              <a:t>七、结束语</a:t>
            </a:r>
            <a:endParaRPr sz="28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019" y="6492036"/>
            <a:ext cx="436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FC0"/>
                </a:solidFill>
                <a:latin typeface="华文行楷"/>
                <a:cs typeface="华文行楷"/>
              </a:rPr>
              <a:t>精勤求学、敦笃励志、果毅力行、忠恕任事</a:t>
            </a:r>
            <a:endParaRPr sz="1800">
              <a:latin typeface="华文行楷"/>
              <a:cs typeface="华文行楷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05754" y="6532270"/>
            <a:ext cx="9067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2021/</a:t>
            </a:r>
            <a:r>
              <a:rPr dirty="0" sz="1400" spc="-70" b="1">
                <a:latin typeface="Arial"/>
                <a:cs typeface="Arial"/>
              </a:rPr>
              <a:t>1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15" b="1">
                <a:latin typeface="Arial"/>
                <a:cs typeface="Arial"/>
              </a:rPr>
              <a:t>1</a:t>
            </a:r>
            <a:r>
              <a:rPr dirty="0" sz="1400" b="1"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341119"/>
            <a:ext cx="8584692" cy="3887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5967" y="5303011"/>
            <a:ext cx="593026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65125">
              <a:lnSpc>
                <a:spcPct val="100000"/>
              </a:lnSpc>
              <a:spcBef>
                <a:spcPts val="100"/>
              </a:spcBef>
            </a:pPr>
            <a:r>
              <a:rPr dirty="0" sz="3200" spc="5" b="1">
                <a:solidFill>
                  <a:srgbClr val="FF0000"/>
                </a:solidFill>
                <a:latin typeface="华文新魏"/>
                <a:cs typeface="华文新魏"/>
              </a:rPr>
              <a:t>全国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第一</a:t>
            </a:r>
            <a:r>
              <a:rPr dirty="0" sz="3200" spc="-15" b="1">
                <a:solidFill>
                  <a:srgbClr val="FF0000"/>
                </a:solidFill>
                <a:latin typeface="华文新魏"/>
                <a:cs typeface="华文新魏"/>
              </a:rPr>
              <a:t>届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超材</a:t>
            </a:r>
            <a:r>
              <a:rPr dirty="0" sz="3200" spc="-15" b="1">
                <a:solidFill>
                  <a:srgbClr val="FF0000"/>
                </a:solidFill>
                <a:latin typeface="华文新魏"/>
                <a:cs typeface="华文新魏"/>
              </a:rPr>
              <a:t>料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大会</a:t>
            </a:r>
            <a:endParaRPr sz="3200">
              <a:latin typeface="华文新魏"/>
              <a:cs typeface="华文新魏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3200" spc="10" b="1">
                <a:solidFill>
                  <a:srgbClr val="FF0000"/>
                </a:solidFill>
                <a:latin typeface="华文新魏"/>
                <a:cs typeface="华文新魏"/>
              </a:rPr>
              <a:t>于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2019年</a:t>
            </a:r>
            <a:r>
              <a:rPr dirty="0" sz="3200" spc="-10" b="1">
                <a:solidFill>
                  <a:srgbClr val="FF0000"/>
                </a:solidFill>
                <a:latin typeface="华文新魏"/>
                <a:cs typeface="华文新魏"/>
              </a:rPr>
              <a:t>11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月</a:t>
            </a:r>
            <a:r>
              <a:rPr dirty="0" sz="3200" spc="-5" b="1">
                <a:solidFill>
                  <a:srgbClr val="FF0000"/>
                </a:solidFill>
                <a:latin typeface="华文新魏"/>
                <a:cs typeface="华文新魏"/>
              </a:rPr>
              <a:t>24-27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日</a:t>
            </a:r>
            <a:r>
              <a:rPr dirty="0" sz="3200" spc="-15" b="1">
                <a:solidFill>
                  <a:srgbClr val="FF0000"/>
                </a:solidFill>
                <a:latin typeface="华文新魏"/>
                <a:cs typeface="华文新魏"/>
              </a:rPr>
              <a:t>在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西安</a:t>
            </a:r>
            <a:r>
              <a:rPr dirty="0" sz="3200" spc="-15" b="1">
                <a:solidFill>
                  <a:srgbClr val="FF0000"/>
                </a:solidFill>
                <a:latin typeface="华文新魏"/>
                <a:cs typeface="华文新魏"/>
              </a:rPr>
              <a:t>召</a:t>
            </a:r>
            <a:r>
              <a:rPr dirty="0" sz="3200" b="1">
                <a:solidFill>
                  <a:srgbClr val="FF0000"/>
                </a:solidFill>
                <a:latin typeface="华文新魏"/>
                <a:cs typeface="华文新魏"/>
              </a:rPr>
              <a:t>开</a:t>
            </a:r>
            <a:endParaRPr sz="32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350" y="6504228"/>
            <a:ext cx="1111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2394" y="6419101"/>
            <a:ext cx="1431925" cy="283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9"/>
              </a:lnSpc>
              <a:tabLst>
                <a:tab pos="307340" algn="l"/>
              </a:tabLst>
            </a:pPr>
            <a:r>
              <a:rPr dirty="0" baseline="-16203" sz="1800">
                <a:solidFill>
                  <a:srgbClr val="888888"/>
                </a:solidFill>
                <a:latin typeface="Arial"/>
                <a:cs typeface="Arial"/>
              </a:rPr>
              <a:t>8</a:t>
            </a:r>
            <a:r>
              <a:rPr dirty="0" baseline="-16203" sz="1800">
                <a:solidFill>
                  <a:srgbClr val="888888"/>
                </a:solidFill>
                <a:latin typeface="Arial"/>
                <a:cs typeface="Arial"/>
              </a:rPr>
              <a:t>	</a:t>
            </a:r>
            <a:r>
              <a:rPr dirty="0" sz="1800" spc="-5">
                <a:latin typeface="Arial"/>
                <a:cs typeface="Arial"/>
              </a:rPr>
              <a:t>2</a:t>
            </a:r>
            <a:r>
              <a:rPr dirty="0" sz="1800" spc="-15">
                <a:latin typeface="Arial"/>
                <a:cs typeface="Arial"/>
              </a:rPr>
              <a:t>0</a:t>
            </a:r>
            <a:r>
              <a:rPr dirty="0" sz="1800" spc="-5">
                <a:latin typeface="Arial"/>
                <a:cs typeface="Arial"/>
              </a:rPr>
              <a:t>2</a:t>
            </a:r>
            <a:r>
              <a:rPr dirty="0" sz="1800" spc="-15">
                <a:latin typeface="Arial"/>
                <a:cs typeface="Arial"/>
              </a:rPr>
              <a:t>1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135">
                <a:latin typeface="Arial"/>
                <a:cs typeface="Arial"/>
              </a:rPr>
              <a:t>1</a:t>
            </a:r>
            <a:r>
              <a:rPr dirty="0" sz="1800" spc="-5">
                <a:latin typeface="Arial"/>
                <a:cs typeface="Arial"/>
              </a:rPr>
              <a:t>1/</a:t>
            </a:r>
            <a:r>
              <a:rPr dirty="0" sz="1800" spc="-15">
                <a:latin typeface="Arial"/>
                <a:cs typeface="Arial"/>
              </a:rPr>
              <a:t>1</a:t>
            </a:r>
            <a:r>
              <a:rPr dirty="0" sz="1800" spc="-5"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8267" y="535635"/>
            <a:ext cx="18008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0">
                <a:latin typeface="华文新魏"/>
                <a:cs typeface="华文新魏"/>
              </a:rPr>
              <a:t>七、结束语</a:t>
            </a:r>
            <a:endParaRPr sz="2800">
              <a:latin typeface="华文新魏"/>
              <a:cs typeface="华文新魏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4715" y="1415791"/>
            <a:ext cx="8206105" cy="5440045"/>
            <a:chOff x="394715" y="1415791"/>
            <a:chExt cx="8206105" cy="54400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0295" y="4931661"/>
              <a:ext cx="5470398" cy="19240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0295" y="1415791"/>
              <a:ext cx="5465827" cy="34617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251" y="4821933"/>
              <a:ext cx="2782062" cy="19560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715" y="4724399"/>
              <a:ext cx="2781300" cy="19552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8227" y="4725923"/>
              <a:ext cx="2619756" cy="192328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348228" y="4724400"/>
            <a:ext cx="1511935" cy="26098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60325" rIns="0" bIns="0" rtlCol="0" vert="horz">
            <a:spAutoFit/>
          </a:bodyPr>
          <a:lstStyle/>
          <a:p>
            <a:pPr marL="490855">
              <a:lnSpc>
                <a:spcPts val="1580"/>
              </a:lnSpc>
              <a:spcBef>
                <a:spcPts val="47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a.c.-poled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78400" y="4767834"/>
            <a:ext cx="8089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d.c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4750" y="6337198"/>
            <a:ext cx="2423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Nature 577, 350</a:t>
            </a:r>
            <a:r>
              <a:rPr dirty="0" sz="18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(2020)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85332" y="4652771"/>
            <a:ext cx="2913888" cy="179374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47217" y="1202817"/>
            <a:ext cx="2516505" cy="25863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0000"/>
                </a:solidFill>
                <a:latin typeface="华文新魏"/>
                <a:cs typeface="华文新魏"/>
              </a:rPr>
              <a:t>团队研究方</a:t>
            </a:r>
            <a:r>
              <a:rPr dirty="0" sz="2800" spc="-10" b="1">
                <a:solidFill>
                  <a:srgbClr val="FF0000"/>
                </a:solidFill>
                <a:latin typeface="华文新魏"/>
                <a:cs typeface="华文新魏"/>
              </a:rPr>
              <a:t>向： 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压电单晶及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应用 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电光单晶与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应用 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高端陶瓷电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容器 </a:t>
            </a:r>
            <a:r>
              <a:rPr dirty="0" sz="2800" b="1">
                <a:solidFill>
                  <a:srgbClr val="0000FF"/>
                </a:solidFill>
                <a:latin typeface="华文新魏"/>
                <a:cs typeface="华文新魏"/>
              </a:rPr>
              <a:t>超材料与应用 </a:t>
            </a:r>
            <a:r>
              <a:rPr dirty="0" sz="2800" spc="-5" b="1">
                <a:solidFill>
                  <a:srgbClr val="0000FF"/>
                </a:solidFill>
                <a:latin typeface="华文新魏"/>
                <a:cs typeface="华文新魏"/>
              </a:rPr>
              <a:t>量子成像与</a:t>
            </a:r>
            <a:r>
              <a:rPr dirty="0" sz="2800" spc="-10" b="1">
                <a:solidFill>
                  <a:srgbClr val="0000FF"/>
                </a:solidFill>
                <a:latin typeface="华文新魏"/>
                <a:cs typeface="华文新魏"/>
              </a:rPr>
              <a:t>应用</a:t>
            </a:r>
            <a:endParaRPr sz="2800">
              <a:latin typeface="华文新魏"/>
              <a:cs typeface="华文新魏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19702" y="1067561"/>
            <a:ext cx="363855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79805">
              <a:lnSpc>
                <a:spcPct val="100000"/>
              </a:lnSpc>
              <a:spcBef>
                <a:spcPts val="100"/>
              </a:spcBef>
            </a:pPr>
            <a:r>
              <a:rPr dirty="0" u="sng" sz="1800" spc="5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8"/>
              </a:rPr>
              <a:t>徐</a:t>
            </a:r>
            <a:r>
              <a:rPr dirty="0" u="sng" sz="1800" spc="-5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8"/>
              </a:rPr>
              <a:t>卓</a:t>
            </a:r>
            <a:r>
              <a:rPr dirty="0" u="sng" sz="1800" spc="345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8"/>
              </a:rPr>
              <a:t> </a:t>
            </a:r>
            <a:r>
              <a:rPr dirty="0" u="sng" sz="1800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8"/>
              </a:rPr>
              <a:t>xuzhuo@xjtu.edu.cn</a:t>
            </a:r>
            <a:r>
              <a:rPr dirty="0" u="sng" sz="1800" spc="-1805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9"/>
              </a:rPr>
              <a:t>李 </a:t>
            </a:r>
            <a:r>
              <a:rPr dirty="0" u="sng" sz="1800" spc="-5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9"/>
              </a:rPr>
              <a:t>飞</a:t>
            </a:r>
            <a:r>
              <a:rPr dirty="0" u="sng" sz="1800" spc="415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9"/>
              </a:rPr>
              <a:t> </a:t>
            </a:r>
            <a:r>
              <a:rPr dirty="0" u="sng" sz="1800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9"/>
              </a:rPr>
              <a:t>ful5@xjtu.edu.cn</a:t>
            </a:r>
            <a:endParaRPr sz="18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5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10"/>
              </a:rPr>
              <a:t>魏晓</a:t>
            </a:r>
            <a:r>
              <a:rPr dirty="0" u="sng" sz="1800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10"/>
              </a:rPr>
              <a:t>勇</a:t>
            </a:r>
            <a:r>
              <a:rPr dirty="0" u="sng" sz="1800" spc="405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10"/>
              </a:rPr>
              <a:t> </a:t>
            </a:r>
            <a:r>
              <a:rPr dirty="0" u="sng" sz="1800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10"/>
              </a:rPr>
              <a:t>wdy@xjtu.edu.cn</a:t>
            </a:r>
            <a:endParaRPr sz="18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</a:pPr>
            <a:r>
              <a:rPr dirty="0" u="sng" sz="1800" spc="5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11"/>
              </a:rPr>
              <a:t>严永科</a:t>
            </a:r>
            <a:r>
              <a:rPr dirty="0" u="sng" sz="1800" spc="-5" b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华文新魏"/>
                <a:cs typeface="华文新魏"/>
                <a:hlinkClick r:id="rId11"/>
              </a:rPr>
              <a:t>yanyongke@xjtu.edu.cn</a:t>
            </a:r>
            <a:endParaRPr sz="1800">
              <a:latin typeface="华文新魏"/>
              <a:cs typeface="华文新魏"/>
            </a:endParaRPr>
          </a:p>
          <a:p>
            <a:pPr marL="12700">
              <a:lnSpc>
                <a:spcPct val="100000"/>
              </a:lnSpc>
            </a:pPr>
            <a:r>
              <a:rPr dirty="0" sz="1800" spc="5" b="1">
                <a:solidFill>
                  <a:srgbClr val="800000"/>
                </a:solidFill>
                <a:latin typeface="华文新魏"/>
                <a:cs typeface="华文新魏"/>
              </a:rPr>
              <a:t>庞永</a:t>
            </a:r>
            <a:r>
              <a:rPr dirty="0" sz="1800" spc="400" b="1">
                <a:solidFill>
                  <a:srgbClr val="800000"/>
                </a:solidFill>
                <a:latin typeface="华文新魏"/>
                <a:cs typeface="华文新魏"/>
              </a:rPr>
              <a:t>强</a:t>
            </a:r>
            <a:r>
              <a:rPr dirty="0" sz="1800" spc="-5" b="1">
                <a:solidFill>
                  <a:srgbClr val="800000"/>
                </a:solidFill>
                <a:latin typeface="华文新魏"/>
                <a:cs typeface="华文新魏"/>
                <a:hlinkClick r:id="rId12"/>
              </a:rPr>
              <a:t>pangyongqiang@xjtu.edu.cn</a:t>
            </a:r>
            <a:endParaRPr sz="1800">
              <a:latin typeface="华文新魏"/>
              <a:cs typeface="华文新魏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4611" y="4076700"/>
            <a:ext cx="8493760" cy="46228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2222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75"/>
              </a:spcBef>
            </a:pPr>
            <a:r>
              <a:rPr dirty="0" sz="2400">
                <a:solidFill>
                  <a:srgbClr val="800000"/>
                </a:solidFill>
                <a:latin typeface="华文新魏"/>
                <a:cs typeface="华文新魏"/>
              </a:rPr>
              <a:t>今晚的邂逅，只为明天在课堂上的重逢，加入我们电子学院吧</a:t>
            </a:r>
            <a:endParaRPr sz="2400">
              <a:latin typeface="华文新魏"/>
              <a:cs typeface="华文新魏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91" y="1470786"/>
            <a:ext cx="9169400" cy="364744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90"/>
              </a:spcBef>
            </a:pPr>
            <a:r>
              <a:rPr dirty="0" sz="6000">
                <a:latin typeface="宋体"/>
                <a:cs typeface="宋体"/>
              </a:rPr>
              <a:t>注意：本课件只用于选修 </a:t>
            </a:r>
            <a:r>
              <a:rPr dirty="0" sz="6000" spc="-5">
                <a:latin typeface="宋体"/>
                <a:cs typeface="宋体"/>
              </a:rPr>
              <a:t>此课程的学生内部学习使 </a:t>
            </a:r>
            <a:r>
              <a:rPr dirty="0" sz="6000" spc="-5">
                <a:latin typeface="宋体"/>
                <a:cs typeface="宋体"/>
              </a:rPr>
              <a:t>用，严禁传播到网络！！！ </a:t>
            </a:r>
            <a:r>
              <a:rPr dirty="0" sz="6000">
                <a:latin typeface="宋体"/>
                <a:cs typeface="宋体"/>
              </a:rPr>
              <a:t>谢谢合作</a:t>
            </a:r>
            <a:endParaRPr sz="6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dc:title>PowerPoint 演示文稿</dc:title>
  <dcterms:created xsi:type="dcterms:W3CDTF">2021-11-23T17:53:06Z</dcterms:created>
  <dcterms:modified xsi:type="dcterms:W3CDTF">2021-11-23T17:53:06Z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2021-11-23T00:00:00Z</vt:filetime>
  </property>
</Properties>
</file>